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56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image" Target="../media/image8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image" Target="../media/image11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image" Target="../media/image11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image" Target="../media/image11.jpe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4;&#1080;&#1090;&#1088;&#1080;&#1081;\&#1044;&#1084;&#1090;&#1088;\&#1052;&#1077;&#1089;&#1090;&#1085;&#1099;&#1081;%20&#1073;&#1102;&#1076;&#1078;&#1077;&#1090;%202021\&#1044;&#1080;&#1072;&#1075;&#1088;&#1072;&#1084;&#1084;&#1099;%20&#1082;%20&#1073;&#1102;&#1076;&#1078;&#1077;&#1090;&#1091;%20&#1076;&#1083;&#1103;%20&#1075;&#1088;&#1072;&#1078;&#1076;&#1072;&#1085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image" Target="../media/image14.jpeg"/><Relationship Id="rId5" Type="http://schemas.openxmlformats.org/officeDocument/2006/relationships/chartUserShapes" Target="../drawings/drawing1.xml"/><Relationship Id="rId4" Type="http://schemas.openxmlformats.org/officeDocument/2006/relationships/oleObject" Target="file:///D:\&#1044;&#1084;&#1080;&#1090;&#1088;&#1080;&#1081;\&#1044;&#1084;&#1090;&#1088;\&#1052;&#1077;&#1089;&#1090;&#1085;&#1099;&#1081;%20&#1073;&#1102;&#1076;&#1078;&#1077;&#1090;%202021\&#1044;&#1080;&#1072;&#1075;&#1088;&#1072;&#1084;&#1084;&#1099;%20&#1082;%20&#1073;&#1102;&#1076;&#1078;&#1077;&#1090;&#1091;%20&#1076;&#1083;&#1103;%20&#1075;&#1088;&#1072;&#1078;&#1076;&#1072;&#108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9382683985713887"/>
          <c:y val="6.0185185185185161E-2"/>
          <c:w val="0.64338844772490034"/>
          <c:h val="0.79869969378827699"/>
        </c:manualLayout>
      </c:layout>
      <c:bar3D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  <a:tileRect/>
            </a:gradFill>
          </c:spPr>
          <c:dLbls>
            <c:dLbl>
              <c:idx val="0"/>
              <c:layout>
                <c:manualLayout>
                  <c:x val="1.5872904776569496E-2"/>
                  <c:y val="-1.3168632110931727E-2"/>
                </c:manualLayout>
              </c:layout>
              <c:showVal val="1"/>
            </c:dLbl>
            <c:dLbl>
              <c:idx val="1"/>
              <c:layout>
                <c:manualLayout>
                  <c:x val="1.5872904776569496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3809357164854189E-2"/>
                  <c:y val="-6.5843160554658652E-3"/>
                </c:manualLayout>
              </c:layout>
              <c:showVal val="1"/>
            </c:dLbl>
            <c:dLbl>
              <c:idx val="3"/>
              <c:layout>
                <c:manualLayout>
                  <c:x val="1.5872904776569496E-2"/>
                  <c:y val="-2.1947720184885412E-3"/>
                </c:manualLayout>
              </c:layout>
              <c:showVal val="1"/>
            </c:dLbl>
            <c:dLbl>
              <c:idx val="4"/>
              <c:layout>
                <c:manualLayout>
                  <c:x val="1.4285614298912548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4285614298912548E-2"/>
                  <c:y val="-8.7790880739544875E-3"/>
                </c:manualLayout>
              </c:layout>
              <c:showVal val="1"/>
            </c:dLbl>
            <c:dLbl>
              <c:idx val="6"/>
              <c:layout>
                <c:manualLayout>
                  <c:x val="1.1111033343598704E-2"/>
                  <c:y val="-4.3895440369772429E-3"/>
                </c:manualLayout>
              </c:layout>
              <c:showVal val="1"/>
            </c:dLbl>
            <c:dLbl>
              <c:idx val="7"/>
              <c:layout>
                <c:manualLayout>
                  <c:x val="1.1111033343598647E-2"/>
                  <c:y val="-2.1947720184886219E-3"/>
                </c:manualLayout>
              </c:layout>
              <c:showVal val="1"/>
            </c:dLbl>
            <c:dLbl>
              <c:idx val="8"/>
              <c:layout>
                <c:manualLayout>
                  <c:x val="1.904748573188339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6.3491619106277406E-3"/>
                  <c:y val="-6.5843160554658652E-3"/>
                </c:manualLayout>
              </c:layout>
              <c:showVal val="1"/>
            </c:dLbl>
            <c:dLbl>
              <c:idx val="10"/>
              <c:layout>
                <c:manualLayout>
                  <c:x val="1.2698323821255596E-2"/>
                  <c:y val="-4.3895440369772429E-3"/>
                </c:manualLayout>
              </c:layout>
              <c:showVal val="1"/>
            </c:dLbl>
            <c:dLbl>
              <c:idx val="11"/>
              <c:layout>
                <c:manualLayout>
                  <c:x val="7.9364523882848089E-3"/>
                  <c:y val="0"/>
                </c:manualLayout>
              </c:layout>
              <c:showVal val="1"/>
            </c:dLbl>
            <c:dLbl>
              <c:idx val="12"/>
              <c:layout>
                <c:manualLayout>
                  <c:x val="1.5872904776569437E-2"/>
                  <c:y val="2.1947720184886418E-3"/>
                </c:manualLayout>
              </c:layout>
              <c:showVal val="1"/>
            </c:dLbl>
            <c:dLbl>
              <c:idx val="13"/>
              <c:layout>
                <c:manualLayout>
                  <c:x val="9.5237428659418148E-3"/>
                  <c:y val="-4.3895440369772429E-3"/>
                </c:manualLayout>
              </c:layout>
              <c:showVal val="1"/>
            </c:dLbl>
            <c:txPr>
              <a:bodyPr/>
              <a:lstStyle/>
              <a:p>
                <a:pPr>
                  <a:defRPr sz="1140" b="1" i="0" baseline="0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Лист2!$A$21:$A$34</c:f>
              <c:strCache>
                <c:ptCount val="14"/>
                <c:pt idx="0">
                  <c:v>Доходы от продажи активов</c:v>
                </c:pt>
                <c:pt idx="1">
                  <c:v>Патент</c:v>
                </c:pt>
                <c:pt idx="2">
                  <c:v>Штрафы</c:v>
                </c:pt>
                <c:pt idx="3">
                  <c:v>Платежи от МУП</c:v>
                </c:pt>
                <c:pt idx="4">
                  <c:v>Плата за негативное воздействие на природу</c:v>
                </c:pt>
                <c:pt idx="5">
                  <c:v>Упрощенная система налогообложения</c:v>
                </c:pt>
                <c:pt idx="6">
                  <c:v>Прочие доходы от использования имущества</c:v>
                </c:pt>
                <c:pt idx="7">
                  <c:v>Госпошлина</c:v>
                </c:pt>
                <c:pt idx="8">
                  <c:v>Налог на вмененный доход</c:v>
                </c:pt>
                <c:pt idx="9">
                  <c:v>Акцизы</c:v>
                </c:pt>
                <c:pt idx="10">
                  <c:v>Доходы от аренды имущества</c:v>
                </c:pt>
                <c:pt idx="11">
                  <c:v>Налог на имущество физлиц</c:v>
                </c:pt>
                <c:pt idx="12">
                  <c:v>Земельный налог</c:v>
                </c:pt>
                <c:pt idx="13">
                  <c:v>Подоходный налог</c:v>
                </c:pt>
              </c:strCache>
            </c:strRef>
          </c:cat>
          <c:val>
            <c:numRef>
              <c:f>Лист2!$B$21:$B$34</c:f>
              <c:numCache>
                <c:formatCode>General</c:formatCode>
                <c:ptCount val="14"/>
                <c:pt idx="0">
                  <c:v>0.9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  <c:pt idx="4">
                  <c:v>1.6</c:v>
                </c:pt>
                <c:pt idx="5">
                  <c:v>1.9</c:v>
                </c:pt>
                <c:pt idx="6">
                  <c:v>6.3</c:v>
                </c:pt>
                <c:pt idx="7">
                  <c:v>5.0999999999999996</c:v>
                </c:pt>
                <c:pt idx="8">
                  <c:v>7</c:v>
                </c:pt>
                <c:pt idx="9">
                  <c:v>11.2</c:v>
                </c:pt>
                <c:pt idx="10">
                  <c:v>13.5</c:v>
                </c:pt>
                <c:pt idx="11">
                  <c:v>18.7</c:v>
                </c:pt>
                <c:pt idx="12">
                  <c:v>21</c:v>
                </c:pt>
                <c:pt idx="13">
                  <c:v>411.3</c:v>
                </c:pt>
              </c:numCache>
            </c:numRef>
          </c:val>
        </c:ser>
        <c:gapWidth val="45"/>
        <c:gapDepth val="209"/>
        <c:shape val="cylinder"/>
        <c:axId val="112388736"/>
        <c:axId val="113144192"/>
        <c:axId val="0"/>
      </c:bar3DChart>
      <c:catAx>
        <c:axId val="112388736"/>
        <c:scaling>
          <c:orientation val="minMax"/>
        </c:scaling>
        <c:axPos val="l"/>
        <c:tickLblPos val="nextTo"/>
        <c:txPr>
          <a:bodyPr/>
          <a:lstStyle/>
          <a:p>
            <a:pPr>
              <a:defRPr sz="1110" baseline="0">
                <a:latin typeface="Bahnschrift Condensed" pitchFamily="34" charset="0"/>
              </a:defRPr>
            </a:pPr>
            <a:endParaRPr lang="ru-RU"/>
          </a:p>
        </c:txPr>
        <c:crossAx val="113144192"/>
        <c:crosses val="autoZero"/>
        <c:auto val="1"/>
        <c:lblAlgn val="ctr"/>
        <c:lblOffset val="100"/>
      </c:catAx>
      <c:valAx>
        <c:axId val="113144192"/>
        <c:scaling>
          <c:orientation val="minMax"/>
        </c:scaling>
        <c:delete val="1"/>
        <c:axPos val="b"/>
        <c:numFmt formatCode="General" sourceLinked="1"/>
        <c:tickLblPos val="nextTo"/>
        <c:crossAx val="112388736"/>
        <c:crosses val="autoZero"/>
        <c:crossBetween val="between"/>
      </c:valAx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111111111111113E-2"/>
          <c:y val="5.092592592592593E-2"/>
          <c:w val="0.93888888888888922"/>
          <c:h val="0.89814814814814825"/>
        </c:manualLayout>
      </c:layout>
      <c:barChart>
        <c:barDir val="col"/>
        <c:grouping val="clustered"/>
        <c:ser>
          <c:idx val="0"/>
          <c:order val="0"/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dLbl>
              <c:idx val="0"/>
              <c:layout>
                <c:manualLayout>
                  <c:x val="2.7777777777777796E-3"/>
                  <c:y val="0.20883351808483938"/>
                </c:manualLayout>
              </c:layout>
              <c:tx>
                <c:rich>
                  <a:bodyPr/>
                  <a:lstStyle/>
                  <a:p>
                    <a:r>
                      <a:rPr lang="en-US" sz="1300" b="1" i="0" baseline="0">
                        <a:solidFill>
                          <a:srgbClr val="FF0000"/>
                        </a:solidFill>
                      </a:rPr>
                      <a:t>148,6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18055555555555555"/>
                </c:manualLayout>
              </c:layout>
              <c:tx>
                <c:rich>
                  <a:bodyPr/>
                  <a:lstStyle/>
                  <a:p>
                    <a:pPr algn="ctr">
                      <a:defRPr lang="ru-RU" sz="10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300" b="1" i="0" baseline="0">
                        <a:solidFill>
                          <a:srgbClr val="FF0000"/>
                        </a:solidFill>
                      </a:rPr>
                      <a:t>558,6</a:t>
                    </a:r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</c:spPr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00" b="1" i="0" baseline="0">
                        <a:solidFill>
                          <a:srgbClr val="FF0000"/>
                        </a:solidFill>
                      </a:rPr>
                      <a:t>24,1</a:t>
                    </a:r>
                  </a:p>
                </c:rich>
              </c:tx>
              <c:showVal val="1"/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showVal val="1"/>
          </c:dLbls>
          <c:val>
            <c:numRef>
              <c:f>Лист1!$B$2:$D$2</c:f>
              <c:numCache>
                <c:formatCode>General</c:formatCode>
                <c:ptCount val="3"/>
                <c:pt idx="0">
                  <c:v>148.6</c:v>
                </c:pt>
                <c:pt idx="1">
                  <c:v>558.6</c:v>
                </c:pt>
                <c:pt idx="2">
                  <c:v>24.1</c:v>
                </c:pt>
              </c:numCache>
            </c:numRef>
          </c:val>
        </c:ser>
        <c:gapWidth val="47"/>
        <c:axId val="113167744"/>
        <c:axId val="59204736"/>
      </c:barChart>
      <c:catAx>
        <c:axId val="113167744"/>
        <c:scaling>
          <c:orientation val="minMax"/>
        </c:scaling>
        <c:delete val="1"/>
        <c:axPos val="b"/>
        <c:tickLblPos val="nextTo"/>
        <c:crossAx val="59204736"/>
        <c:crosses val="autoZero"/>
        <c:auto val="1"/>
        <c:lblAlgn val="ctr"/>
        <c:lblOffset val="100"/>
      </c:catAx>
      <c:valAx>
        <c:axId val="59204736"/>
        <c:scaling>
          <c:orientation val="minMax"/>
        </c:scaling>
        <c:delete val="1"/>
        <c:axPos val="l"/>
        <c:numFmt formatCode="General" sourceLinked="1"/>
        <c:tickLblPos val="nextTo"/>
        <c:crossAx val="113167744"/>
        <c:crosses val="autoZero"/>
        <c:crossBetween val="between"/>
      </c:valAx>
      <c:spPr>
        <a:noFill/>
      </c:spPr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1111111111111123E-2"/>
          <c:y val="5.0925925925925923E-2"/>
          <c:w val="0.93888888888888944"/>
          <c:h val="0.89814814814814814"/>
        </c:manualLayout>
      </c:layout>
      <c:barChart>
        <c:barDir val="col"/>
        <c:grouping val="clustered"/>
        <c:ser>
          <c:idx val="0"/>
          <c:order val="0"/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dLbl>
              <c:idx val="0"/>
              <c:layout>
                <c:manualLayout>
                  <c:x val="2.7777777777777796E-3"/>
                  <c:y val="0.24086551982011634"/>
                </c:manualLayout>
              </c:layout>
              <c:tx>
                <c:rich>
                  <a:bodyPr/>
                  <a:lstStyle/>
                  <a:p>
                    <a:r>
                      <a:rPr lang="ru-RU" sz="1300" b="1" i="0" baseline="0">
                        <a:solidFill>
                          <a:srgbClr val="FF0000"/>
                        </a:solidFill>
                      </a:rPr>
                      <a:t>291,8</a:t>
                    </a:r>
                    <a:endParaRPr lang="en-US" sz="1300" b="1" i="0" baseline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18055555555555555"/>
                </c:manualLayout>
              </c:layout>
              <c:tx>
                <c:rich>
                  <a:bodyPr/>
                  <a:lstStyle/>
                  <a:p>
                    <a:pPr algn="ctr">
                      <a:defRPr lang="ru-RU" sz="10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300" b="1" i="0" baseline="0">
                        <a:solidFill>
                          <a:srgbClr val="FF0000"/>
                        </a:solidFill>
                      </a:rPr>
                      <a:t>566,9</a:t>
                    </a:r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</c:spPr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00" b="1" i="0" baseline="0">
                        <a:solidFill>
                          <a:srgbClr val="FF0000"/>
                        </a:solidFill>
                      </a:rPr>
                      <a:t>24,1</a:t>
                    </a:r>
                  </a:p>
                </c:rich>
              </c:tx>
              <c:showVal val="1"/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showVal val="1"/>
          </c:dLbls>
          <c:val>
            <c:numRef>
              <c:f>'Лист1 (2)'!$B$2:$D$2</c:f>
              <c:numCache>
                <c:formatCode>General</c:formatCode>
                <c:ptCount val="3"/>
                <c:pt idx="0">
                  <c:v>291.8</c:v>
                </c:pt>
                <c:pt idx="1">
                  <c:v>566.9</c:v>
                </c:pt>
                <c:pt idx="2">
                  <c:v>24.1</c:v>
                </c:pt>
              </c:numCache>
            </c:numRef>
          </c:val>
        </c:ser>
        <c:gapWidth val="47"/>
        <c:axId val="59114240"/>
        <c:axId val="59115776"/>
      </c:barChart>
      <c:catAx>
        <c:axId val="59114240"/>
        <c:scaling>
          <c:orientation val="minMax"/>
        </c:scaling>
        <c:delete val="1"/>
        <c:axPos val="b"/>
        <c:tickLblPos val="nextTo"/>
        <c:crossAx val="59115776"/>
        <c:crosses val="autoZero"/>
        <c:auto val="1"/>
        <c:lblAlgn val="ctr"/>
        <c:lblOffset val="100"/>
      </c:catAx>
      <c:valAx>
        <c:axId val="59115776"/>
        <c:scaling>
          <c:orientation val="minMax"/>
        </c:scaling>
        <c:delete val="1"/>
        <c:axPos val="l"/>
        <c:numFmt formatCode="General" sourceLinked="1"/>
        <c:tickLblPos val="nextTo"/>
        <c:crossAx val="59114240"/>
        <c:crosses val="autoZero"/>
        <c:crossBetween val="between"/>
      </c:valAx>
      <c:spPr>
        <a:noFill/>
      </c:spPr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1111111111111123E-2"/>
          <c:y val="5.0925925925925923E-2"/>
          <c:w val="0.93888888888888966"/>
          <c:h val="0.89814814814814814"/>
        </c:manualLayout>
      </c:layout>
      <c:barChart>
        <c:barDir val="col"/>
        <c:grouping val="clustered"/>
        <c:ser>
          <c:idx val="0"/>
          <c:order val="0"/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dLbl>
              <c:idx val="0"/>
              <c:layout>
                <c:manualLayout>
                  <c:x val="2.7777777777777796E-3"/>
                  <c:y val="0.20082551765102016"/>
                </c:manualLayout>
              </c:layout>
              <c:tx>
                <c:rich>
                  <a:bodyPr/>
                  <a:lstStyle/>
                  <a:p>
                    <a:r>
                      <a:rPr lang="ru-RU" sz="1300" b="1" i="0" baseline="0">
                        <a:solidFill>
                          <a:srgbClr val="FF0000"/>
                        </a:solidFill>
                      </a:rPr>
                      <a:t>267,3</a:t>
                    </a:r>
                    <a:endParaRPr lang="en-US" sz="1300" b="1" i="0" baseline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18055555555555555"/>
                </c:manualLayout>
              </c:layout>
              <c:tx>
                <c:rich>
                  <a:bodyPr/>
                  <a:lstStyle/>
                  <a:p>
                    <a:pPr algn="ctr">
                      <a:defRPr lang="ru-RU" sz="10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300" b="1" i="0" baseline="0">
                        <a:solidFill>
                          <a:srgbClr val="FF0000"/>
                        </a:solidFill>
                      </a:rPr>
                      <a:t>590,1</a:t>
                    </a:r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</c:spPr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00" b="1" i="0" baseline="0">
                        <a:solidFill>
                          <a:srgbClr val="FF0000"/>
                        </a:solidFill>
                      </a:rPr>
                      <a:t>24,1</a:t>
                    </a:r>
                  </a:p>
                </c:rich>
              </c:tx>
              <c:showVal val="1"/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showVal val="1"/>
          </c:dLbls>
          <c:val>
            <c:numRef>
              <c:f>'Лист1 (3)'!$B$2:$D$2</c:f>
              <c:numCache>
                <c:formatCode>General</c:formatCode>
                <c:ptCount val="3"/>
                <c:pt idx="0">
                  <c:v>267.3</c:v>
                </c:pt>
                <c:pt idx="1">
                  <c:v>590.1</c:v>
                </c:pt>
                <c:pt idx="2">
                  <c:v>24.1</c:v>
                </c:pt>
              </c:numCache>
            </c:numRef>
          </c:val>
        </c:ser>
        <c:gapWidth val="47"/>
        <c:axId val="59156352"/>
        <c:axId val="59157888"/>
      </c:barChart>
      <c:catAx>
        <c:axId val="59156352"/>
        <c:scaling>
          <c:orientation val="minMax"/>
        </c:scaling>
        <c:delete val="1"/>
        <c:axPos val="b"/>
        <c:tickLblPos val="nextTo"/>
        <c:crossAx val="59157888"/>
        <c:crosses val="autoZero"/>
        <c:auto val="1"/>
        <c:lblAlgn val="ctr"/>
        <c:lblOffset val="100"/>
      </c:catAx>
      <c:valAx>
        <c:axId val="59157888"/>
        <c:scaling>
          <c:orientation val="minMax"/>
        </c:scaling>
        <c:delete val="1"/>
        <c:axPos val="l"/>
        <c:numFmt formatCode="General" sourceLinked="1"/>
        <c:tickLblPos val="nextTo"/>
        <c:crossAx val="59156352"/>
        <c:crosses val="autoZero"/>
        <c:crossBetween val="between"/>
      </c:valAx>
      <c:spPr>
        <a:noFill/>
      </c:spPr>
    </c:plotArea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3080116256512551"/>
          <c:y val="1.9256917546343351E-2"/>
          <c:w val="0.5840217409885966"/>
          <c:h val="0.89181698286096478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4788490397143694"/>
                  <c:y val="1.2011927939025561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>
                        <a:solidFill>
                          <a:srgbClr val="FF0000"/>
                        </a:solidFill>
                      </a:rPr>
                      <a:t>Общегосударственные вопросы; </a:t>
                    </a:r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100,5 млн.руб.</a:t>
                    </a:r>
                    <a:endParaRPr lang="ru-RU" sz="1400" baseline="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0.14631166031216625"/>
                  <c:y val="3.8438169404881796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>
                        <a:solidFill>
                          <a:srgbClr val="FF0000"/>
                        </a:solidFill>
                      </a:rPr>
                      <a:t>ГОЧС; </a:t>
                    </a:r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8,3 млн.руб.</a:t>
                    </a:r>
                    <a:endParaRPr lang="ru-RU" sz="1400" baseline="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.16047085324560167"/>
                  <c:y val="6.2462025282932924E-2"/>
                </c:manualLayout>
              </c:layout>
              <c:tx>
                <c:rich>
                  <a:bodyPr/>
                  <a:lstStyle/>
                  <a:p>
                    <a:endParaRPr lang="ru-RU" sz="1400" baseline="0" dirty="0" smtClean="0">
                      <a:solidFill>
                        <a:srgbClr val="FF0000"/>
                      </a:solidFill>
                    </a:endParaRPr>
                  </a:p>
                  <a:p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Национальная </a:t>
                    </a:r>
                    <a:r>
                      <a:rPr lang="ru-RU" sz="1400" baseline="0" dirty="0">
                        <a:solidFill>
                          <a:srgbClr val="FF0000"/>
                        </a:solidFill>
                      </a:rPr>
                      <a:t>экономика; </a:t>
                    </a:r>
                    <a:endParaRPr lang="ru-RU" sz="1400" baseline="0" dirty="0" smtClean="0">
                      <a:solidFill>
                        <a:srgbClr val="FF0000"/>
                      </a:solidFill>
                    </a:endParaRPr>
                  </a:p>
                  <a:p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80,2 млн.руб.</a:t>
                    </a:r>
                    <a:endParaRPr lang="ru-RU" sz="1400" baseline="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9.9114350534048115E-2"/>
                  <c:y val="8.4083495573178957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>
                        <a:solidFill>
                          <a:srgbClr val="FF0000"/>
                        </a:solidFill>
                      </a:rPr>
                      <a:t>ЖКХ; </a:t>
                    </a:r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76,1 млн.руб.</a:t>
                    </a:r>
                    <a:endParaRPr lang="ru-RU" sz="1400" baseline="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0.17777653349757833"/>
                  <c:y val="-5.0450097343907374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>
                        <a:solidFill>
                          <a:srgbClr val="FF0000"/>
                        </a:solidFill>
                      </a:rPr>
                      <a:t>Образование; </a:t>
                    </a:r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736,6 млн.руб.</a:t>
                    </a:r>
                    <a:endParaRPr lang="ru-RU" sz="1400" baseline="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-0.11484678712675414"/>
                  <c:y val="-5.5254868519517573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>
                        <a:solidFill>
                          <a:srgbClr val="FF0000"/>
                        </a:solidFill>
                      </a:rPr>
                      <a:t>Культура; </a:t>
                    </a:r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43,3 млн. руб.</a:t>
                    </a:r>
                    <a:endParaRPr lang="ru-RU" sz="1400" baseline="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0.15103139128997806"/>
                  <c:y val="-0.10330258027561988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>
                        <a:solidFill>
                          <a:srgbClr val="FF0000"/>
                        </a:solidFill>
                      </a:rPr>
                      <a:t>Социальная политика; </a:t>
                    </a:r>
                    <a:endParaRPr lang="ru-RU" sz="1400" baseline="0" dirty="0" smtClean="0">
                      <a:solidFill>
                        <a:srgbClr val="FF0000"/>
                      </a:solidFill>
                    </a:endParaRPr>
                  </a:p>
                  <a:p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126,7 млн.руб.</a:t>
                    </a:r>
                    <a:endParaRPr lang="ru-RU" sz="1400" baseline="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0.14788490397143686"/>
                  <c:y val="-2.6426241465856239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>
                        <a:solidFill>
                          <a:srgbClr val="FF0000"/>
                        </a:solidFill>
                      </a:rPr>
                      <a:t>Спорт; </a:t>
                    </a:r>
                    <a:r>
                      <a:rPr lang="ru-RU" sz="1400" baseline="0" dirty="0" smtClean="0">
                        <a:solidFill>
                          <a:srgbClr val="FF0000"/>
                        </a:solidFill>
                      </a:rPr>
                      <a:t>73 млн. руб.</a:t>
                    </a:r>
                    <a:endParaRPr lang="ru-RU" sz="1400" baseline="0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400" b="1" i="0" baseline="0">
                    <a:solidFill>
                      <a:srgbClr val="FF0000"/>
                    </a:solidFill>
                    <a:latin typeface="Bahnschrift Condensed" pitchFamily="34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Лист3!$A$1:$A$8</c:f>
              <c:strCache>
                <c:ptCount val="8"/>
                <c:pt idx="0">
                  <c:v>Общегосударственные вопросы</c:v>
                </c:pt>
                <c:pt idx="1">
                  <c:v>ГОЧС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Спорт</c:v>
                </c:pt>
              </c:strCache>
            </c:strRef>
          </c:cat>
          <c:val>
            <c:numRef>
              <c:f>Лист3!$B$1:$B$8</c:f>
              <c:numCache>
                <c:formatCode>General</c:formatCode>
                <c:ptCount val="8"/>
                <c:pt idx="0">
                  <c:v>100.5</c:v>
                </c:pt>
                <c:pt idx="1">
                  <c:v>8.3000000000000007</c:v>
                </c:pt>
                <c:pt idx="2">
                  <c:v>80.2</c:v>
                </c:pt>
                <c:pt idx="3">
                  <c:v>76.099999999999994</c:v>
                </c:pt>
                <c:pt idx="4">
                  <c:v>736.6</c:v>
                </c:pt>
                <c:pt idx="5">
                  <c:v>43.3</c:v>
                </c:pt>
                <c:pt idx="6">
                  <c:v>126.7</c:v>
                </c:pt>
                <c:pt idx="7">
                  <c:v>73</c:v>
                </c:pt>
              </c:numCache>
            </c:numRef>
          </c:val>
        </c:ser>
        <c:firstSliceAng val="76"/>
        <c:holeSize val="50"/>
      </c:doughnut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area3DChart>
        <c:grouping val="stacked"/>
        <c:ser>
          <c:idx val="0"/>
          <c:order val="0"/>
          <c:dLbls>
            <c:dLbl>
              <c:idx val="4"/>
              <c:layout>
                <c:manualLayout>
                  <c:x val="-2.9841838257236651E-2"/>
                  <c:y val="-2.9906542056074792E-2"/>
                </c:manualLayout>
              </c:layout>
              <c:showVal val="1"/>
            </c:dLbl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  <c:txPr>
              <a:bodyPr/>
              <a:lstStyle/>
              <a:p>
                <a:pPr>
                  <a:defRPr sz="1400" b="1" i="0" baseline="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'Лист1 (4)'!$B$7:$F$7</c:f>
              <c:strCache>
                <c:ptCount val="5"/>
                <c:pt idx="0">
                  <c:v>Факт на 01.01.2020 (184,55)</c:v>
                </c:pt>
                <c:pt idx="1">
                  <c:v>Ожидаемый на 01.01.2021 (162,9)</c:v>
                </c:pt>
                <c:pt idx="2">
                  <c:v>План на 01.01.2022 (162,9)</c:v>
                </c:pt>
                <c:pt idx="3">
                  <c:v>План на 01.01.2023 (161,9)</c:v>
                </c:pt>
                <c:pt idx="4">
                  <c:v>План на 01.01.2024 (160,9)</c:v>
                </c:pt>
              </c:strCache>
            </c:strRef>
          </c:cat>
          <c:val>
            <c:numRef>
              <c:f>'Лист1 (4)'!$B$8:$F$8</c:f>
              <c:numCache>
                <c:formatCode>General</c:formatCode>
                <c:ptCount val="5"/>
                <c:pt idx="0">
                  <c:v>34</c:v>
                </c:pt>
                <c:pt idx="1">
                  <c:v>34</c:v>
                </c:pt>
                <c:pt idx="2">
                  <c:v>72.400000000000006</c:v>
                </c:pt>
                <c:pt idx="3">
                  <c:v>145.9</c:v>
                </c:pt>
                <c:pt idx="4">
                  <c:v>152.9</c:v>
                </c:pt>
              </c:numCache>
            </c:numRef>
          </c:val>
        </c:ser>
        <c:ser>
          <c:idx val="1"/>
          <c:order val="1"/>
          <c:spPr>
            <a:ln w="25400">
              <a:noFill/>
            </a:ln>
          </c:spPr>
          <c:dLbls>
            <c:dLbl>
              <c:idx val="0"/>
              <c:layout>
                <c:manualLayout>
                  <c:x val="1.9098776484631461E-2"/>
                  <c:y val="7.4766355140187422E-3"/>
                </c:manualLayout>
              </c:layout>
              <c:showVal val="1"/>
            </c:dLbl>
            <c:dLbl>
              <c:idx val="4"/>
              <c:layout>
                <c:manualLayout>
                  <c:x val="-1.4324082363473593E-2"/>
                  <c:y val="0"/>
                </c:manualLayout>
              </c:layout>
              <c:showVal val="1"/>
            </c:dLbl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  <c:txPr>
              <a:bodyPr/>
              <a:lstStyle/>
              <a:p>
                <a:pPr>
                  <a:defRPr sz="1300" b="1" i="0" baseline="0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'Лист1 (4)'!$B$7:$F$7</c:f>
              <c:strCache>
                <c:ptCount val="5"/>
                <c:pt idx="0">
                  <c:v>Факт на 01.01.2020 (184,55)</c:v>
                </c:pt>
                <c:pt idx="1">
                  <c:v>Ожидаемый на 01.01.2021 (162,9)</c:v>
                </c:pt>
                <c:pt idx="2">
                  <c:v>План на 01.01.2022 (162,9)</c:v>
                </c:pt>
                <c:pt idx="3">
                  <c:v>План на 01.01.2023 (161,9)</c:v>
                </c:pt>
                <c:pt idx="4">
                  <c:v>План на 01.01.2024 (160,9)</c:v>
                </c:pt>
              </c:strCache>
            </c:strRef>
          </c:cat>
          <c:val>
            <c:numRef>
              <c:f>'Лист1 (4)'!$B$9:$F$9</c:f>
              <c:numCache>
                <c:formatCode>General</c:formatCode>
                <c:ptCount val="5"/>
                <c:pt idx="0">
                  <c:v>150.55000000000001</c:v>
                </c:pt>
                <c:pt idx="1">
                  <c:v>128.9</c:v>
                </c:pt>
                <c:pt idx="2">
                  <c:v>90.5</c:v>
                </c:pt>
                <c:pt idx="3">
                  <c:v>16</c:v>
                </c:pt>
                <c:pt idx="4">
                  <c:v>8</c:v>
                </c:pt>
              </c:numCache>
            </c:numRef>
          </c:val>
        </c:ser>
        <c:axId val="59346304"/>
        <c:axId val="59348096"/>
        <c:axId val="0"/>
      </c:area3DChart>
      <c:catAx>
        <c:axId val="59346304"/>
        <c:scaling>
          <c:orientation val="minMax"/>
        </c:scaling>
        <c:axPos val="b"/>
        <c:tickLblPos val="nextTo"/>
        <c:spPr>
          <a:blipFill>
            <a:blip xmlns:r="http://schemas.openxmlformats.org/officeDocument/2006/relationships" r:embed="rId3"/>
            <a:tile tx="0" ty="0" sx="100000" sy="100000" flip="none" algn="tl"/>
          </a:blipFill>
        </c:spPr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59348096"/>
        <c:crosses val="autoZero"/>
        <c:auto val="1"/>
        <c:lblAlgn val="ctr"/>
        <c:lblOffset val="100"/>
      </c:catAx>
      <c:valAx>
        <c:axId val="59348096"/>
        <c:scaling>
          <c:orientation val="minMax"/>
        </c:scaling>
        <c:axPos val="l"/>
        <c:majorGridlines/>
        <c:numFmt formatCode="General" sourceLinked="1"/>
        <c:tickLblPos val="nextTo"/>
        <c:crossAx val="59346304"/>
        <c:crosses val="autoZero"/>
        <c:crossBetween val="midCat"/>
      </c:valAx>
    </c:plotArea>
    <c:plotVisOnly val="1"/>
  </c:chart>
  <c:externalData r:id="rId4"/>
  <c:userShapes r:id="rId5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0.14247</cdr:x>
      <cdr:y>0.23364</cdr:y>
    </cdr:from>
    <cdr:to>
      <cdr:x>0.36186</cdr:x>
      <cdr:y>0.28972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52516" y="1190616"/>
          <a:ext cx="192882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0.16684</cdr:x>
      <cdr:y>0.23364</cdr:y>
    </cdr:from>
    <cdr:to>
      <cdr:x>0.36999</cdr:x>
      <cdr:y>0.28972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66830" y="1190616"/>
          <a:ext cx="178595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0.12622</cdr:x>
      <cdr:y>0.23364</cdr:y>
    </cdr:from>
    <cdr:to>
      <cdr:x>0.35374</cdr:x>
      <cdr:y>0.30374</cdr:y>
    </cdr:to>
    <cdr:sp macro="" textlink="">
      <cdr:nvSpPr>
        <cdr:cNvPr id="4" name="Загнутый угол 3"/>
        <cdr:cNvSpPr/>
      </cdr:nvSpPr>
      <cdr:spPr>
        <a:xfrm xmlns:a="http://schemas.openxmlformats.org/drawingml/2006/main">
          <a:off x="1109640" y="1190616"/>
          <a:ext cx="2000264" cy="357190"/>
        </a:xfrm>
        <a:prstGeom xmlns:a="http://schemas.openxmlformats.org/drawingml/2006/main" prst="foldedCorner">
          <a:avLst/>
        </a:prstGeom>
        <a:solidFill xmlns:a="http://schemas.openxmlformats.org/drawingml/2006/main">
          <a:schemeClr val="accent2">
            <a:lumMod val="7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300" b="1" dirty="0" smtClean="0"/>
            <a:t>Бюджетные кредиты</a:t>
          </a:r>
          <a:endParaRPr lang="ru-RU" sz="1300" b="1" dirty="0"/>
        </a:p>
      </cdr:txBody>
    </cdr:sp>
  </cdr:relSizeAnchor>
  <cdr:relSizeAnchor xmlns:cdr="http://schemas.openxmlformats.org/drawingml/2006/chartDrawing">
    <cdr:from>
      <cdr:x>0.62189</cdr:x>
      <cdr:y>0.65421</cdr:y>
    </cdr:from>
    <cdr:to>
      <cdr:x>0.84941</cdr:x>
      <cdr:y>0.7243</cdr:y>
    </cdr:to>
    <cdr:sp macro="" textlink="">
      <cdr:nvSpPr>
        <cdr:cNvPr id="5" name="Загнутый угол 4"/>
        <cdr:cNvSpPr/>
      </cdr:nvSpPr>
      <cdr:spPr>
        <a:xfrm xmlns:a="http://schemas.openxmlformats.org/drawingml/2006/main">
          <a:off x="5467358" y="3333756"/>
          <a:ext cx="2000264" cy="357190"/>
        </a:xfrm>
        <a:prstGeom xmlns:a="http://schemas.openxmlformats.org/drawingml/2006/main" prst="foldedCorner">
          <a:avLst/>
        </a:prstGeom>
        <a:solidFill xmlns:a="http://schemas.openxmlformats.org/drawingml/2006/main">
          <a:schemeClr val="tx2">
            <a:lumMod val="60000"/>
            <a:lumOff val="4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300" b="1" dirty="0" smtClean="0"/>
            <a:t>Коммерческие кредиты</a:t>
          </a:r>
          <a:endParaRPr lang="ru-RU" sz="13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864F-A874-4A00-8E67-4FF86DEA1AC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9864F-A874-4A00-8E67-4FF86DEA1AC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4EFAE-F701-40EA-8B61-82368BF37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57158" y="285728"/>
            <a:ext cx="8572560" cy="64294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upload.wikimedia.org/wikipedia/commons/f/f6/Blason_de_Spassk_2003_%28Primorsky_kray%2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642918"/>
            <a:ext cx="1390650" cy="1905000"/>
          </a:xfrm>
          <a:prstGeom prst="rect">
            <a:avLst/>
          </a:prstGeom>
          <a:noFill/>
        </p:spPr>
      </p:pic>
      <p:pic>
        <p:nvPicPr>
          <p:cNvPr id="1028" name="Picture 4" descr="http://i.mycdn.me/i?r=AzEPZsRbOZEKgBhR0XGMT1RkcjCiku6lba-jGoccmTNqe6aKTM5SRkZCeTgDn6uOyi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3487358"/>
            <a:ext cx="3141927" cy="30896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14678" y="714356"/>
            <a:ext cx="5357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500" b="1" dirty="0" smtClean="0">
                <a:solidFill>
                  <a:srgbClr val="FF0000"/>
                </a:solidFill>
                <a:latin typeface="Bahnschrift SemiLight SemiConde" pitchFamily="34" charset="0"/>
              </a:rPr>
              <a:t>ГОРОДСКОЙ ОКРУГ</a:t>
            </a:r>
          </a:p>
          <a:p>
            <a:r>
              <a:rPr lang="ru-RU" sz="4500" b="1" dirty="0" smtClean="0">
                <a:solidFill>
                  <a:srgbClr val="FF0000"/>
                </a:solidFill>
                <a:latin typeface="Bahnschrift SemiLight SemiConde" pitchFamily="34" charset="0"/>
              </a:rPr>
              <a:t>СПАССК-ДАЛЬНИЙ</a:t>
            </a:r>
            <a:endParaRPr lang="ru-RU" sz="4500" b="1" dirty="0">
              <a:solidFill>
                <a:srgbClr val="FF0000"/>
              </a:solidFill>
              <a:latin typeface="Bahnschrift SemiLight SemiConde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2857497"/>
            <a:ext cx="38576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solidFill>
                  <a:srgbClr val="FF0000"/>
                </a:solidFill>
              </a:rPr>
              <a:t>БЮДЖЕТ </a:t>
            </a:r>
          </a:p>
          <a:p>
            <a:r>
              <a:rPr lang="ru-RU" sz="5000" b="1" dirty="0" smtClean="0">
                <a:solidFill>
                  <a:srgbClr val="FF0000"/>
                </a:solidFill>
              </a:rPr>
              <a:t>ДЛЯ </a:t>
            </a:r>
          </a:p>
          <a:p>
            <a:r>
              <a:rPr lang="ru-RU" sz="5000" b="1" dirty="0" smtClean="0">
                <a:solidFill>
                  <a:srgbClr val="FF0000"/>
                </a:solidFill>
              </a:rPr>
              <a:t>ГРАЖДАН</a:t>
            </a:r>
            <a:endParaRPr lang="ru-RU" sz="5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5286388"/>
            <a:ext cx="45720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solidFill>
                  <a:srgbClr val="0070C0"/>
                </a:solidFill>
              </a:rPr>
              <a:t>2021-2023 год</a:t>
            </a:r>
            <a:endParaRPr lang="ru-RU" sz="5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57158" y="214290"/>
            <a:ext cx="8429684" cy="63579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доходы расходы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786322"/>
            <a:ext cx="8248650" cy="1809748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1500166" y="285728"/>
            <a:ext cx="55721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ХАРАКТЕРИСТИКИ БЮДЖЕТА</a:t>
            </a:r>
            <a:endParaRPr lang="ru-RU" b="1" dirty="0"/>
          </a:p>
        </p:txBody>
      </p:sp>
      <p:pic>
        <p:nvPicPr>
          <p:cNvPr id="15362" name="Picture 2" descr="https://img2.freepng.ru/20180224/ise/kisspng-money-bag-royalty-free-clip-art-vector-material-texture-purse-5a90fa2a4bf286.24334759151945066631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142984"/>
            <a:ext cx="1019298" cy="1928826"/>
          </a:xfrm>
          <a:prstGeom prst="rect">
            <a:avLst/>
          </a:prstGeom>
          <a:noFill/>
        </p:spPr>
      </p:pic>
      <p:pic>
        <p:nvPicPr>
          <p:cNvPr id="15364" name="Picture 4" descr="https://1.bp.blogspot.com/-_IL7ZQguZoA/WEZsr3EnyuI/AAAAAAAAOHc/podC9tXfWfgnAP40H1B5BTq_D72k1pyfgCLcB/s1600/0_9b444_1527fe15_ori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1214422"/>
            <a:ext cx="945125" cy="15716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43042" y="1214422"/>
            <a:ext cx="150019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ДОХОДЫ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68" y="1142984"/>
            <a:ext cx="1500198" cy="55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90" dirty="0" smtClean="0">
                <a:solidFill>
                  <a:srgbClr val="FF0000"/>
                </a:solidFill>
              </a:rPr>
              <a:t>ДЕФИЦИТ</a:t>
            </a:r>
            <a:r>
              <a:rPr lang="ru-RU" sz="1490" dirty="0" smtClean="0"/>
              <a:t> </a:t>
            </a:r>
            <a:r>
              <a:rPr lang="ru-RU" sz="1490" dirty="0" smtClean="0">
                <a:solidFill>
                  <a:srgbClr val="00B050"/>
                </a:solidFill>
              </a:rPr>
              <a:t>ПРОФИЦИТ</a:t>
            </a:r>
            <a:endParaRPr lang="ru-RU" sz="149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0694" y="1214422"/>
            <a:ext cx="150019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РАСХОДЫ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171448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2021 год</a:t>
            </a:r>
            <a:endParaRPr lang="ru-RU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714744" y="26431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2022 год</a:t>
            </a:r>
            <a:endParaRPr lang="ru-RU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357187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2023 год</a:t>
            </a:r>
            <a:endParaRPr lang="ru-RU" u="sng" dirty="0"/>
          </a:p>
        </p:txBody>
      </p:sp>
      <p:sp>
        <p:nvSpPr>
          <p:cNvPr id="12" name="Овал 11"/>
          <p:cNvSpPr/>
          <p:nvPr/>
        </p:nvSpPr>
        <p:spPr>
          <a:xfrm>
            <a:off x="1643042" y="2143116"/>
            <a:ext cx="157163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FFFF00"/>
                </a:solidFill>
              </a:rPr>
              <a:t>1 233,5  </a:t>
            </a:r>
            <a:r>
              <a:rPr lang="ru-RU" sz="1500" dirty="0" smtClean="0">
                <a:solidFill>
                  <a:srgbClr val="FFFF00"/>
                </a:solidFill>
              </a:rPr>
              <a:t>млн. руб.</a:t>
            </a:r>
            <a:endParaRPr lang="ru-RU" sz="1500" dirty="0">
              <a:solidFill>
                <a:srgbClr val="FFFF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429256" y="2143116"/>
            <a:ext cx="157163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FFC000"/>
                </a:solidFill>
              </a:rPr>
              <a:t>1 254,5 </a:t>
            </a:r>
            <a:r>
              <a:rPr lang="ru-RU" sz="1500" dirty="0" smtClean="0">
                <a:solidFill>
                  <a:srgbClr val="FFC000"/>
                </a:solidFill>
              </a:rPr>
              <a:t>млн. руб.</a:t>
            </a:r>
            <a:endParaRPr lang="ru-RU" sz="1500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44" y="2143116"/>
            <a:ext cx="11430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rgbClr val="FF0000"/>
                </a:solidFill>
              </a:rPr>
              <a:t>21 млн. руб.</a:t>
            </a:r>
            <a:endParaRPr lang="ru-RU" sz="1300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571604" y="3000372"/>
            <a:ext cx="157163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FFFF00"/>
                </a:solidFill>
              </a:rPr>
              <a:t>1 359,9  </a:t>
            </a:r>
            <a:r>
              <a:rPr lang="ru-RU" sz="1500" dirty="0" smtClean="0">
                <a:solidFill>
                  <a:srgbClr val="FFFF00"/>
                </a:solidFill>
              </a:rPr>
              <a:t>млн. руб.</a:t>
            </a:r>
            <a:endParaRPr lang="ru-RU" sz="1500" dirty="0">
              <a:solidFill>
                <a:srgbClr val="FFFF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571604" y="3929066"/>
            <a:ext cx="157163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FFFF00"/>
                </a:solidFill>
              </a:rPr>
              <a:t>1 383,9 </a:t>
            </a:r>
            <a:r>
              <a:rPr lang="ru-RU" sz="1500" dirty="0" smtClean="0">
                <a:solidFill>
                  <a:srgbClr val="FFFF00"/>
                </a:solidFill>
              </a:rPr>
              <a:t>млн. руб.</a:t>
            </a:r>
            <a:endParaRPr lang="ru-RU" sz="1500" dirty="0">
              <a:solidFill>
                <a:srgbClr val="FFFF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429256" y="3000372"/>
            <a:ext cx="157163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FFC000"/>
                </a:solidFill>
              </a:rPr>
              <a:t>1 358,9 </a:t>
            </a:r>
            <a:r>
              <a:rPr lang="ru-RU" sz="1500" dirty="0" smtClean="0">
                <a:solidFill>
                  <a:srgbClr val="FFC000"/>
                </a:solidFill>
              </a:rPr>
              <a:t>млн. руб.</a:t>
            </a:r>
            <a:endParaRPr lang="ru-RU" sz="1500" dirty="0">
              <a:solidFill>
                <a:srgbClr val="FFC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429256" y="3929066"/>
            <a:ext cx="157163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FFC000"/>
                </a:solidFill>
              </a:rPr>
              <a:t>1 382,9 </a:t>
            </a:r>
            <a:r>
              <a:rPr lang="ru-RU" sz="1500" dirty="0" smtClean="0">
                <a:solidFill>
                  <a:srgbClr val="FFC000"/>
                </a:solidFill>
              </a:rPr>
              <a:t>млн. руб.</a:t>
            </a:r>
            <a:endParaRPr lang="ru-RU" sz="1500" dirty="0">
              <a:solidFill>
                <a:srgbClr val="FFC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14744" y="3143248"/>
            <a:ext cx="11430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rgbClr val="00B050"/>
                </a:solidFill>
              </a:rPr>
              <a:t>1 млн. руб.</a:t>
            </a:r>
            <a:endParaRPr lang="ru-RU" sz="13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4744" y="4000504"/>
            <a:ext cx="11430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rgbClr val="00B050"/>
                </a:solidFill>
              </a:rPr>
              <a:t>1 млн. руб.</a:t>
            </a:r>
            <a:endParaRPr lang="ru-RU" sz="13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857224" y="214290"/>
            <a:ext cx="7572428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НАЛОГОВЫЕ И НЕНАЛОГОВЫ ДОХОДЫ 2021 год</a:t>
            </a:r>
            <a:endParaRPr lang="ru-RU" b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71472" y="1000108"/>
          <a:ext cx="800105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43438" y="100010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Млн. руб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7410" name="Picture 2" descr="https://forexdengi.com/attachment.php?attachmentid=3509514&amp;d=15837478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500438"/>
            <a:ext cx="1965263" cy="1965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mg2.freepng.ru/20180422/slw/kisspng-gold-coin-bullion-5adcb5a3c56033.1594625315244138598085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142844" y="500018"/>
            <a:ext cx="8631267" cy="6357982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785786" y="428604"/>
            <a:ext cx="635798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МЕЖБЮДЖЕТНЫЕ ТРАНСФЕРТЫ ИЗ КРАЕВОГО БЮДЖЕТА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2428868"/>
            <a:ext cx="1143008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2021 год</a:t>
            </a:r>
          </a:p>
          <a:p>
            <a:r>
              <a:rPr lang="ru-RU" sz="1300" b="1" dirty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сего 731,3 млн. руб.</a:t>
            </a:r>
            <a:endParaRPr lang="ru-RU" sz="13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4000504"/>
            <a:ext cx="1143008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2022 год</a:t>
            </a:r>
          </a:p>
          <a:p>
            <a:r>
              <a:rPr lang="ru-RU" sz="1300" b="1" dirty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сего 882,8 млн. руб.</a:t>
            </a:r>
            <a:endParaRPr lang="ru-RU" sz="13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5572140"/>
            <a:ext cx="1285884" cy="8463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2023 год</a:t>
            </a:r>
          </a:p>
          <a:p>
            <a:r>
              <a:rPr lang="ru-RU" sz="1300" b="1" dirty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сего 881,5 млн. руб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000364" y="1571612"/>
          <a:ext cx="4572000" cy="158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428992" y="1500174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субсидии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90" y="1285860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субвенции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57950" y="2500306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иные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3000364" y="3286124"/>
          <a:ext cx="4572000" cy="158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/>
        </p:nvGraphicFramePr>
        <p:xfrm>
          <a:off x="3000364" y="4643446"/>
          <a:ext cx="4572000" cy="1800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214290"/>
            <a:ext cx="8715436" cy="635798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1142984"/>
          <a:ext cx="807249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214414" y="214290"/>
            <a:ext cx="714380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 НАПРАВЛЕНИЯ РАСХОДОВ В 2021 году</a:t>
            </a:r>
            <a:endParaRPr lang="ru-RU" b="1" dirty="0"/>
          </a:p>
        </p:txBody>
      </p:sp>
      <p:pic>
        <p:nvPicPr>
          <p:cNvPr id="8" name="Picture 2" descr="https://lentachel.ru/netcat_files/Image/foto/2016/08/31/z_peo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928934"/>
            <a:ext cx="1905013" cy="142876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https://im0-tub-ru.yandex.net/i?id=800340125873211cc5fb6e30285ae003&amp;n=13"/>
          <p:cNvPicPr>
            <a:picLocks noChangeAspect="1" noChangeArrowheads="1"/>
          </p:cNvPicPr>
          <p:nvPr/>
        </p:nvPicPr>
        <p:blipFill>
          <a:blip r:embed="rId2">
            <a:lum bright="43000"/>
          </a:blip>
          <a:srcRect/>
          <a:stretch>
            <a:fillRect/>
          </a:stretch>
        </p:blipFill>
        <p:spPr bwMode="auto">
          <a:xfrm>
            <a:off x="571472" y="3571876"/>
            <a:ext cx="7715304" cy="28575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176212" y="881062"/>
          <a:ext cx="8791575" cy="50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000100" y="357166"/>
            <a:ext cx="700092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МУНИЦИПАЛЬНЫЙ ДОЛГ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86578" y="100010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Млн.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203</Words>
  <Application>Microsoft Office PowerPoint</Application>
  <PresentationFormat>Экран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Кучерявый Д.С.</dc:creator>
  <cp:lastModifiedBy>Кучерявый Д.С.</cp:lastModifiedBy>
  <cp:revision>45</cp:revision>
  <dcterms:created xsi:type="dcterms:W3CDTF">2020-12-09T23:45:22Z</dcterms:created>
  <dcterms:modified xsi:type="dcterms:W3CDTF">2020-12-10T05:21:50Z</dcterms:modified>
</cp:coreProperties>
</file>