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A72FC-449B-4C2C-8C26-C59682C620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AE7B9-F624-4764-B206-F076D30B463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№ П-2 </a:t>
          </a:r>
          <a:r>
            <a:rPr lang="en-US" sz="1400" b="1" dirty="0" smtClean="0"/>
            <a:t> </a:t>
          </a:r>
          <a:r>
            <a:rPr lang="ru-RU" sz="1400" b="1" dirty="0" smtClean="0"/>
            <a:t>– квартальная (юридические лица, кроме субъектов малого предпринимательства, осуществляющие  все виды экономической деятельности)</a:t>
          </a:r>
          <a:endParaRPr lang="ru-RU" sz="1400" b="1" dirty="0"/>
        </a:p>
      </dgm:t>
    </dgm:pt>
    <dgm:pt modelId="{67A234EB-91DF-4CCD-AD2C-63E226C9CDE0}" type="parTrans" cxnId="{7A7B9871-51FA-4E5F-B1CA-C728A4CCDC6E}">
      <dgm:prSet/>
      <dgm:spPr/>
      <dgm:t>
        <a:bodyPr/>
        <a:lstStyle/>
        <a:p>
          <a:endParaRPr lang="ru-RU"/>
        </a:p>
      </dgm:t>
    </dgm:pt>
    <dgm:pt modelId="{EA6B63B3-5F1C-47D6-BB4C-FBC99915761A}" type="sibTrans" cxnId="{7A7B9871-51FA-4E5F-B1CA-C728A4CCDC6E}">
      <dgm:prSet/>
      <dgm:spPr/>
      <dgm:t>
        <a:bodyPr/>
        <a:lstStyle/>
        <a:p>
          <a:endParaRPr lang="ru-RU"/>
        </a:p>
      </dgm:t>
    </dgm:pt>
    <dgm:pt modelId="{CBBB72C5-50C3-48EA-A16D-89705DA26B4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№ ПМ – квартальная (юридические лица, являющиеся малыми предприятиями, кроме </a:t>
          </a:r>
          <a:r>
            <a:rPr lang="ru-RU" sz="1400" b="1" dirty="0" err="1" smtClean="0"/>
            <a:t>микропредприятий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F7427085-3660-4AA4-A541-497C4F51FA76}" type="parTrans" cxnId="{CA2F19FD-1772-4FE1-A223-5FFB83D675BD}">
      <dgm:prSet/>
      <dgm:spPr/>
      <dgm:t>
        <a:bodyPr/>
        <a:lstStyle/>
        <a:p>
          <a:endParaRPr lang="ru-RU"/>
        </a:p>
      </dgm:t>
    </dgm:pt>
    <dgm:pt modelId="{6CED61FC-42DB-46EA-9599-5A096639B302}" type="sibTrans" cxnId="{CA2F19FD-1772-4FE1-A223-5FFB83D675BD}">
      <dgm:prSet/>
      <dgm:spPr/>
      <dgm:t>
        <a:bodyPr/>
        <a:lstStyle/>
        <a:p>
          <a:endParaRPr lang="ru-RU"/>
        </a:p>
      </dgm:t>
    </dgm:pt>
    <dgm:pt modelId="{89AD457C-11F3-47E4-96EB-316A48C80F0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№ МП (микро) – годовая</a:t>
          </a:r>
        </a:p>
        <a:p>
          <a:pPr>
            <a:spcAft>
              <a:spcPts val="0"/>
            </a:spcAft>
          </a:pPr>
          <a:r>
            <a:rPr lang="ru-RU" sz="1400" b="1" dirty="0" smtClean="0"/>
            <a:t>(микропредприятия - юридические лица с численностью до 15 человек)</a:t>
          </a:r>
          <a:endParaRPr lang="ru-RU" sz="1400" dirty="0"/>
        </a:p>
      </dgm:t>
    </dgm:pt>
    <dgm:pt modelId="{97698FC9-C794-433F-ACE1-B34327315546}" type="parTrans" cxnId="{C19641BE-1A81-4DF5-AAE3-0A76BE0D1175}">
      <dgm:prSet/>
      <dgm:spPr/>
      <dgm:t>
        <a:bodyPr/>
        <a:lstStyle/>
        <a:p>
          <a:endParaRPr lang="ru-RU"/>
        </a:p>
      </dgm:t>
    </dgm:pt>
    <dgm:pt modelId="{CC9E86D4-13B1-4C49-A494-B1A441436EF3}" type="sibTrans" cxnId="{C19641BE-1A81-4DF5-AAE3-0A76BE0D1175}">
      <dgm:prSet/>
      <dgm:spPr/>
      <dgm:t>
        <a:bodyPr/>
        <a:lstStyle/>
        <a:p>
          <a:endParaRPr lang="ru-RU"/>
        </a:p>
      </dgm:t>
    </dgm:pt>
    <dgm:pt modelId="{FA7F5545-2D15-4D9E-80C3-709DB7B16E3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№ ИЖС – месячная (</a:t>
          </a:r>
          <a:r>
            <a:rPr lang="ru-RU" sz="1400" b="1" dirty="0" smtClean="0">
              <a:solidFill>
                <a:schemeClr val="bg1"/>
              </a:solidFill>
            </a:rPr>
            <a:t>территориальные органы Федеральной службы государственной регистрации кадастра и картографии, органы регистрации прав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A373F6F1-7FB9-4304-A7FD-E142EAF3D841}" type="parTrans" cxnId="{C26A9952-F64A-4DEB-B805-FDF1D2C5FB0B}">
      <dgm:prSet/>
      <dgm:spPr/>
      <dgm:t>
        <a:bodyPr/>
        <a:lstStyle/>
        <a:p>
          <a:endParaRPr lang="ru-RU"/>
        </a:p>
      </dgm:t>
    </dgm:pt>
    <dgm:pt modelId="{0A95E987-1A00-4D76-9A79-1F38542634E8}" type="sibTrans" cxnId="{C26A9952-F64A-4DEB-B805-FDF1D2C5FB0B}">
      <dgm:prSet/>
      <dgm:spPr/>
      <dgm:t>
        <a:bodyPr/>
        <a:lstStyle/>
        <a:p>
          <a:endParaRPr lang="ru-RU"/>
        </a:p>
      </dgm:t>
    </dgm:pt>
    <dgm:pt modelId="{1FBD81EF-3185-4958-80EE-81738CCAFCF2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№ ДАФЛ – годовая (юридические лица, осуществляющие свою деятельность в сфере финансового лизинга, лизингодатели) </a:t>
          </a:r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  </a:t>
          </a:r>
          <a:endParaRPr lang="ru-RU" sz="1400" b="1" dirty="0"/>
        </a:p>
      </dgm:t>
    </dgm:pt>
    <dgm:pt modelId="{73EDE5A4-3607-4ACD-9B30-29E5061E08EF}" type="parTrans" cxnId="{15200E62-0500-4CDF-A673-1AB9F1E6FAC2}">
      <dgm:prSet/>
      <dgm:spPr/>
      <dgm:t>
        <a:bodyPr/>
        <a:lstStyle/>
        <a:p>
          <a:endParaRPr lang="ru-RU"/>
        </a:p>
      </dgm:t>
    </dgm:pt>
    <dgm:pt modelId="{82EAEAAA-3C44-4C91-9FC5-A6024DC61E1F}" type="sibTrans" cxnId="{15200E62-0500-4CDF-A673-1AB9F1E6FAC2}">
      <dgm:prSet/>
      <dgm:spPr/>
      <dgm:t>
        <a:bodyPr/>
        <a:lstStyle/>
        <a:p>
          <a:endParaRPr lang="ru-RU"/>
        </a:p>
      </dgm:t>
    </dgm:pt>
    <dgm:pt modelId="{47DAFE11-F628-41E5-8BA4-3B8F2D69B7F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№ 1-ИП – годовая (индивидуальные предприниматели)</a:t>
          </a:r>
        </a:p>
        <a:p>
          <a:pPr>
            <a:spcAft>
              <a:spcPts val="0"/>
            </a:spcAft>
          </a:pPr>
          <a:endParaRPr lang="ru-RU" sz="1400" dirty="0"/>
        </a:p>
      </dgm:t>
    </dgm:pt>
    <dgm:pt modelId="{F7F12910-3D4D-4B01-A5B7-BD632A727BBE}" type="parTrans" cxnId="{F195BFFE-EE3E-4D29-86D0-317D45804F74}">
      <dgm:prSet/>
      <dgm:spPr/>
      <dgm:t>
        <a:bodyPr/>
        <a:lstStyle/>
        <a:p>
          <a:endParaRPr lang="ru-RU"/>
        </a:p>
      </dgm:t>
    </dgm:pt>
    <dgm:pt modelId="{C66E5BB4-D6B0-43C4-A1F7-6FC072A21DC9}" type="sibTrans" cxnId="{F195BFFE-EE3E-4D29-86D0-317D45804F74}">
      <dgm:prSet/>
      <dgm:spPr/>
      <dgm:t>
        <a:bodyPr/>
        <a:lstStyle/>
        <a:p>
          <a:endParaRPr lang="ru-RU"/>
        </a:p>
      </dgm:t>
    </dgm:pt>
    <dgm:pt modelId="{83A11CE4-059E-49E3-BD91-DF92138E0808}" type="pres">
      <dgm:prSet presAssocID="{016A72FC-449B-4C2C-8C26-C59682C620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DB356-0FA2-46D7-BBFA-1349EA39530F}" type="pres">
      <dgm:prSet presAssocID="{B2CAE7B9-F624-4764-B206-F076D30B4637}" presName="parentLin" presStyleCnt="0"/>
      <dgm:spPr/>
    </dgm:pt>
    <dgm:pt modelId="{878D729D-3CBA-46FF-AB48-CED4942559E4}" type="pres">
      <dgm:prSet presAssocID="{B2CAE7B9-F624-4764-B206-F076D30B463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74E6D41-1591-4949-A5F9-E5027831F5B6}" type="pres">
      <dgm:prSet presAssocID="{B2CAE7B9-F624-4764-B206-F076D30B4637}" presName="parentText" presStyleLbl="node1" presStyleIdx="0" presStyleCnt="6" custScaleX="133961" custScaleY="182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ECE9-F483-4CBE-9805-0725755B34FF}" type="pres">
      <dgm:prSet presAssocID="{B2CAE7B9-F624-4764-B206-F076D30B4637}" presName="negativeSpace" presStyleCnt="0"/>
      <dgm:spPr/>
    </dgm:pt>
    <dgm:pt modelId="{DDEF44B2-D976-4F7D-A5D3-F34D23B7459D}" type="pres">
      <dgm:prSet presAssocID="{B2CAE7B9-F624-4764-B206-F076D30B4637}" presName="childText" presStyleLbl="conFgAcc1" presStyleIdx="0" presStyleCnt="6">
        <dgm:presLayoutVars>
          <dgm:bulletEnabled val="1"/>
        </dgm:presLayoutVars>
      </dgm:prSet>
      <dgm:spPr/>
    </dgm:pt>
    <dgm:pt modelId="{FF7ADA17-8E71-4E2E-BF1C-6359841DC753}" type="pres">
      <dgm:prSet presAssocID="{EA6B63B3-5F1C-47D6-BB4C-FBC99915761A}" presName="spaceBetweenRectangles" presStyleCnt="0"/>
      <dgm:spPr/>
    </dgm:pt>
    <dgm:pt modelId="{5A5E169F-83B8-42E8-9436-E758DC4CDE69}" type="pres">
      <dgm:prSet presAssocID="{CBBB72C5-50C3-48EA-A16D-89705DA26B44}" presName="parentLin" presStyleCnt="0"/>
      <dgm:spPr/>
    </dgm:pt>
    <dgm:pt modelId="{ADE70435-12AC-4227-86D5-1C39745CFB32}" type="pres">
      <dgm:prSet presAssocID="{CBBB72C5-50C3-48EA-A16D-89705DA26B4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901EC8C-22C3-4B24-B02D-9F95A51897D0}" type="pres">
      <dgm:prSet presAssocID="{CBBB72C5-50C3-48EA-A16D-89705DA26B44}" presName="parentText" presStyleLbl="node1" presStyleIdx="1" presStyleCnt="6" custScaleX="144549" custScaleY="17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48C35-7DA2-4D00-BBFE-DE6DDFFC0D03}" type="pres">
      <dgm:prSet presAssocID="{CBBB72C5-50C3-48EA-A16D-89705DA26B44}" presName="negativeSpace" presStyleCnt="0"/>
      <dgm:spPr/>
    </dgm:pt>
    <dgm:pt modelId="{12C22606-C6CA-414D-8335-9C21F0B0AB45}" type="pres">
      <dgm:prSet presAssocID="{CBBB72C5-50C3-48EA-A16D-89705DA26B44}" presName="childText" presStyleLbl="conFgAcc1" presStyleIdx="1" presStyleCnt="6">
        <dgm:presLayoutVars>
          <dgm:bulletEnabled val="1"/>
        </dgm:presLayoutVars>
      </dgm:prSet>
      <dgm:spPr/>
    </dgm:pt>
    <dgm:pt modelId="{8EC3C40F-B186-40D1-81EA-7034CA062D38}" type="pres">
      <dgm:prSet presAssocID="{6CED61FC-42DB-46EA-9599-5A096639B302}" presName="spaceBetweenRectangles" presStyleCnt="0"/>
      <dgm:spPr/>
    </dgm:pt>
    <dgm:pt modelId="{EF514CDA-7760-4A7B-847C-221FCF18D2BE}" type="pres">
      <dgm:prSet presAssocID="{89AD457C-11F3-47E4-96EB-316A48C80F07}" presName="parentLin" presStyleCnt="0"/>
      <dgm:spPr/>
    </dgm:pt>
    <dgm:pt modelId="{8BD237FC-20B7-4B88-BDC6-F2B1FF1D3006}" type="pres">
      <dgm:prSet presAssocID="{89AD457C-11F3-47E4-96EB-316A48C80F0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DED98F5-1FE2-4157-94FB-E52CA379EEDE}" type="pres">
      <dgm:prSet presAssocID="{89AD457C-11F3-47E4-96EB-316A48C80F07}" presName="parentText" presStyleLbl="node1" presStyleIdx="2" presStyleCnt="6" custScaleX="144959" custScaleY="19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CB28A-65E2-4226-90A8-98D9E32605C5}" type="pres">
      <dgm:prSet presAssocID="{89AD457C-11F3-47E4-96EB-316A48C80F07}" presName="negativeSpace" presStyleCnt="0"/>
      <dgm:spPr/>
    </dgm:pt>
    <dgm:pt modelId="{D2BA35AB-7EA4-4FBF-A243-AC573B843CAB}" type="pres">
      <dgm:prSet presAssocID="{89AD457C-11F3-47E4-96EB-316A48C80F07}" presName="childText" presStyleLbl="conFgAcc1" presStyleIdx="2" presStyleCnt="6">
        <dgm:presLayoutVars>
          <dgm:bulletEnabled val="1"/>
        </dgm:presLayoutVars>
      </dgm:prSet>
      <dgm:spPr/>
    </dgm:pt>
    <dgm:pt modelId="{C4B6E0C7-CA53-4CA6-860C-ECD3C69A2582}" type="pres">
      <dgm:prSet presAssocID="{CC9E86D4-13B1-4C49-A494-B1A441436EF3}" presName="spaceBetweenRectangles" presStyleCnt="0"/>
      <dgm:spPr/>
    </dgm:pt>
    <dgm:pt modelId="{AAE7CD28-F92B-48F3-9BE2-D3B95B10A0F4}" type="pres">
      <dgm:prSet presAssocID="{47DAFE11-F628-41E5-8BA4-3B8F2D69B7F0}" presName="parentLin" presStyleCnt="0"/>
      <dgm:spPr/>
    </dgm:pt>
    <dgm:pt modelId="{7A5DF906-A9F2-4C1E-BB43-8F7C6927D12B}" type="pres">
      <dgm:prSet presAssocID="{47DAFE11-F628-41E5-8BA4-3B8F2D69B7F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A0DB845-5EEE-44A0-B637-51D68F75523C}" type="pres">
      <dgm:prSet presAssocID="{47DAFE11-F628-41E5-8BA4-3B8F2D69B7F0}" presName="parentText" presStyleLbl="node1" presStyleIdx="3" presStyleCnt="6" custScaleX="142857" custScaleY="159515" custLinFactNeighborX="-12932" custLinFactNeighborY="15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930FC-3B0D-4330-BADA-6817A6C09D22}" type="pres">
      <dgm:prSet presAssocID="{47DAFE11-F628-41E5-8BA4-3B8F2D69B7F0}" presName="negativeSpace" presStyleCnt="0"/>
      <dgm:spPr/>
    </dgm:pt>
    <dgm:pt modelId="{CB25DD53-624B-4F7B-A914-7D36E808B5DE}" type="pres">
      <dgm:prSet presAssocID="{47DAFE11-F628-41E5-8BA4-3B8F2D69B7F0}" presName="childText" presStyleLbl="conFgAcc1" presStyleIdx="3" presStyleCnt="6">
        <dgm:presLayoutVars>
          <dgm:bulletEnabled val="1"/>
        </dgm:presLayoutVars>
      </dgm:prSet>
      <dgm:spPr/>
    </dgm:pt>
    <dgm:pt modelId="{1D037765-1B94-4CD5-A5F6-31192015E2B2}" type="pres">
      <dgm:prSet presAssocID="{C66E5BB4-D6B0-43C4-A1F7-6FC072A21DC9}" presName="spaceBetweenRectangles" presStyleCnt="0"/>
      <dgm:spPr/>
    </dgm:pt>
    <dgm:pt modelId="{BC1479D0-6368-4335-88E3-C2DB3E5B82D1}" type="pres">
      <dgm:prSet presAssocID="{FA7F5545-2D15-4D9E-80C3-709DB7B16E36}" presName="parentLin" presStyleCnt="0"/>
      <dgm:spPr/>
    </dgm:pt>
    <dgm:pt modelId="{5D00A717-F71B-4652-B384-7509618883DC}" type="pres">
      <dgm:prSet presAssocID="{FA7F5545-2D15-4D9E-80C3-709DB7B16E3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54F84D7-1356-4B8E-81D8-52E34EA39A67}" type="pres">
      <dgm:prSet presAssocID="{FA7F5545-2D15-4D9E-80C3-709DB7B16E36}" presName="parentText" presStyleLbl="node1" presStyleIdx="4" presStyleCnt="6" custScaleX="151124" custScaleY="219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B5B0E-C1BE-421B-9BBF-239F2108F1FE}" type="pres">
      <dgm:prSet presAssocID="{FA7F5545-2D15-4D9E-80C3-709DB7B16E36}" presName="negativeSpace" presStyleCnt="0"/>
      <dgm:spPr/>
    </dgm:pt>
    <dgm:pt modelId="{DE696C9E-6773-40FB-87F1-500462BE397E}" type="pres">
      <dgm:prSet presAssocID="{FA7F5545-2D15-4D9E-80C3-709DB7B16E36}" presName="childText" presStyleLbl="conFgAcc1" presStyleIdx="4" presStyleCnt="6">
        <dgm:presLayoutVars>
          <dgm:bulletEnabled val="1"/>
        </dgm:presLayoutVars>
      </dgm:prSet>
      <dgm:spPr/>
    </dgm:pt>
    <dgm:pt modelId="{8441A712-24BB-4625-B8DF-651756693427}" type="pres">
      <dgm:prSet presAssocID="{0A95E987-1A00-4D76-9A79-1F38542634E8}" presName="spaceBetweenRectangles" presStyleCnt="0"/>
      <dgm:spPr/>
    </dgm:pt>
    <dgm:pt modelId="{47E81FB0-B86F-42E9-98C7-8B86F33298AB}" type="pres">
      <dgm:prSet presAssocID="{1FBD81EF-3185-4958-80EE-81738CCAFCF2}" presName="parentLin" presStyleCnt="0"/>
      <dgm:spPr/>
    </dgm:pt>
    <dgm:pt modelId="{63EC476A-6FBD-452F-B695-72284A12292E}" type="pres">
      <dgm:prSet presAssocID="{1FBD81EF-3185-4958-80EE-81738CCAFCF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7F16C7C-F7C9-4FE4-AFEB-0AF8881428A6}" type="pres">
      <dgm:prSet presAssocID="{1FBD81EF-3185-4958-80EE-81738CCAFCF2}" presName="parentText" presStyleLbl="node1" presStyleIdx="5" presStyleCnt="6" custScaleX="143108" custScaleY="195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96686-7FA2-4225-B56F-C7B9B4213514}" type="pres">
      <dgm:prSet presAssocID="{1FBD81EF-3185-4958-80EE-81738CCAFCF2}" presName="negativeSpace" presStyleCnt="0"/>
      <dgm:spPr/>
    </dgm:pt>
    <dgm:pt modelId="{20B1512E-2A97-4D7C-903C-D01053556188}" type="pres">
      <dgm:prSet presAssocID="{1FBD81EF-3185-4958-80EE-81738CCAFCF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BA174DF-B10E-4A86-9581-768CA62BB97E}" type="presOf" srcId="{016A72FC-449B-4C2C-8C26-C59682C62097}" destId="{83A11CE4-059E-49E3-BD91-DF92138E0808}" srcOrd="0" destOrd="0" presId="urn:microsoft.com/office/officeart/2005/8/layout/list1"/>
    <dgm:cxn modelId="{2D5CEF9B-B45B-4B28-BF1D-5E1C8C83ABFA}" type="presOf" srcId="{CBBB72C5-50C3-48EA-A16D-89705DA26B44}" destId="{ADE70435-12AC-4227-86D5-1C39745CFB32}" srcOrd="0" destOrd="0" presId="urn:microsoft.com/office/officeart/2005/8/layout/list1"/>
    <dgm:cxn modelId="{F195BFFE-EE3E-4D29-86D0-317D45804F74}" srcId="{016A72FC-449B-4C2C-8C26-C59682C62097}" destId="{47DAFE11-F628-41E5-8BA4-3B8F2D69B7F0}" srcOrd="3" destOrd="0" parTransId="{F7F12910-3D4D-4B01-A5B7-BD632A727BBE}" sibTransId="{C66E5BB4-D6B0-43C4-A1F7-6FC072A21DC9}"/>
    <dgm:cxn modelId="{38B232FC-2DB5-46B0-BF8E-A3CF7A74CCB1}" type="presOf" srcId="{FA7F5545-2D15-4D9E-80C3-709DB7B16E36}" destId="{5D00A717-F71B-4652-B384-7509618883DC}" srcOrd="0" destOrd="0" presId="urn:microsoft.com/office/officeart/2005/8/layout/list1"/>
    <dgm:cxn modelId="{CA2F19FD-1772-4FE1-A223-5FFB83D675BD}" srcId="{016A72FC-449B-4C2C-8C26-C59682C62097}" destId="{CBBB72C5-50C3-48EA-A16D-89705DA26B44}" srcOrd="1" destOrd="0" parTransId="{F7427085-3660-4AA4-A541-497C4F51FA76}" sibTransId="{6CED61FC-42DB-46EA-9599-5A096639B302}"/>
    <dgm:cxn modelId="{637E9A06-B14D-427F-AC50-DCCE17DC54C0}" type="presOf" srcId="{47DAFE11-F628-41E5-8BA4-3B8F2D69B7F0}" destId="{7A5DF906-A9F2-4C1E-BB43-8F7C6927D12B}" srcOrd="0" destOrd="0" presId="urn:microsoft.com/office/officeart/2005/8/layout/list1"/>
    <dgm:cxn modelId="{8D69F9CD-539C-45F1-9E07-DBCE5E9E6954}" type="presOf" srcId="{1FBD81EF-3185-4958-80EE-81738CCAFCF2}" destId="{63EC476A-6FBD-452F-B695-72284A12292E}" srcOrd="0" destOrd="0" presId="urn:microsoft.com/office/officeart/2005/8/layout/list1"/>
    <dgm:cxn modelId="{AF0F780E-635B-4F2F-B15F-C05A96BC91F3}" type="presOf" srcId="{89AD457C-11F3-47E4-96EB-316A48C80F07}" destId="{8BD237FC-20B7-4B88-BDC6-F2B1FF1D3006}" srcOrd="0" destOrd="0" presId="urn:microsoft.com/office/officeart/2005/8/layout/list1"/>
    <dgm:cxn modelId="{BE43BEF3-F386-49E8-95AF-56E5097AE4A9}" type="presOf" srcId="{1FBD81EF-3185-4958-80EE-81738CCAFCF2}" destId="{B7F16C7C-F7C9-4FE4-AFEB-0AF8881428A6}" srcOrd="1" destOrd="0" presId="urn:microsoft.com/office/officeart/2005/8/layout/list1"/>
    <dgm:cxn modelId="{9CD2CA6A-EAAD-42AD-AC89-975587875342}" type="presOf" srcId="{89AD457C-11F3-47E4-96EB-316A48C80F07}" destId="{EDED98F5-1FE2-4157-94FB-E52CA379EEDE}" srcOrd="1" destOrd="0" presId="urn:microsoft.com/office/officeart/2005/8/layout/list1"/>
    <dgm:cxn modelId="{E35EBA28-BAD7-4725-8DF4-29F83A3066B5}" type="presOf" srcId="{B2CAE7B9-F624-4764-B206-F076D30B4637}" destId="{878D729D-3CBA-46FF-AB48-CED4942559E4}" srcOrd="0" destOrd="0" presId="urn:microsoft.com/office/officeart/2005/8/layout/list1"/>
    <dgm:cxn modelId="{651C5C67-36BF-4646-A191-F3C82656568B}" type="presOf" srcId="{FA7F5545-2D15-4D9E-80C3-709DB7B16E36}" destId="{C54F84D7-1356-4B8E-81D8-52E34EA39A67}" srcOrd="1" destOrd="0" presId="urn:microsoft.com/office/officeart/2005/8/layout/list1"/>
    <dgm:cxn modelId="{C19641BE-1A81-4DF5-AAE3-0A76BE0D1175}" srcId="{016A72FC-449B-4C2C-8C26-C59682C62097}" destId="{89AD457C-11F3-47E4-96EB-316A48C80F07}" srcOrd="2" destOrd="0" parTransId="{97698FC9-C794-433F-ACE1-B34327315546}" sibTransId="{CC9E86D4-13B1-4C49-A494-B1A441436EF3}"/>
    <dgm:cxn modelId="{7A7B9871-51FA-4E5F-B1CA-C728A4CCDC6E}" srcId="{016A72FC-449B-4C2C-8C26-C59682C62097}" destId="{B2CAE7B9-F624-4764-B206-F076D30B4637}" srcOrd="0" destOrd="0" parTransId="{67A234EB-91DF-4CCD-AD2C-63E226C9CDE0}" sibTransId="{EA6B63B3-5F1C-47D6-BB4C-FBC99915761A}"/>
    <dgm:cxn modelId="{15200E62-0500-4CDF-A673-1AB9F1E6FAC2}" srcId="{016A72FC-449B-4C2C-8C26-C59682C62097}" destId="{1FBD81EF-3185-4958-80EE-81738CCAFCF2}" srcOrd="5" destOrd="0" parTransId="{73EDE5A4-3607-4ACD-9B30-29E5061E08EF}" sibTransId="{82EAEAAA-3C44-4C91-9FC5-A6024DC61E1F}"/>
    <dgm:cxn modelId="{436E136E-3BEC-4860-B1BD-B777480EFDCB}" type="presOf" srcId="{47DAFE11-F628-41E5-8BA4-3B8F2D69B7F0}" destId="{2A0DB845-5EEE-44A0-B637-51D68F75523C}" srcOrd="1" destOrd="0" presId="urn:microsoft.com/office/officeart/2005/8/layout/list1"/>
    <dgm:cxn modelId="{A0D7342C-8CB2-4B37-B2E9-F0F759EEB887}" type="presOf" srcId="{CBBB72C5-50C3-48EA-A16D-89705DA26B44}" destId="{5901EC8C-22C3-4B24-B02D-9F95A51897D0}" srcOrd="1" destOrd="0" presId="urn:microsoft.com/office/officeart/2005/8/layout/list1"/>
    <dgm:cxn modelId="{419CF2A3-B355-44CB-95D8-80BEEACB7237}" type="presOf" srcId="{B2CAE7B9-F624-4764-B206-F076D30B4637}" destId="{674E6D41-1591-4949-A5F9-E5027831F5B6}" srcOrd="1" destOrd="0" presId="urn:microsoft.com/office/officeart/2005/8/layout/list1"/>
    <dgm:cxn modelId="{C26A9952-F64A-4DEB-B805-FDF1D2C5FB0B}" srcId="{016A72FC-449B-4C2C-8C26-C59682C62097}" destId="{FA7F5545-2D15-4D9E-80C3-709DB7B16E36}" srcOrd="4" destOrd="0" parTransId="{A373F6F1-7FB9-4304-A7FD-E142EAF3D841}" sibTransId="{0A95E987-1A00-4D76-9A79-1F38542634E8}"/>
    <dgm:cxn modelId="{B69D3B86-29CC-4619-9335-0C3942373A0F}" type="presParOf" srcId="{83A11CE4-059E-49E3-BD91-DF92138E0808}" destId="{B0EDB356-0FA2-46D7-BBFA-1349EA39530F}" srcOrd="0" destOrd="0" presId="urn:microsoft.com/office/officeart/2005/8/layout/list1"/>
    <dgm:cxn modelId="{9925F703-FA64-43A5-873E-3E42469CD635}" type="presParOf" srcId="{B0EDB356-0FA2-46D7-BBFA-1349EA39530F}" destId="{878D729D-3CBA-46FF-AB48-CED4942559E4}" srcOrd="0" destOrd="0" presId="urn:microsoft.com/office/officeart/2005/8/layout/list1"/>
    <dgm:cxn modelId="{EC0B3688-27F4-435E-A423-D242278C4E1F}" type="presParOf" srcId="{B0EDB356-0FA2-46D7-BBFA-1349EA39530F}" destId="{674E6D41-1591-4949-A5F9-E5027831F5B6}" srcOrd="1" destOrd="0" presId="urn:microsoft.com/office/officeart/2005/8/layout/list1"/>
    <dgm:cxn modelId="{D13A588C-DFD8-4CD1-9F4A-E03E92E8BD21}" type="presParOf" srcId="{83A11CE4-059E-49E3-BD91-DF92138E0808}" destId="{C213ECE9-F483-4CBE-9805-0725755B34FF}" srcOrd="1" destOrd="0" presId="urn:microsoft.com/office/officeart/2005/8/layout/list1"/>
    <dgm:cxn modelId="{FAA5389D-2CB1-4275-ABD2-A074E1AEC068}" type="presParOf" srcId="{83A11CE4-059E-49E3-BD91-DF92138E0808}" destId="{DDEF44B2-D976-4F7D-A5D3-F34D23B7459D}" srcOrd="2" destOrd="0" presId="urn:microsoft.com/office/officeart/2005/8/layout/list1"/>
    <dgm:cxn modelId="{A3D4DA41-B82B-4462-B66E-1985A22192E2}" type="presParOf" srcId="{83A11CE4-059E-49E3-BD91-DF92138E0808}" destId="{FF7ADA17-8E71-4E2E-BF1C-6359841DC753}" srcOrd="3" destOrd="0" presId="urn:microsoft.com/office/officeart/2005/8/layout/list1"/>
    <dgm:cxn modelId="{C53FE60B-BBA3-4881-BC46-BCD7DC82ED62}" type="presParOf" srcId="{83A11CE4-059E-49E3-BD91-DF92138E0808}" destId="{5A5E169F-83B8-42E8-9436-E758DC4CDE69}" srcOrd="4" destOrd="0" presId="urn:microsoft.com/office/officeart/2005/8/layout/list1"/>
    <dgm:cxn modelId="{64B8C9A6-C1AC-4649-BE4E-3802E1184BC4}" type="presParOf" srcId="{5A5E169F-83B8-42E8-9436-E758DC4CDE69}" destId="{ADE70435-12AC-4227-86D5-1C39745CFB32}" srcOrd="0" destOrd="0" presId="urn:microsoft.com/office/officeart/2005/8/layout/list1"/>
    <dgm:cxn modelId="{21A10D06-381F-4675-8394-D2221136FA53}" type="presParOf" srcId="{5A5E169F-83B8-42E8-9436-E758DC4CDE69}" destId="{5901EC8C-22C3-4B24-B02D-9F95A51897D0}" srcOrd="1" destOrd="0" presId="urn:microsoft.com/office/officeart/2005/8/layout/list1"/>
    <dgm:cxn modelId="{769B79DD-B0E8-42EF-B6BA-F21940E34DCA}" type="presParOf" srcId="{83A11CE4-059E-49E3-BD91-DF92138E0808}" destId="{0FD48C35-7DA2-4D00-BBFE-DE6DDFFC0D03}" srcOrd="5" destOrd="0" presId="urn:microsoft.com/office/officeart/2005/8/layout/list1"/>
    <dgm:cxn modelId="{C17C005D-677C-4EB4-B53B-C74317A8C57C}" type="presParOf" srcId="{83A11CE4-059E-49E3-BD91-DF92138E0808}" destId="{12C22606-C6CA-414D-8335-9C21F0B0AB45}" srcOrd="6" destOrd="0" presId="urn:microsoft.com/office/officeart/2005/8/layout/list1"/>
    <dgm:cxn modelId="{55EA2C94-2FC5-4038-8CD0-DD851B02EBD0}" type="presParOf" srcId="{83A11CE4-059E-49E3-BD91-DF92138E0808}" destId="{8EC3C40F-B186-40D1-81EA-7034CA062D38}" srcOrd="7" destOrd="0" presId="urn:microsoft.com/office/officeart/2005/8/layout/list1"/>
    <dgm:cxn modelId="{9DAC2EEE-BCA4-46EC-BA3A-778D61B2AD7A}" type="presParOf" srcId="{83A11CE4-059E-49E3-BD91-DF92138E0808}" destId="{EF514CDA-7760-4A7B-847C-221FCF18D2BE}" srcOrd="8" destOrd="0" presId="urn:microsoft.com/office/officeart/2005/8/layout/list1"/>
    <dgm:cxn modelId="{39587594-16A6-4260-B9C2-90351B62DD8F}" type="presParOf" srcId="{EF514CDA-7760-4A7B-847C-221FCF18D2BE}" destId="{8BD237FC-20B7-4B88-BDC6-F2B1FF1D3006}" srcOrd="0" destOrd="0" presId="urn:microsoft.com/office/officeart/2005/8/layout/list1"/>
    <dgm:cxn modelId="{29448D5B-F731-4367-8E92-A7BF8C9D8530}" type="presParOf" srcId="{EF514CDA-7760-4A7B-847C-221FCF18D2BE}" destId="{EDED98F5-1FE2-4157-94FB-E52CA379EEDE}" srcOrd="1" destOrd="0" presId="urn:microsoft.com/office/officeart/2005/8/layout/list1"/>
    <dgm:cxn modelId="{C3502C82-7C6F-4DFF-B0C5-7978506108C0}" type="presParOf" srcId="{83A11CE4-059E-49E3-BD91-DF92138E0808}" destId="{3CECB28A-65E2-4226-90A8-98D9E32605C5}" srcOrd="9" destOrd="0" presId="urn:microsoft.com/office/officeart/2005/8/layout/list1"/>
    <dgm:cxn modelId="{DE7B3D3A-01A9-4653-BEC6-F07C2E087598}" type="presParOf" srcId="{83A11CE4-059E-49E3-BD91-DF92138E0808}" destId="{D2BA35AB-7EA4-4FBF-A243-AC573B843CAB}" srcOrd="10" destOrd="0" presId="urn:microsoft.com/office/officeart/2005/8/layout/list1"/>
    <dgm:cxn modelId="{F1A722F0-EADD-4781-B45E-04D4B88FD954}" type="presParOf" srcId="{83A11CE4-059E-49E3-BD91-DF92138E0808}" destId="{C4B6E0C7-CA53-4CA6-860C-ECD3C69A2582}" srcOrd="11" destOrd="0" presId="urn:microsoft.com/office/officeart/2005/8/layout/list1"/>
    <dgm:cxn modelId="{C9DCE882-BDAC-42D8-8B41-F5A0F4A724AE}" type="presParOf" srcId="{83A11CE4-059E-49E3-BD91-DF92138E0808}" destId="{AAE7CD28-F92B-48F3-9BE2-D3B95B10A0F4}" srcOrd="12" destOrd="0" presId="urn:microsoft.com/office/officeart/2005/8/layout/list1"/>
    <dgm:cxn modelId="{3A3EBA25-4055-406D-88C3-642BB7453B31}" type="presParOf" srcId="{AAE7CD28-F92B-48F3-9BE2-D3B95B10A0F4}" destId="{7A5DF906-A9F2-4C1E-BB43-8F7C6927D12B}" srcOrd="0" destOrd="0" presId="urn:microsoft.com/office/officeart/2005/8/layout/list1"/>
    <dgm:cxn modelId="{5DCCED0D-8A1C-407F-8AF1-A4A631C14E08}" type="presParOf" srcId="{AAE7CD28-F92B-48F3-9BE2-D3B95B10A0F4}" destId="{2A0DB845-5EEE-44A0-B637-51D68F75523C}" srcOrd="1" destOrd="0" presId="urn:microsoft.com/office/officeart/2005/8/layout/list1"/>
    <dgm:cxn modelId="{119050A5-A05A-4239-AB52-96CCC3682E15}" type="presParOf" srcId="{83A11CE4-059E-49E3-BD91-DF92138E0808}" destId="{594930FC-3B0D-4330-BADA-6817A6C09D22}" srcOrd="13" destOrd="0" presId="urn:microsoft.com/office/officeart/2005/8/layout/list1"/>
    <dgm:cxn modelId="{8FAB1A62-8476-422D-AB57-FF0328982891}" type="presParOf" srcId="{83A11CE4-059E-49E3-BD91-DF92138E0808}" destId="{CB25DD53-624B-4F7B-A914-7D36E808B5DE}" srcOrd="14" destOrd="0" presId="urn:microsoft.com/office/officeart/2005/8/layout/list1"/>
    <dgm:cxn modelId="{A998D795-42E7-431A-AE30-6F5DEEBE7830}" type="presParOf" srcId="{83A11CE4-059E-49E3-BD91-DF92138E0808}" destId="{1D037765-1B94-4CD5-A5F6-31192015E2B2}" srcOrd="15" destOrd="0" presId="urn:microsoft.com/office/officeart/2005/8/layout/list1"/>
    <dgm:cxn modelId="{B234E593-FA49-426B-A485-88017F667CC2}" type="presParOf" srcId="{83A11CE4-059E-49E3-BD91-DF92138E0808}" destId="{BC1479D0-6368-4335-88E3-C2DB3E5B82D1}" srcOrd="16" destOrd="0" presId="urn:microsoft.com/office/officeart/2005/8/layout/list1"/>
    <dgm:cxn modelId="{911E0EFE-39D6-4EE3-BDB6-ECF4D42D426E}" type="presParOf" srcId="{BC1479D0-6368-4335-88E3-C2DB3E5B82D1}" destId="{5D00A717-F71B-4652-B384-7509618883DC}" srcOrd="0" destOrd="0" presId="urn:microsoft.com/office/officeart/2005/8/layout/list1"/>
    <dgm:cxn modelId="{56F6FC92-BA3C-470D-954C-2262BC484E34}" type="presParOf" srcId="{BC1479D0-6368-4335-88E3-C2DB3E5B82D1}" destId="{C54F84D7-1356-4B8E-81D8-52E34EA39A67}" srcOrd="1" destOrd="0" presId="urn:microsoft.com/office/officeart/2005/8/layout/list1"/>
    <dgm:cxn modelId="{7C6C9ABB-6905-49D2-A51E-3AB5710D0304}" type="presParOf" srcId="{83A11CE4-059E-49E3-BD91-DF92138E0808}" destId="{8B6B5B0E-C1BE-421B-9BBF-239F2108F1FE}" srcOrd="17" destOrd="0" presId="urn:microsoft.com/office/officeart/2005/8/layout/list1"/>
    <dgm:cxn modelId="{CCC8FFDE-2134-4293-B92D-CC7E25D33E81}" type="presParOf" srcId="{83A11CE4-059E-49E3-BD91-DF92138E0808}" destId="{DE696C9E-6773-40FB-87F1-500462BE397E}" srcOrd="18" destOrd="0" presId="urn:microsoft.com/office/officeart/2005/8/layout/list1"/>
    <dgm:cxn modelId="{3292FAD2-DB03-477F-BFD1-AEBABA906DC9}" type="presParOf" srcId="{83A11CE4-059E-49E3-BD91-DF92138E0808}" destId="{8441A712-24BB-4625-B8DF-651756693427}" srcOrd="19" destOrd="0" presId="urn:microsoft.com/office/officeart/2005/8/layout/list1"/>
    <dgm:cxn modelId="{E277DBD2-0F2A-4677-921F-F4E6A2E8FC86}" type="presParOf" srcId="{83A11CE4-059E-49E3-BD91-DF92138E0808}" destId="{47E81FB0-B86F-42E9-98C7-8B86F33298AB}" srcOrd="20" destOrd="0" presId="urn:microsoft.com/office/officeart/2005/8/layout/list1"/>
    <dgm:cxn modelId="{B1AE467F-352D-4D1B-A00C-BE2A61956502}" type="presParOf" srcId="{47E81FB0-B86F-42E9-98C7-8B86F33298AB}" destId="{63EC476A-6FBD-452F-B695-72284A12292E}" srcOrd="0" destOrd="0" presId="urn:microsoft.com/office/officeart/2005/8/layout/list1"/>
    <dgm:cxn modelId="{FB492678-5E73-4396-8055-9FD1E97CEFD0}" type="presParOf" srcId="{47E81FB0-B86F-42E9-98C7-8B86F33298AB}" destId="{B7F16C7C-F7C9-4FE4-AFEB-0AF8881428A6}" srcOrd="1" destOrd="0" presId="urn:microsoft.com/office/officeart/2005/8/layout/list1"/>
    <dgm:cxn modelId="{01A04719-A011-40FE-A8F1-C4119ACF0F57}" type="presParOf" srcId="{83A11CE4-059E-49E3-BD91-DF92138E0808}" destId="{5D796686-7FA2-4225-B56F-C7B9B4213514}" srcOrd="21" destOrd="0" presId="urn:microsoft.com/office/officeart/2005/8/layout/list1"/>
    <dgm:cxn modelId="{1B110DAC-9B3B-458B-848D-759F923F6BE1}" type="presParOf" srcId="{83A11CE4-059E-49E3-BD91-DF92138E0808}" destId="{20B1512E-2A97-4D7C-903C-D0105355618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5F57E-C927-41B9-9179-AD6CB93572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57651-6169-4418-9D4D-50387BDA87F4}">
      <dgm:prSet phldrT="[Текст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№ П</a:t>
          </a:r>
          <a:r>
            <a:rPr lang="ru-RU" sz="1400" b="1" strike="noStrike" dirty="0" smtClean="0"/>
            <a:t>–</a:t>
          </a:r>
          <a:r>
            <a:rPr lang="ru-RU" sz="1400" b="1" dirty="0" smtClean="0"/>
            <a:t>2 (</a:t>
          </a:r>
          <a:r>
            <a:rPr lang="ru-RU" sz="1400" b="1" dirty="0" err="1" smtClean="0"/>
            <a:t>инвест</a:t>
          </a:r>
          <a:r>
            <a:rPr lang="ru-RU" sz="1400" b="1" dirty="0" smtClean="0"/>
            <a:t>) – годовая  (юридические лица, кроме субъектов малого предпринимательства, осуществляющие  все виды экономической деятельности)</a:t>
          </a:r>
          <a:endParaRPr lang="ru-RU" sz="1400" b="1" dirty="0"/>
        </a:p>
      </dgm:t>
    </dgm:pt>
    <dgm:pt modelId="{71BC0281-AC70-4B86-B84E-682D7544E917}" type="parTrans" cxnId="{79713126-0782-493C-9097-124093A472C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5CFE73CC-3983-4CEE-A419-22CD540504E8}" type="sibTrans" cxnId="{79713126-0782-493C-9097-124093A472C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0E994D0E-34A6-4AF7-9C3E-A561D82EA30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№ ПМ – квартальная (юридические лица, являющиеся малыми предприятиями, кроме </a:t>
          </a:r>
          <a:r>
            <a:rPr lang="ru-RU" sz="1400" b="1" dirty="0" err="1" smtClean="0"/>
            <a:t>микропредприятий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6EB499A1-1BFC-4D46-8A0E-400F08545E09}" type="parTrans" cxnId="{27219614-5057-454E-8882-FDAF21C635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3AF75607-2487-4476-BB52-5E901A0B0A51}" type="sibTrans" cxnId="{27219614-5057-454E-8882-FDAF21C635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C44A1451-46CB-4F97-9398-F19546E1D74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№ МП  (микро) – годовая (микропредприятия - юридические лица  численностью  до 15 человек)</a:t>
          </a:r>
          <a:endParaRPr lang="ru-RU" sz="1400" b="1" dirty="0"/>
        </a:p>
      </dgm:t>
    </dgm:pt>
    <dgm:pt modelId="{45F9EF2D-B8E5-4F7C-9473-40705338E8C5}" type="parTrans" cxnId="{56FE9D85-7ED0-4274-9C44-40CBEC7A11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E44C3BCB-E2F9-45A0-BC0F-63D1BB20475B}" type="sibTrans" cxnId="{56FE9D85-7ED0-4274-9C44-40CBEC7A11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1423D162-85AD-43DA-9D3A-34EC6A1B071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strike="noStrike" dirty="0" smtClean="0"/>
            <a:t>№ 1–ИП – годовая (индивидуальные предприниматели</a:t>
          </a:r>
          <a:r>
            <a:rPr lang="ru-RU" sz="1400" b="1" strike="sngStrike" dirty="0" smtClean="0"/>
            <a:t>)</a:t>
          </a:r>
          <a:endParaRPr lang="ru-RU" sz="1400" b="1" strike="sngStrike" dirty="0"/>
        </a:p>
      </dgm:t>
    </dgm:pt>
    <dgm:pt modelId="{63E25198-FBDE-4C16-95F5-CA7E7FA026E2}" type="parTrans" cxnId="{23458800-022E-45C5-ADC3-EE9C588C9CF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B84CE941-833E-4CE9-B914-CF5874161EAE}" type="sibTrans" cxnId="{23458800-022E-45C5-ADC3-EE9C588C9CF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CFEB39D7-E98E-4382-8425-FE27E6FFC37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№ 1</a:t>
          </a:r>
          <a:r>
            <a:rPr lang="ru-RU" sz="1400" b="1" strike="noStrike" dirty="0" smtClean="0"/>
            <a:t>–</a:t>
          </a:r>
          <a:r>
            <a:rPr lang="ru-RU" sz="1400" b="1" dirty="0" smtClean="0"/>
            <a:t>разрешение – месячная  (федеральные органы исполнительной власти, органы исполнительной власти субъекта Российской Федерации, органы местного самоуправления)</a:t>
          </a:r>
          <a:endParaRPr lang="ru-RU" sz="1400" b="1" dirty="0"/>
        </a:p>
      </dgm:t>
    </dgm:pt>
    <dgm:pt modelId="{02595134-C118-4D2F-9C3D-A2FFC9C2224C}" type="parTrans" cxnId="{11C88DFE-D9F0-4327-B472-49EC8E4BD6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0D47A745-3DE5-4A73-88DB-0EFCD3746A84}" type="sibTrans" cxnId="{11C88DFE-D9F0-4327-B472-49EC8E4BD6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8C4660E2-7AE1-41ED-A97E-23B4F9404E3E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№ 1</a:t>
          </a:r>
          <a:r>
            <a:rPr lang="ru-RU" sz="1400" b="1" strike="noStrike" dirty="0" smtClean="0"/>
            <a:t>–</a:t>
          </a:r>
          <a:r>
            <a:rPr lang="ru-RU" sz="1400" b="1" dirty="0" smtClean="0"/>
            <a:t>ИЖС – месячная (федеральные органы исполнительной власти, органы исполнительной власти субъекта Российской Федерации, органы местного самоуправления)</a:t>
          </a:r>
          <a:endParaRPr lang="ru-RU" sz="1400" b="1" dirty="0"/>
        </a:p>
      </dgm:t>
    </dgm:pt>
    <dgm:pt modelId="{84C9FADC-A85F-4E10-AA8F-75A271E7BB4B}" type="parTrans" cxnId="{F065D3E8-856E-42D9-A376-FABFE60165E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853BF2A9-9FAD-4438-A739-B092DAF3221E}" type="sibTrans" cxnId="{F065D3E8-856E-42D9-A376-FABFE60165E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27E1D58A-F295-48DA-ACB6-F0A0ABD1B84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№ ДАФЛ – годовая (юридические лица, осуществляющие свою деятельность в сфере финансового лизинга, лизингодатели)</a:t>
          </a:r>
          <a:endParaRPr lang="ru-RU" sz="1400" b="1" dirty="0"/>
        </a:p>
      </dgm:t>
    </dgm:pt>
    <dgm:pt modelId="{2100AFE9-8D75-40F2-939B-E4D00347051F}" type="parTrans" cxnId="{887CF915-4223-4455-9127-FCCD6941D6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A1FD3C52-71F3-494C-B9EF-58642FE29266}" type="sibTrans" cxnId="{887CF915-4223-4455-9127-FCCD6941D6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5044E7EC-0C4C-478C-A19E-C9EF130B7B5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Расчётные параметры ненаблюдаемые прямыми статистическими методами </a:t>
          </a:r>
          <a:endParaRPr lang="ru-RU" sz="1400" b="1" dirty="0" smtClean="0">
            <a:solidFill>
              <a:srgbClr val="C00000"/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dirty="0" smtClean="0"/>
            <a:t> </a:t>
          </a:r>
          <a:endParaRPr lang="ru-RU" sz="1400" b="0" dirty="0"/>
        </a:p>
      </dgm:t>
    </dgm:pt>
    <dgm:pt modelId="{8C3B0BFF-02EB-49E9-B175-F1A7F9CACBA0}" type="parTrans" cxnId="{647DEAB6-E4D0-4F7A-B950-15EE0CE8C2A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C904F2BD-D481-415F-A25A-0C5EF472BA28}" type="sibTrans" cxnId="{647DEAB6-E4D0-4F7A-B950-15EE0CE8C2A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E00FE8DE-B94F-4F97-A657-C65DECA3897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Итоги сплошного наблюдения малого бизнеса – 1 раз в 5 лет</a:t>
          </a:r>
          <a:endParaRPr lang="ru-RU" sz="1400" b="1" dirty="0"/>
        </a:p>
      </dgm:t>
    </dgm:pt>
    <dgm:pt modelId="{78CABF4A-8989-45E6-9886-0179E8237CBA}" type="parTrans" cxnId="{7954852B-4874-4011-80F1-FA4335AD59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BE622020-3075-42F4-A3D0-950D86E8BE92}" type="sibTrans" cxnId="{7954852B-4874-4011-80F1-FA4335AD59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ru-RU" sz="1400"/>
        </a:p>
      </dgm:t>
    </dgm:pt>
    <dgm:pt modelId="{EDEC7959-26FC-4A1B-821D-FC970B6806C8}" type="pres">
      <dgm:prSet presAssocID="{0345F57E-C927-41B9-9179-AD6CB93572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A5235-8FA8-4E38-83FE-B95A44AB49EF}" type="pres">
      <dgm:prSet presAssocID="{74857651-6169-4418-9D4D-50387BDA87F4}" presName="parentLin" presStyleCnt="0"/>
      <dgm:spPr/>
      <dgm:t>
        <a:bodyPr/>
        <a:lstStyle/>
        <a:p>
          <a:endParaRPr lang="ru-RU"/>
        </a:p>
      </dgm:t>
    </dgm:pt>
    <dgm:pt modelId="{B4DF821F-C32D-422E-BA70-3480A0974819}" type="pres">
      <dgm:prSet presAssocID="{74857651-6169-4418-9D4D-50387BDA87F4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3E38268-A2C1-4DA6-A186-25F949FEAB19}" type="pres">
      <dgm:prSet presAssocID="{74857651-6169-4418-9D4D-50387BDA87F4}" presName="parentText" presStyleLbl="node1" presStyleIdx="0" presStyleCnt="9" custScaleX="152381" custScaleY="2197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DDFD7-9A2B-464A-A072-CE1539A5240E}" type="pres">
      <dgm:prSet presAssocID="{74857651-6169-4418-9D4D-50387BDA87F4}" presName="negativeSpace" presStyleCnt="0"/>
      <dgm:spPr/>
      <dgm:t>
        <a:bodyPr/>
        <a:lstStyle/>
        <a:p>
          <a:endParaRPr lang="ru-RU"/>
        </a:p>
      </dgm:t>
    </dgm:pt>
    <dgm:pt modelId="{41D6C3CE-EAD6-4F60-A3DD-FF95CFD1F00A}" type="pres">
      <dgm:prSet presAssocID="{74857651-6169-4418-9D4D-50387BDA87F4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65EFD-BEF0-40A2-83C4-36E1AE0EC352}" type="pres">
      <dgm:prSet presAssocID="{5CFE73CC-3983-4CEE-A419-22CD540504E8}" presName="spaceBetweenRectangles" presStyleCnt="0"/>
      <dgm:spPr/>
      <dgm:t>
        <a:bodyPr/>
        <a:lstStyle/>
        <a:p>
          <a:endParaRPr lang="ru-RU"/>
        </a:p>
      </dgm:t>
    </dgm:pt>
    <dgm:pt modelId="{FD92B16D-63CD-4A11-9CD7-81B95E2FAF5A}" type="pres">
      <dgm:prSet presAssocID="{0E994D0E-34A6-4AF7-9C3E-A561D82EA304}" presName="parentLin" presStyleCnt="0"/>
      <dgm:spPr/>
      <dgm:t>
        <a:bodyPr/>
        <a:lstStyle/>
        <a:p>
          <a:endParaRPr lang="ru-RU"/>
        </a:p>
      </dgm:t>
    </dgm:pt>
    <dgm:pt modelId="{9F0713C0-9C31-4761-BECC-34B1457B10A3}" type="pres">
      <dgm:prSet presAssocID="{0E994D0E-34A6-4AF7-9C3E-A561D82EA304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C02FBCC-C4F2-4F0F-9482-7B98EA7B84D9}" type="pres">
      <dgm:prSet presAssocID="{0E994D0E-34A6-4AF7-9C3E-A561D82EA304}" presName="parentText" presStyleLbl="node1" presStyleIdx="1" presStyleCnt="9" custScaleX="144458" custScaleY="140119" custLinFactNeighborX="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F11EE-0A11-45BA-945F-18CB426DC1E3}" type="pres">
      <dgm:prSet presAssocID="{0E994D0E-34A6-4AF7-9C3E-A561D82EA304}" presName="negativeSpace" presStyleCnt="0"/>
      <dgm:spPr/>
      <dgm:t>
        <a:bodyPr/>
        <a:lstStyle/>
        <a:p>
          <a:endParaRPr lang="ru-RU"/>
        </a:p>
      </dgm:t>
    </dgm:pt>
    <dgm:pt modelId="{628FE9D5-6560-48B6-9755-5CA00A3D4464}" type="pres">
      <dgm:prSet presAssocID="{0E994D0E-34A6-4AF7-9C3E-A561D82EA304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AF93F-DC19-49EE-AD76-3AEB96880685}" type="pres">
      <dgm:prSet presAssocID="{3AF75607-2487-4476-BB52-5E901A0B0A51}" presName="spaceBetweenRectangles" presStyleCnt="0"/>
      <dgm:spPr/>
      <dgm:t>
        <a:bodyPr/>
        <a:lstStyle/>
        <a:p>
          <a:endParaRPr lang="ru-RU"/>
        </a:p>
      </dgm:t>
    </dgm:pt>
    <dgm:pt modelId="{A528342E-1063-4FE9-A752-F4C4B9955706}" type="pres">
      <dgm:prSet presAssocID="{C44A1451-46CB-4F97-9398-F19546E1D747}" presName="parentLin" presStyleCnt="0"/>
      <dgm:spPr/>
      <dgm:t>
        <a:bodyPr/>
        <a:lstStyle/>
        <a:p>
          <a:endParaRPr lang="ru-RU"/>
        </a:p>
      </dgm:t>
    </dgm:pt>
    <dgm:pt modelId="{29F274A0-7E8E-4889-827C-0C73B8274829}" type="pres">
      <dgm:prSet presAssocID="{C44A1451-46CB-4F97-9398-F19546E1D747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D4715436-80FD-49AD-930D-42624B307B3D}" type="pres">
      <dgm:prSet presAssocID="{C44A1451-46CB-4F97-9398-F19546E1D747}" presName="parentText" presStyleLbl="node1" presStyleIdx="2" presStyleCnt="9" custScaleX="140705" custScaleY="1356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876F7-0B19-4B3A-845A-FA152766A35D}" type="pres">
      <dgm:prSet presAssocID="{C44A1451-46CB-4F97-9398-F19546E1D747}" presName="negativeSpace" presStyleCnt="0"/>
      <dgm:spPr/>
      <dgm:t>
        <a:bodyPr/>
        <a:lstStyle/>
        <a:p>
          <a:endParaRPr lang="ru-RU"/>
        </a:p>
      </dgm:t>
    </dgm:pt>
    <dgm:pt modelId="{D1A68086-9BC0-4CC8-83D5-E8C644346C3C}" type="pres">
      <dgm:prSet presAssocID="{C44A1451-46CB-4F97-9398-F19546E1D747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331FD-0F0A-4202-8019-A3DDFAC70DFA}" type="pres">
      <dgm:prSet presAssocID="{E44C3BCB-E2F9-45A0-BC0F-63D1BB20475B}" presName="spaceBetweenRectangles" presStyleCnt="0"/>
      <dgm:spPr/>
      <dgm:t>
        <a:bodyPr/>
        <a:lstStyle/>
        <a:p>
          <a:endParaRPr lang="ru-RU"/>
        </a:p>
      </dgm:t>
    </dgm:pt>
    <dgm:pt modelId="{FB9F8E3D-225F-436D-8DCB-6D493805B1E4}" type="pres">
      <dgm:prSet presAssocID="{1423D162-85AD-43DA-9D3A-34EC6A1B071B}" presName="parentLin" presStyleCnt="0"/>
      <dgm:spPr/>
      <dgm:t>
        <a:bodyPr/>
        <a:lstStyle/>
        <a:p>
          <a:endParaRPr lang="ru-RU"/>
        </a:p>
      </dgm:t>
    </dgm:pt>
    <dgm:pt modelId="{8C4D4F56-2BFD-4808-9B6B-304191CEFF70}" type="pres">
      <dgm:prSet presAssocID="{1423D162-85AD-43DA-9D3A-34EC6A1B071B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B22B5426-1C91-48BA-A58B-82D8DCA71663}" type="pres">
      <dgm:prSet presAssocID="{1423D162-85AD-43DA-9D3A-34EC6A1B071B}" presName="parentText" presStyleLbl="node1" presStyleIdx="3" presStyleCnt="9" custScaleX="142325" custScaleY="140125" custLinFactNeighborX="1520" custLinFactNeighborY="-4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18077-91D6-4F8B-9EFA-76AD8CFF2ECF}" type="pres">
      <dgm:prSet presAssocID="{1423D162-85AD-43DA-9D3A-34EC6A1B071B}" presName="negativeSpace" presStyleCnt="0"/>
      <dgm:spPr/>
      <dgm:t>
        <a:bodyPr/>
        <a:lstStyle/>
        <a:p>
          <a:endParaRPr lang="ru-RU"/>
        </a:p>
      </dgm:t>
    </dgm:pt>
    <dgm:pt modelId="{E1279AF7-8677-45AD-ADF4-A34B78D8AF63}" type="pres">
      <dgm:prSet presAssocID="{1423D162-85AD-43DA-9D3A-34EC6A1B071B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90983-FB2F-4483-9465-9648658B508C}" type="pres">
      <dgm:prSet presAssocID="{B84CE941-833E-4CE9-B914-CF5874161EAE}" presName="spaceBetweenRectangles" presStyleCnt="0"/>
      <dgm:spPr/>
      <dgm:t>
        <a:bodyPr/>
        <a:lstStyle/>
        <a:p>
          <a:endParaRPr lang="ru-RU"/>
        </a:p>
      </dgm:t>
    </dgm:pt>
    <dgm:pt modelId="{8921AFD3-752A-45E6-BC61-CE3F83EA72D9}" type="pres">
      <dgm:prSet presAssocID="{CFEB39D7-E98E-4382-8425-FE27E6FFC37B}" presName="parentLin" presStyleCnt="0"/>
      <dgm:spPr/>
      <dgm:t>
        <a:bodyPr/>
        <a:lstStyle/>
        <a:p>
          <a:endParaRPr lang="ru-RU"/>
        </a:p>
      </dgm:t>
    </dgm:pt>
    <dgm:pt modelId="{A87E3AC2-E67C-431D-A9DD-38B5703921AD}" type="pres">
      <dgm:prSet presAssocID="{CFEB39D7-E98E-4382-8425-FE27E6FFC37B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B2475C3B-C66B-4A32-8FDD-7A98A083C889}" type="pres">
      <dgm:prSet presAssocID="{CFEB39D7-E98E-4382-8425-FE27E6FFC37B}" presName="parentText" presStyleLbl="node1" presStyleIdx="4" presStyleCnt="9" custScaleX="143266" custScaleY="234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194A-EEE3-468C-B9A4-EA8B1E1EF7E1}" type="pres">
      <dgm:prSet presAssocID="{CFEB39D7-E98E-4382-8425-FE27E6FFC37B}" presName="negativeSpace" presStyleCnt="0"/>
      <dgm:spPr/>
      <dgm:t>
        <a:bodyPr/>
        <a:lstStyle/>
        <a:p>
          <a:endParaRPr lang="ru-RU"/>
        </a:p>
      </dgm:t>
    </dgm:pt>
    <dgm:pt modelId="{B8D4E994-015A-492D-B7CF-F2F5EB505195}" type="pres">
      <dgm:prSet presAssocID="{CFEB39D7-E98E-4382-8425-FE27E6FFC37B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D8064-4DFB-418F-BC3F-7E3307C70618}" type="pres">
      <dgm:prSet presAssocID="{0D47A745-3DE5-4A73-88DB-0EFCD3746A84}" presName="spaceBetweenRectangles" presStyleCnt="0"/>
      <dgm:spPr/>
      <dgm:t>
        <a:bodyPr/>
        <a:lstStyle/>
        <a:p>
          <a:endParaRPr lang="ru-RU"/>
        </a:p>
      </dgm:t>
    </dgm:pt>
    <dgm:pt modelId="{164A304D-94FE-44EC-BB99-F8376387F237}" type="pres">
      <dgm:prSet presAssocID="{8C4660E2-7AE1-41ED-A97E-23B4F9404E3E}" presName="parentLin" presStyleCnt="0"/>
      <dgm:spPr/>
      <dgm:t>
        <a:bodyPr/>
        <a:lstStyle/>
        <a:p>
          <a:endParaRPr lang="ru-RU"/>
        </a:p>
      </dgm:t>
    </dgm:pt>
    <dgm:pt modelId="{E86573E8-904F-4C31-B220-70F24621C7A9}" type="pres">
      <dgm:prSet presAssocID="{8C4660E2-7AE1-41ED-A97E-23B4F9404E3E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07C9CA4E-87F2-460C-AFFD-5D7F27D4202F}" type="pres">
      <dgm:prSet presAssocID="{8C4660E2-7AE1-41ED-A97E-23B4F9404E3E}" presName="parentText" presStyleLbl="node1" presStyleIdx="5" presStyleCnt="9" custScaleX="144342" custScaleY="213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FB678-0518-481D-8AC4-C50360E26E5E}" type="pres">
      <dgm:prSet presAssocID="{8C4660E2-7AE1-41ED-A97E-23B4F9404E3E}" presName="negativeSpace" presStyleCnt="0"/>
      <dgm:spPr/>
      <dgm:t>
        <a:bodyPr/>
        <a:lstStyle/>
        <a:p>
          <a:endParaRPr lang="ru-RU"/>
        </a:p>
      </dgm:t>
    </dgm:pt>
    <dgm:pt modelId="{B47718F0-2944-41FC-9036-60FA77DF1F42}" type="pres">
      <dgm:prSet presAssocID="{8C4660E2-7AE1-41ED-A97E-23B4F9404E3E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F83A5-D50E-4E0F-9466-755F8517C6D5}" type="pres">
      <dgm:prSet presAssocID="{853BF2A9-9FAD-4438-A739-B092DAF3221E}" presName="spaceBetweenRectangles" presStyleCnt="0"/>
      <dgm:spPr/>
      <dgm:t>
        <a:bodyPr/>
        <a:lstStyle/>
        <a:p>
          <a:endParaRPr lang="ru-RU"/>
        </a:p>
      </dgm:t>
    </dgm:pt>
    <dgm:pt modelId="{C133FDBE-7ADF-42A7-BC84-CFCED23C5911}" type="pres">
      <dgm:prSet presAssocID="{27E1D58A-F295-48DA-ACB6-F0A0ABD1B842}" presName="parentLin" presStyleCnt="0"/>
      <dgm:spPr/>
      <dgm:t>
        <a:bodyPr/>
        <a:lstStyle/>
        <a:p>
          <a:endParaRPr lang="ru-RU"/>
        </a:p>
      </dgm:t>
    </dgm:pt>
    <dgm:pt modelId="{8576CAA8-2DFD-4981-AD82-BD0FF1F092C8}" type="pres">
      <dgm:prSet presAssocID="{27E1D58A-F295-48DA-ACB6-F0A0ABD1B84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F354CCA2-D481-4080-8D1C-8D7F42C18BD2}" type="pres">
      <dgm:prSet presAssocID="{27E1D58A-F295-48DA-ACB6-F0A0ABD1B842}" presName="parentText" presStyleLbl="node1" presStyleIdx="6" presStyleCnt="9" custScaleX="143155" custScaleY="236783" custLinFactNeighborX="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C45D6-A7EC-473D-93B2-F9E160A0C02B}" type="pres">
      <dgm:prSet presAssocID="{27E1D58A-F295-48DA-ACB6-F0A0ABD1B842}" presName="negativeSpace" presStyleCnt="0"/>
      <dgm:spPr/>
      <dgm:t>
        <a:bodyPr/>
        <a:lstStyle/>
        <a:p>
          <a:endParaRPr lang="ru-RU"/>
        </a:p>
      </dgm:t>
    </dgm:pt>
    <dgm:pt modelId="{BEE7E658-E8E2-473A-8CA3-02C728016356}" type="pres">
      <dgm:prSet presAssocID="{27E1D58A-F295-48DA-ACB6-F0A0ABD1B842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9B40B-C0D6-4BA7-8C5D-C8BA6B9C9C7B}" type="pres">
      <dgm:prSet presAssocID="{A1FD3C52-71F3-494C-B9EF-58642FE29266}" presName="spaceBetweenRectangles" presStyleCnt="0"/>
      <dgm:spPr/>
      <dgm:t>
        <a:bodyPr/>
        <a:lstStyle/>
        <a:p>
          <a:endParaRPr lang="ru-RU"/>
        </a:p>
      </dgm:t>
    </dgm:pt>
    <dgm:pt modelId="{BBE196C1-C5A8-453A-888F-6FB04163E011}" type="pres">
      <dgm:prSet presAssocID="{E00FE8DE-B94F-4F97-A657-C65DECA38970}" presName="parentLin" presStyleCnt="0"/>
      <dgm:spPr/>
    </dgm:pt>
    <dgm:pt modelId="{92FD2DB4-9C23-4F9F-8D90-E22F92FB49AD}" type="pres">
      <dgm:prSet presAssocID="{E00FE8DE-B94F-4F97-A657-C65DECA38970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7BDCB875-C19B-44F1-88AA-AAB5329165B8}" type="pres">
      <dgm:prSet presAssocID="{E00FE8DE-B94F-4F97-A657-C65DECA38970}" presName="parentText" presStyleLbl="node1" presStyleIdx="7" presStyleCnt="9" custScaleX="100368" custScaleY="141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885FB-A369-4D04-B68F-A161EC297E2A}" type="pres">
      <dgm:prSet presAssocID="{E00FE8DE-B94F-4F97-A657-C65DECA38970}" presName="negativeSpace" presStyleCnt="0"/>
      <dgm:spPr/>
    </dgm:pt>
    <dgm:pt modelId="{D0D4BC84-E1E3-496D-97D6-5848D64192CE}" type="pres">
      <dgm:prSet presAssocID="{E00FE8DE-B94F-4F97-A657-C65DECA38970}" presName="childText" presStyleLbl="conFgAcc1" presStyleIdx="7" presStyleCnt="9">
        <dgm:presLayoutVars>
          <dgm:bulletEnabled val="1"/>
        </dgm:presLayoutVars>
      </dgm:prSet>
      <dgm:spPr/>
    </dgm:pt>
    <dgm:pt modelId="{5A99753E-5D3A-411E-A753-BDE6E37C1F0B}" type="pres">
      <dgm:prSet presAssocID="{BE622020-3075-42F4-A3D0-950D86E8BE92}" presName="spaceBetweenRectangles" presStyleCnt="0"/>
      <dgm:spPr/>
    </dgm:pt>
    <dgm:pt modelId="{679F7789-5069-4037-BE10-458AD92B24B9}" type="pres">
      <dgm:prSet presAssocID="{5044E7EC-0C4C-478C-A19E-C9EF130B7B57}" presName="parentLin" presStyleCnt="0"/>
      <dgm:spPr/>
      <dgm:t>
        <a:bodyPr/>
        <a:lstStyle/>
        <a:p>
          <a:endParaRPr lang="ru-RU"/>
        </a:p>
      </dgm:t>
    </dgm:pt>
    <dgm:pt modelId="{ED0B3B35-0930-4462-B793-A7B2C80183A7}" type="pres">
      <dgm:prSet presAssocID="{5044E7EC-0C4C-478C-A19E-C9EF130B7B57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3E42178C-163E-4723-B729-9F03E9D0E4ED}" type="pres">
      <dgm:prSet presAssocID="{5044E7EC-0C4C-478C-A19E-C9EF130B7B57}" presName="parentText" presStyleLbl="node1" presStyleIdx="8" presStyleCnt="9" custScaleX="100536" custScaleY="1495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A17EF-5C0E-4CE0-93FF-E433B227C1CD}" type="pres">
      <dgm:prSet presAssocID="{5044E7EC-0C4C-478C-A19E-C9EF130B7B57}" presName="negativeSpace" presStyleCnt="0"/>
      <dgm:spPr/>
      <dgm:t>
        <a:bodyPr/>
        <a:lstStyle/>
        <a:p>
          <a:endParaRPr lang="ru-RU"/>
        </a:p>
      </dgm:t>
    </dgm:pt>
    <dgm:pt modelId="{25D3D7E5-6AB6-41D5-83E7-0E2133100F6F}" type="pres">
      <dgm:prSet presAssocID="{5044E7EC-0C4C-478C-A19E-C9EF130B7B57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5D566-4B5D-4475-A32B-41AD4465AC6E}" type="presOf" srcId="{CFEB39D7-E98E-4382-8425-FE27E6FFC37B}" destId="{B2475C3B-C66B-4A32-8FDD-7A98A083C889}" srcOrd="1" destOrd="0" presId="urn:microsoft.com/office/officeart/2005/8/layout/list1"/>
    <dgm:cxn modelId="{11C88DFE-D9F0-4327-B472-49EC8E4BD62C}" srcId="{0345F57E-C927-41B9-9179-AD6CB9357202}" destId="{CFEB39D7-E98E-4382-8425-FE27E6FFC37B}" srcOrd="4" destOrd="0" parTransId="{02595134-C118-4D2F-9C3D-A2FFC9C2224C}" sibTransId="{0D47A745-3DE5-4A73-88DB-0EFCD3746A84}"/>
    <dgm:cxn modelId="{647DEAB6-E4D0-4F7A-B950-15EE0CE8C2A4}" srcId="{0345F57E-C927-41B9-9179-AD6CB9357202}" destId="{5044E7EC-0C4C-478C-A19E-C9EF130B7B57}" srcOrd="8" destOrd="0" parTransId="{8C3B0BFF-02EB-49E9-B175-F1A7F9CACBA0}" sibTransId="{C904F2BD-D481-415F-A25A-0C5EF472BA28}"/>
    <dgm:cxn modelId="{79713126-0782-493C-9097-124093A472C6}" srcId="{0345F57E-C927-41B9-9179-AD6CB9357202}" destId="{74857651-6169-4418-9D4D-50387BDA87F4}" srcOrd="0" destOrd="0" parTransId="{71BC0281-AC70-4B86-B84E-682D7544E917}" sibTransId="{5CFE73CC-3983-4CEE-A419-22CD540504E8}"/>
    <dgm:cxn modelId="{A137DEEE-1CE7-48F5-BCB1-4CE85FEE10F8}" type="presOf" srcId="{8C4660E2-7AE1-41ED-A97E-23B4F9404E3E}" destId="{E86573E8-904F-4C31-B220-70F24621C7A9}" srcOrd="0" destOrd="0" presId="urn:microsoft.com/office/officeart/2005/8/layout/list1"/>
    <dgm:cxn modelId="{62E0F150-6C24-4192-8022-6091B0C1A4D1}" type="presOf" srcId="{0E994D0E-34A6-4AF7-9C3E-A561D82EA304}" destId="{9F0713C0-9C31-4761-BECC-34B1457B10A3}" srcOrd="0" destOrd="0" presId="urn:microsoft.com/office/officeart/2005/8/layout/list1"/>
    <dgm:cxn modelId="{27219614-5057-454E-8882-FDAF21C635E7}" srcId="{0345F57E-C927-41B9-9179-AD6CB9357202}" destId="{0E994D0E-34A6-4AF7-9C3E-A561D82EA304}" srcOrd="1" destOrd="0" parTransId="{6EB499A1-1BFC-4D46-8A0E-400F08545E09}" sibTransId="{3AF75607-2487-4476-BB52-5E901A0B0A51}"/>
    <dgm:cxn modelId="{DCE31C10-437E-4C98-8406-E38B2328FB09}" type="presOf" srcId="{74857651-6169-4418-9D4D-50387BDA87F4}" destId="{A3E38268-A2C1-4DA6-A186-25F949FEAB19}" srcOrd="1" destOrd="0" presId="urn:microsoft.com/office/officeart/2005/8/layout/list1"/>
    <dgm:cxn modelId="{1C9B2FD0-1BCE-499A-BEF7-128CC9CFFBD3}" type="presOf" srcId="{27E1D58A-F295-48DA-ACB6-F0A0ABD1B842}" destId="{F354CCA2-D481-4080-8D1C-8D7F42C18BD2}" srcOrd="1" destOrd="0" presId="urn:microsoft.com/office/officeart/2005/8/layout/list1"/>
    <dgm:cxn modelId="{8A0F24CB-AD2B-43EC-8BCB-F07D9F0050F4}" type="presOf" srcId="{C44A1451-46CB-4F97-9398-F19546E1D747}" destId="{D4715436-80FD-49AD-930D-42624B307B3D}" srcOrd="1" destOrd="0" presId="urn:microsoft.com/office/officeart/2005/8/layout/list1"/>
    <dgm:cxn modelId="{9944683C-09AE-4D95-93C2-7C365BBAC8DF}" type="presOf" srcId="{E00FE8DE-B94F-4F97-A657-C65DECA38970}" destId="{7BDCB875-C19B-44F1-88AA-AAB5329165B8}" srcOrd="1" destOrd="0" presId="urn:microsoft.com/office/officeart/2005/8/layout/list1"/>
    <dgm:cxn modelId="{FA1EDBEF-51B3-428E-8ED9-3EB955FB2444}" type="presOf" srcId="{E00FE8DE-B94F-4F97-A657-C65DECA38970}" destId="{92FD2DB4-9C23-4F9F-8D90-E22F92FB49AD}" srcOrd="0" destOrd="0" presId="urn:microsoft.com/office/officeart/2005/8/layout/list1"/>
    <dgm:cxn modelId="{75C3B89D-C5F6-4BBC-861D-6A5CA968AECE}" type="presOf" srcId="{5044E7EC-0C4C-478C-A19E-C9EF130B7B57}" destId="{ED0B3B35-0930-4462-B793-A7B2C80183A7}" srcOrd="0" destOrd="0" presId="urn:microsoft.com/office/officeart/2005/8/layout/list1"/>
    <dgm:cxn modelId="{07C06C7A-D496-4588-A5F7-05D33DC30374}" type="presOf" srcId="{5044E7EC-0C4C-478C-A19E-C9EF130B7B57}" destId="{3E42178C-163E-4723-B729-9F03E9D0E4ED}" srcOrd="1" destOrd="0" presId="urn:microsoft.com/office/officeart/2005/8/layout/list1"/>
    <dgm:cxn modelId="{2EA5652A-FE32-4463-8BFB-E59D48672D86}" type="presOf" srcId="{1423D162-85AD-43DA-9D3A-34EC6A1B071B}" destId="{8C4D4F56-2BFD-4808-9B6B-304191CEFF70}" srcOrd="0" destOrd="0" presId="urn:microsoft.com/office/officeart/2005/8/layout/list1"/>
    <dgm:cxn modelId="{887CF915-4223-4455-9127-FCCD6941D6E7}" srcId="{0345F57E-C927-41B9-9179-AD6CB9357202}" destId="{27E1D58A-F295-48DA-ACB6-F0A0ABD1B842}" srcOrd="6" destOrd="0" parTransId="{2100AFE9-8D75-40F2-939B-E4D00347051F}" sibTransId="{A1FD3C52-71F3-494C-B9EF-58642FE29266}"/>
    <dgm:cxn modelId="{F065D3E8-856E-42D9-A376-FABFE60165EE}" srcId="{0345F57E-C927-41B9-9179-AD6CB9357202}" destId="{8C4660E2-7AE1-41ED-A97E-23B4F9404E3E}" srcOrd="5" destOrd="0" parTransId="{84C9FADC-A85F-4E10-AA8F-75A271E7BB4B}" sibTransId="{853BF2A9-9FAD-4438-A739-B092DAF3221E}"/>
    <dgm:cxn modelId="{732925E4-8DE9-49B8-9766-3E051EE87641}" type="presOf" srcId="{74857651-6169-4418-9D4D-50387BDA87F4}" destId="{B4DF821F-C32D-422E-BA70-3480A0974819}" srcOrd="0" destOrd="0" presId="urn:microsoft.com/office/officeart/2005/8/layout/list1"/>
    <dgm:cxn modelId="{08BCD4A9-AF9E-4FC3-8B37-8BE2BEC7C5B8}" type="presOf" srcId="{CFEB39D7-E98E-4382-8425-FE27E6FFC37B}" destId="{A87E3AC2-E67C-431D-A9DD-38B5703921AD}" srcOrd="0" destOrd="0" presId="urn:microsoft.com/office/officeart/2005/8/layout/list1"/>
    <dgm:cxn modelId="{23458800-022E-45C5-ADC3-EE9C588C9CF4}" srcId="{0345F57E-C927-41B9-9179-AD6CB9357202}" destId="{1423D162-85AD-43DA-9D3A-34EC6A1B071B}" srcOrd="3" destOrd="0" parTransId="{63E25198-FBDE-4C16-95F5-CA7E7FA026E2}" sibTransId="{B84CE941-833E-4CE9-B914-CF5874161EAE}"/>
    <dgm:cxn modelId="{CD7F7C9D-C623-4079-9E33-0B3946BDDBD0}" type="presOf" srcId="{0345F57E-C927-41B9-9179-AD6CB9357202}" destId="{EDEC7959-26FC-4A1B-821D-FC970B6806C8}" srcOrd="0" destOrd="0" presId="urn:microsoft.com/office/officeart/2005/8/layout/list1"/>
    <dgm:cxn modelId="{26A5FA74-B893-421E-A50E-7A23E02C7521}" type="presOf" srcId="{C44A1451-46CB-4F97-9398-F19546E1D747}" destId="{29F274A0-7E8E-4889-827C-0C73B8274829}" srcOrd="0" destOrd="0" presId="urn:microsoft.com/office/officeart/2005/8/layout/list1"/>
    <dgm:cxn modelId="{56FE9D85-7ED0-4274-9C44-40CBEC7A11D4}" srcId="{0345F57E-C927-41B9-9179-AD6CB9357202}" destId="{C44A1451-46CB-4F97-9398-F19546E1D747}" srcOrd="2" destOrd="0" parTransId="{45F9EF2D-B8E5-4F7C-9473-40705338E8C5}" sibTransId="{E44C3BCB-E2F9-45A0-BC0F-63D1BB20475B}"/>
    <dgm:cxn modelId="{01535745-FDE0-4AA0-8A84-54866027AD18}" type="presOf" srcId="{27E1D58A-F295-48DA-ACB6-F0A0ABD1B842}" destId="{8576CAA8-2DFD-4981-AD82-BD0FF1F092C8}" srcOrd="0" destOrd="0" presId="urn:microsoft.com/office/officeart/2005/8/layout/list1"/>
    <dgm:cxn modelId="{7954852B-4874-4011-80F1-FA4335AD5983}" srcId="{0345F57E-C927-41B9-9179-AD6CB9357202}" destId="{E00FE8DE-B94F-4F97-A657-C65DECA38970}" srcOrd="7" destOrd="0" parTransId="{78CABF4A-8989-45E6-9886-0179E8237CBA}" sibTransId="{BE622020-3075-42F4-A3D0-950D86E8BE92}"/>
    <dgm:cxn modelId="{ECA31947-53AF-4C04-BD47-2854D5B26B6C}" type="presOf" srcId="{0E994D0E-34A6-4AF7-9C3E-A561D82EA304}" destId="{4C02FBCC-C4F2-4F0F-9482-7B98EA7B84D9}" srcOrd="1" destOrd="0" presId="urn:microsoft.com/office/officeart/2005/8/layout/list1"/>
    <dgm:cxn modelId="{45ADE353-D055-4C2C-B8BE-493A3E824A96}" type="presOf" srcId="{1423D162-85AD-43DA-9D3A-34EC6A1B071B}" destId="{B22B5426-1C91-48BA-A58B-82D8DCA71663}" srcOrd="1" destOrd="0" presId="urn:microsoft.com/office/officeart/2005/8/layout/list1"/>
    <dgm:cxn modelId="{3B48D472-970F-48DF-B0D0-FF9C2F1B8D7C}" type="presOf" srcId="{8C4660E2-7AE1-41ED-A97E-23B4F9404E3E}" destId="{07C9CA4E-87F2-460C-AFFD-5D7F27D4202F}" srcOrd="1" destOrd="0" presId="urn:microsoft.com/office/officeart/2005/8/layout/list1"/>
    <dgm:cxn modelId="{1CA36E36-93E2-47E3-9973-F4B2BB144BEF}" type="presParOf" srcId="{EDEC7959-26FC-4A1B-821D-FC970B6806C8}" destId="{67AA5235-8FA8-4E38-83FE-B95A44AB49EF}" srcOrd="0" destOrd="0" presId="urn:microsoft.com/office/officeart/2005/8/layout/list1"/>
    <dgm:cxn modelId="{2CC1F2B0-F38B-4412-A9FC-B866069790F5}" type="presParOf" srcId="{67AA5235-8FA8-4E38-83FE-B95A44AB49EF}" destId="{B4DF821F-C32D-422E-BA70-3480A0974819}" srcOrd="0" destOrd="0" presId="urn:microsoft.com/office/officeart/2005/8/layout/list1"/>
    <dgm:cxn modelId="{F8912BC6-10C2-4FE2-A42E-200E89D43FF9}" type="presParOf" srcId="{67AA5235-8FA8-4E38-83FE-B95A44AB49EF}" destId="{A3E38268-A2C1-4DA6-A186-25F949FEAB19}" srcOrd="1" destOrd="0" presId="urn:microsoft.com/office/officeart/2005/8/layout/list1"/>
    <dgm:cxn modelId="{D9D22EB5-C1A7-4265-A786-3CD9BA735979}" type="presParOf" srcId="{EDEC7959-26FC-4A1B-821D-FC970B6806C8}" destId="{D57DDFD7-9A2B-464A-A072-CE1539A5240E}" srcOrd="1" destOrd="0" presId="urn:microsoft.com/office/officeart/2005/8/layout/list1"/>
    <dgm:cxn modelId="{8FEED319-737C-4549-9E27-D513B4895F9C}" type="presParOf" srcId="{EDEC7959-26FC-4A1B-821D-FC970B6806C8}" destId="{41D6C3CE-EAD6-4F60-A3DD-FF95CFD1F00A}" srcOrd="2" destOrd="0" presId="urn:microsoft.com/office/officeart/2005/8/layout/list1"/>
    <dgm:cxn modelId="{28ADA566-1C5C-4897-ACA7-F537D6506BC3}" type="presParOf" srcId="{EDEC7959-26FC-4A1B-821D-FC970B6806C8}" destId="{8EC65EFD-BEF0-40A2-83C4-36E1AE0EC352}" srcOrd="3" destOrd="0" presId="urn:microsoft.com/office/officeart/2005/8/layout/list1"/>
    <dgm:cxn modelId="{1B58F46B-CFD2-42BB-A216-52123A217814}" type="presParOf" srcId="{EDEC7959-26FC-4A1B-821D-FC970B6806C8}" destId="{FD92B16D-63CD-4A11-9CD7-81B95E2FAF5A}" srcOrd="4" destOrd="0" presId="urn:microsoft.com/office/officeart/2005/8/layout/list1"/>
    <dgm:cxn modelId="{7E1BF49A-07BF-4C1F-8FB4-F5DC4F6D2720}" type="presParOf" srcId="{FD92B16D-63CD-4A11-9CD7-81B95E2FAF5A}" destId="{9F0713C0-9C31-4761-BECC-34B1457B10A3}" srcOrd="0" destOrd="0" presId="urn:microsoft.com/office/officeart/2005/8/layout/list1"/>
    <dgm:cxn modelId="{3E6B564E-D16F-4EF1-B745-A79237BDB2C7}" type="presParOf" srcId="{FD92B16D-63CD-4A11-9CD7-81B95E2FAF5A}" destId="{4C02FBCC-C4F2-4F0F-9482-7B98EA7B84D9}" srcOrd="1" destOrd="0" presId="urn:microsoft.com/office/officeart/2005/8/layout/list1"/>
    <dgm:cxn modelId="{581421B1-5781-471B-BCD0-674F1A15CE7B}" type="presParOf" srcId="{EDEC7959-26FC-4A1B-821D-FC970B6806C8}" destId="{23CF11EE-0A11-45BA-945F-18CB426DC1E3}" srcOrd="5" destOrd="0" presId="urn:microsoft.com/office/officeart/2005/8/layout/list1"/>
    <dgm:cxn modelId="{078CFC7B-8932-4B08-8F63-255E85D61CE2}" type="presParOf" srcId="{EDEC7959-26FC-4A1B-821D-FC970B6806C8}" destId="{628FE9D5-6560-48B6-9755-5CA00A3D4464}" srcOrd="6" destOrd="0" presId="urn:microsoft.com/office/officeart/2005/8/layout/list1"/>
    <dgm:cxn modelId="{DDFF2616-D2B0-4F47-9867-54FF5D6FF172}" type="presParOf" srcId="{EDEC7959-26FC-4A1B-821D-FC970B6806C8}" destId="{B2CAF93F-DC19-49EE-AD76-3AEB96880685}" srcOrd="7" destOrd="0" presId="urn:microsoft.com/office/officeart/2005/8/layout/list1"/>
    <dgm:cxn modelId="{3A65B536-A340-4468-A110-956E0037A753}" type="presParOf" srcId="{EDEC7959-26FC-4A1B-821D-FC970B6806C8}" destId="{A528342E-1063-4FE9-A752-F4C4B9955706}" srcOrd="8" destOrd="0" presId="urn:microsoft.com/office/officeart/2005/8/layout/list1"/>
    <dgm:cxn modelId="{23476601-4BF9-46B6-8CBD-00F05885A7D1}" type="presParOf" srcId="{A528342E-1063-4FE9-A752-F4C4B9955706}" destId="{29F274A0-7E8E-4889-827C-0C73B8274829}" srcOrd="0" destOrd="0" presId="urn:microsoft.com/office/officeart/2005/8/layout/list1"/>
    <dgm:cxn modelId="{C5D75D6C-4C56-4A9E-860F-09B6ADD8ED0A}" type="presParOf" srcId="{A528342E-1063-4FE9-A752-F4C4B9955706}" destId="{D4715436-80FD-49AD-930D-42624B307B3D}" srcOrd="1" destOrd="0" presId="urn:microsoft.com/office/officeart/2005/8/layout/list1"/>
    <dgm:cxn modelId="{F10351B2-6824-4922-B3A5-7EC475876360}" type="presParOf" srcId="{EDEC7959-26FC-4A1B-821D-FC970B6806C8}" destId="{015876F7-0B19-4B3A-845A-FA152766A35D}" srcOrd="9" destOrd="0" presId="urn:microsoft.com/office/officeart/2005/8/layout/list1"/>
    <dgm:cxn modelId="{41D703C1-EAD2-408F-9053-045BC01D0D2D}" type="presParOf" srcId="{EDEC7959-26FC-4A1B-821D-FC970B6806C8}" destId="{D1A68086-9BC0-4CC8-83D5-E8C644346C3C}" srcOrd="10" destOrd="0" presId="urn:microsoft.com/office/officeart/2005/8/layout/list1"/>
    <dgm:cxn modelId="{B96534D1-50E9-4FC1-B4C1-BDF0632F3B45}" type="presParOf" srcId="{EDEC7959-26FC-4A1B-821D-FC970B6806C8}" destId="{854331FD-0F0A-4202-8019-A3DDFAC70DFA}" srcOrd="11" destOrd="0" presId="urn:microsoft.com/office/officeart/2005/8/layout/list1"/>
    <dgm:cxn modelId="{B004FA23-83A6-48F2-91C4-9B03E5FD8ED6}" type="presParOf" srcId="{EDEC7959-26FC-4A1B-821D-FC970B6806C8}" destId="{FB9F8E3D-225F-436D-8DCB-6D493805B1E4}" srcOrd="12" destOrd="0" presId="urn:microsoft.com/office/officeart/2005/8/layout/list1"/>
    <dgm:cxn modelId="{7494AEF0-E718-4354-88DE-234FE4EDA17A}" type="presParOf" srcId="{FB9F8E3D-225F-436D-8DCB-6D493805B1E4}" destId="{8C4D4F56-2BFD-4808-9B6B-304191CEFF70}" srcOrd="0" destOrd="0" presId="urn:microsoft.com/office/officeart/2005/8/layout/list1"/>
    <dgm:cxn modelId="{9E5110A3-4759-4013-8C0C-13C2FB7EAB56}" type="presParOf" srcId="{FB9F8E3D-225F-436D-8DCB-6D493805B1E4}" destId="{B22B5426-1C91-48BA-A58B-82D8DCA71663}" srcOrd="1" destOrd="0" presId="urn:microsoft.com/office/officeart/2005/8/layout/list1"/>
    <dgm:cxn modelId="{2FA8ECA1-DD4C-4896-A649-015A6C12B700}" type="presParOf" srcId="{EDEC7959-26FC-4A1B-821D-FC970B6806C8}" destId="{95618077-91D6-4F8B-9EFA-76AD8CFF2ECF}" srcOrd="13" destOrd="0" presId="urn:microsoft.com/office/officeart/2005/8/layout/list1"/>
    <dgm:cxn modelId="{0659B41C-EA3F-4902-BD9D-7FC16309BA63}" type="presParOf" srcId="{EDEC7959-26FC-4A1B-821D-FC970B6806C8}" destId="{E1279AF7-8677-45AD-ADF4-A34B78D8AF63}" srcOrd="14" destOrd="0" presId="urn:microsoft.com/office/officeart/2005/8/layout/list1"/>
    <dgm:cxn modelId="{7085AD6D-92D6-4999-A7CE-A19F5B8984A2}" type="presParOf" srcId="{EDEC7959-26FC-4A1B-821D-FC970B6806C8}" destId="{5C190983-FB2F-4483-9465-9648658B508C}" srcOrd="15" destOrd="0" presId="urn:microsoft.com/office/officeart/2005/8/layout/list1"/>
    <dgm:cxn modelId="{2EC81644-58CF-4027-996C-F6EFB492ED7E}" type="presParOf" srcId="{EDEC7959-26FC-4A1B-821D-FC970B6806C8}" destId="{8921AFD3-752A-45E6-BC61-CE3F83EA72D9}" srcOrd="16" destOrd="0" presId="urn:microsoft.com/office/officeart/2005/8/layout/list1"/>
    <dgm:cxn modelId="{F98163F9-AC70-4683-A1D8-E9810692A371}" type="presParOf" srcId="{8921AFD3-752A-45E6-BC61-CE3F83EA72D9}" destId="{A87E3AC2-E67C-431D-A9DD-38B5703921AD}" srcOrd="0" destOrd="0" presId="urn:microsoft.com/office/officeart/2005/8/layout/list1"/>
    <dgm:cxn modelId="{16C4F851-29D2-4D7A-BD72-A6E017A4B6CA}" type="presParOf" srcId="{8921AFD3-752A-45E6-BC61-CE3F83EA72D9}" destId="{B2475C3B-C66B-4A32-8FDD-7A98A083C889}" srcOrd="1" destOrd="0" presId="urn:microsoft.com/office/officeart/2005/8/layout/list1"/>
    <dgm:cxn modelId="{B87CCEAD-C467-4677-B457-172B96847842}" type="presParOf" srcId="{EDEC7959-26FC-4A1B-821D-FC970B6806C8}" destId="{68FF194A-EEE3-468C-B9A4-EA8B1E1EF7E1}" srcOrd="17" destOrd="0" presId="urn:microsoft.com/office/officeart/2005/8/layout/list1"/>
    <dgm:cxn modelId="{8FBFAA2B-9B5E-4B52-B0E3-569A4BB2DA91}" type="presParOf" srcId="{EDEC7959-26FC-4A1B-821D-FC970B6806C8}" destId="{B8D4E994-015A-492D-B7CF-F2F5EB505195}" srcOrd="18" destOrd="0" presId="urn:microsoft.com/office/officeart/2005/8/layout/list1"/>
    <dgm:cxn modelId="{1B1C1B84-AC37-4309-BD44-73E78D064DBD}" type="presParOf" srcId="{EDEC7959-26FC-4A1B-821D-FC970B6806C8}" destId="{A5ED8064-4DFB-418F-BC3F-7E3307C70618}" srcOrd="19" destOrd="0" presId="urn:microsoft.com/office/officeart/2005/8/layout/list1"/>
    <dgm:cxn modelId="{45AAE970-0D17-41C3-B119-D6965CEDA432}" type="presParOf" srcId="{EDEC7959-26FC-4A1B-821D-FC970B6806C8}" destId="{164A304D-94FE-44EC-BB99-F8376387F237}" srcOrd="20" destOrd="0" presId="urn:microsoft.com/office/officeart/2005/8/layout/list1"/>
    <dgm:cxn modelId="{7A02381B-D99F-425A-9651-8B4897660F19}" type="presParOf" srcId="{164A304D-94FE-44EC-BB99-F8376387F237}" destId="{E86573E8-904F-4C31-B220-70F24621C7A9}" srcOrd="0" destOrd="0" presId="urn:microsoft.com/office/officeart/2005/8/layout/list1"/>
    <dgm:cxn modelId="{92603892-F862-47D1-998D-4A72E8F3A268}" type="presParOf" srcId="{164A304D-94FE-44EC-BB99-F8376387F237}" destId="{07C9CA4E-87F2-460C-AFFD-5D7F27D4202F}" srcOrd="1" destOrd="0" presId="urn:microsoft.com/office/officeart/2005/8/layout/list1"/>
    <dgm:cxn modelId="{34F01F8C-FFE1-4721-9615-3F5A51FD0B94}" type="presParOf" srcId="{EDEC7959-26FC-4A1B-821D-FC970B6806C8}" destId="{F98FB678-0518-481D-8AC4-C50360E26E5E}" srcOrd="21" destOrd="0" presId="urn:microsoft.com/office/officeart/2005/8/layout/list1"/>
    <dgm:cxn modelId="{56813C7D-7A6C-474B-ABF9-B5B6764359FF}" type="presParOf" srcId="{EDEC7959-26FC-4A1B-821D-FC970B6806C8}" destId="{B47718F0-2944-41FC-9036-60FA77DF1F42}" srcOrd="22" destOrd="0" presId="urn:microsoft.com/office/officeart/2005/8/layout/list1"/>
    <dgm:cxn modelId="{28B0C2DD-ACEA-48EB-AAC1-027512E153B1}" type="presParOf" srcId="{EDEC7959-26FC-4A1B-821D-FC970B6806C8}" destId="{77EF83A5-D50E-4E0F-9466-755F8517C6D5}" srcOrd="23" destOrd="0" presId="urn:microsoft.com/office/officeart/2005/8/layout/list1"/>
    <dgm:cxn modelId="{A0E79DFC-EE70-46FF-B43D-683A5F1A5F71}" type="presParOf" srcId="{EDEC7959-26FC-4A1B-821D-FC970B6806C8}" destId="{C133FDBE-7ADF-42A7-BC84-CFCED23C5911}" srcOrd="24" destOrd="0" presId="urn:microsoft.com/office/officeart/2005/8/layout/list1"/>
    <dgm:cxn modelId="{471BE365-FE16-4F54-852C-A0B8E8802728}" type="presParOf" srcId="{C133FDBE-7ADF-42A7-BC84-CFCED23C5911}" destId="{8576CAA8-2DFD-4981-AD82-BD0FF1F092C8}" srcOrd="0" destOrd="0" presId="urn:microsoft.com/office/officeart/2005/8/layout/list1"/>
    <dgm:cxn modelId="{A06215FC-D851-478D-8D75-A0D0F4D66DF2}" type="presParOf" srcId="{C133FDBE-7ADF-42A7-BC84-CFCED23C5911}" destId="{F354CCA2-D481-4080-8D1C-8D7F42C18BD2}" srcOrd="1" destOrd="0" presId="urn:microsoft.com/office/officeart/2005/8/layout/list1"/>
    <dgm:cxn modelId="{27A0AE46-2C5F-4921-95DA-C57C7D92D514}" type="presParOf" srcId="{EDEC7959-26FC-4A1B-821D-FC970B6806C8}" destId="{251C45D6-A7EC-473D-93B2-F9E160A0C02B}" srcOrd="25" destOrd="0" presId="urn:microsoft.com/office/officeart/2005/8/layout/list1"/>
    <dgm:cxn modelId="{048FC75C-D431-4871-BA13-A40D56B48A68}" type="presParOf" srcId="{EDEC7959-26FC-4A1B-821D-FC970B6806C8}" destId="{BEE7E658-E8E2-473A-8CA3-02C728016356}" srcOrd="26" destOrd="0" presId="urn:microsoft.com/office/officeart/2005/8/layout/list1"/>
    <dgm:cxn modelId="{DE043F84-9D59-4DF8-8387-E7BC51CE78FA}" type="presParOf" srcId="{EDEC7959-26FC-4A1B-821D-FC970B6806C8}" destId="{B039B40B-C0D6-4BA7-8C5D-C8BA6B9C9C7B}" srcOrd="27" destOrd="0" presId="urn:microsoft.com/office/officeart/2005/8/layout/list1"/>
    <dgm:cxn modelId="{A9340B51-CB1C-49CE-8910-01BCC78CE3C1}" type="presParOf" srcId="{EDEC7959-26FC-4A1B-821D-FC970B6806C8}" destId="{BBE196C1-C5A8-453A-888F-6FB04163E011}" srcOrd="28" destOrd="0" presId="urn:microsoft.com/office/officeart/2005/8/layout/list1"/>
    <dgm:cxn modelId="{A73EBF11-C2F6-4884-BFD7-B6B9E0824611}" type="presParOf" srcId="{BBE196C1-C5A8-453A-888F-6FB04163E011}" destId="{92FD2DB4-9C23-4F9F-8D90-E22F92FB49AD}" srcOrd="0" destOrd="0" presId="urn:microsoft.com/office/officeart/2005/8/layout/list1"/>
    <dgm:cxn modelId="{1A3C3A7C-EB18-40DA-B770-18322368C90A}" type="presParOf" srcId="{BBE196C1-C5A8-453A-888F-6FB04163E011}" destId="{7BDCB875-C19B-44F1-88AA-AAB5329165B8}" srcOrd="1" destOrd="0" presId="urn:microsoft.com/office/officeart/2005/8/layout/list1"/>
    <dgm:cxn modelId="{0A181B4E-C853-4C30-ABA1-D1C357B9E38D}" type="presParOf" srcId="{EDEC7959-26FC-4A1B-821D-FC970B6806C8}" destId="{51E885FB-A369-4D04-B68F-A161EC297E2A}" srcOrd="29" destOrd="0" presId="urn:microsoft.com/office/officeart/2005/8/layout/list1"/>
    <dgm:cxn modelId="{2BD966AE-50EF-4EA1-AE74-03FACBCCDD2E}" type="presParOf" srcId="{EDEC7959-26FC-4A1B-821D-FC970B6806C8}" destId="{D0D4BC84-E1E3-496D-97D6-5848D64192CE}" srcOrd="30" destOrd="0" presId="urn:microsoft.com/office/officeart/2005/8/layout/list1"/>
    <dgm:cxn modelId="{3F5624AF-A852-4051-B993-B7FB4F1FBECC}" type="presParOf" srcId="{EDEC7959-26FC-4A1B-821D-FC970B6806C8}" destId="{5A99753E-5D3A-411E-A753-BDE6E37C1F0B}" srcOrd="31" destOrd="0" presId="urn:microsoft.com/office/officeart/2005/8/layout/list1"/>
    <dgm:cxn modelId="{1217BCF7-4AB1-44E1-9E7F-A0B6B815EE4C}" type="presParOf" srcId="{EDEC7959-26FC-4A1B-821D-FC970B6806C8}" destId="{679F7789-5069-4037-BE10-458AD92B24B9}" srcOrd="32" destOrd="0" presId="urn:microsoft.com/office/officeart/2005/8/layout/list1"/>
    <dgm:cxn modelId="{29E19B91-A98D-48D8-82AC-6ABC68BE3AA2}" type="presParOf" srcId="{679F7789-5069-4037-BE10-458AD92B24B9}" destId="{ED0B3B35-0930-4462-B793-A7B2C80183A7}" srcOrd="0" destOrd="0" presId="urn:microsoft.com/office/officeart/2005/8/layout/list1"/>
    <dgm:cxn modelId="{78FC34D2-E0F0-4243-8D44-7ADDE3B053DD}" type="presParOf" srcId="{679F7789-5069-4037-BE10-458AD92B24B9}" destId="{3E42178C-163E-4723-B729-9F03E9D0E4ED}" srcOrd="1" destOrd="0" presId="urn:microsoft.com/office/officeart/2005/8/layout/list1"/>
    <dgm:cxn modelId="{0CF721DC-3AA2-4C8B-86D5-6309955A3444}" type="presParOf" srcId="{EDEC7959-26FC-4A1B-821D-FC970B6806C8}" destId="{626A17EF-5C0E-4CE0-93FF-E433B227C1CD}" srcOrd="33" destOrd="0" presId="urn:microsoft.com/office/officeart/2005/8/layout/list1"/>
    <dgm:cxn modelId="{E88743B8-DC5C-4BEA-91D4-9E0818B1433F}" type="presParOf" srcId="{EDEC7959-26FC-4A1B-821D-FC970B6806C8}" destId="{25D3D7E5-6AB6-41D5-83E7-0E2133100F6F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F44B2-D976-4F7D-A5D3-F34D23B7459D}">
      <dsp:nvSpPr>
        <dsp:cNvPr id="0" name=""/>
        <dsp:cNvSpPr/>
      </dsp:nvSpPr>
      <dsp:spPr>
        <a:xfrm>
          <a:off x="0" y="468569"/>
          <a:ext cx="89239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E6D41-1591-4949-A5F9-E5027831F5B6}">
      <dsp:nvSpPr>
        <dsp:cNvPr id="0" name=""/>
        <dsp:cNvSpPr/>
      </dsp:nvSpPr>
      <dsp:spPr>
        <a:xfrm>
          <a:off x="446196" y="37149"/>
          <a:ext cx="8368205" cy="593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12" tIns="0" rIns="236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П-2 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– квартальная (юридические лица, кроме субъектов малого предпринимательства, осуществляющие  все виды экономической деятельности)</a:t>
          </a:r>
          <a:endParaRPr lang="ru-RU" sz="1400" b="1" kern="1200" dirty="0"/>
        </a:p>
      </dsp:txBody>
      <dsp:txXfrm>
        <a:off x="475182" y="66135"/>
        <a:ext cx="8310233" cy="535807"/>
      </dsp:txXfrm>
    </dsp:sp>
    <dsp:sp modelId="{12C22606-C6CA-414D-8335-9C21F0B0AB45}">
      <dsp:nvSpPr>
        <dsp:cNvPr id="0" name=""/>
        <dsp:cNvSpPr/>
      </dsp:nvSpPr>
      <dsp:spPr>
        <a:xfrm>
          <a:off x="0" y="1217927"/>
          <a:ext cx="89239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1EC8C-22C3-4B24-B02D-9F95A51897D0}">
      <dsp:nvSpPr>
        <dsp:cNvPr id="0" name=""/>
        <dsp:cNvSpPr/>
      </dsp:nvSpPr>
      <dsp:spPr>
        <a:xfrm>
          <a:off x="420051" y="805169"/>
          <a:ext cx="8500532" cy="575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12" tIns="0" rIns="236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ПМ – квартальная (юридические лица, являющиеся малыми предприятиями, кроме </a:t>
          </a:r>
          <a:r>
            <a:rPr lang="ru-RU" sz="1400" b="1" kern="1200" dirty="0" err="1" smtClean="0"/>
            <a:t>микропредприятий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448126" y="833244"/>
        <a:ext cx="8444382" cy="518968"/>
      </dsp:txXfrm>
    </dsp:sp>
    <dsp:sp modelId="{D2BA35AB-7EA4-4FBF-A243-AC573B843CAB}">
      <dsp:nvSpPr>
        <dsp:cNvPr id="0" name=""/>
        <dsp:cNvSpPr/>
      </dsp:nvSpPr>
      <dsp:spPr>
        <a:xfrm>
          <a:off x="0" y="2023913"/>
          <a:ext cx="89239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D98F5-1FE2-4157-94FB-E52CA379EEDE}">
      <dsp:nvSpPr>
        <dsp:cNvPr id="0" name=""/>
        <dsp:cNvSpPr/>
      </dsp:nvSpPr>
      <dsp:spPr>
        <a:xfrm>
          <a:off x="418744" y="1554527"/>
          <a:ext cx="8498114" cy="63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12" tIns="0" rIns="236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МП (микро) – годовая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(микропредприятия - юридические лица с численностью до 15 человек)</a:t>
          </a:r>
          <a:endParaRPr lang="ru-RU" sz="1400" kern="1200" dirty="0"/>
        </a:p>
      </dsp:txBody>
      <dsp:txXfrm>
        <a:off x="449583" y="1585366"/>
        <a:ext cx="8436436" cy="570068"/>
      </dsp:txXfrm>
    </dsp:sp>
    <dsp:sp modelId="{CB25DD53-624B-4F7B-A914-7D36E808B5DE}">
      <dsp:nvSpPr>
        <dsp:cNvPr id="0" name=""/>
        <dsp:cNvSpPr/>
      </dsp:nvSpPr>
      <dsp:spPr>
        <a:xfrm>
          <a:off x="0" y="2716130"/>
          <a:ext cx="89239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DB845-5EEE-44A0-B637-51D68F75523C}">
      <dsp:nvSpPr>
        <dsp:cNvPr id="0" name=""/>
        <dsp:cNvSpPr/>
      </dsp:nvSpPr>
      <dsp:spPr>
        <a:xfrm>
          <a:off x="369904" y="2409520"/>
          <a:ext cx="8496892" cy="517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12" tIns="0" rIns="236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1-ИП – годовая (индивидуальные предприниматели)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/>
        </a:p>
      </dsp:txBody>
      <dsp:txXfrm>
        <a:off x="395190" y="2434806"/>
        <a:ext cx="8446320" cy="467405"/>
      </dsp:txXfrm>
    </dsp:sp>
    <dsp:sp modelId="{DE696C9E-6773-40FB-87F1-500462BE397E}">
      <dsp:nvSpPr>
        <dsp:cNvPr id="0" name=""/>
        <dsp:cNvSpPr/>
      </dsp:nvSpPr>
      <dsp:spPr>
        <a:xfrm>
          <a:off x="0" y="3604508"/>
          <a:ext cx="89239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F84D7-1356-4B8E-81D8-52E34EA39A67}">
      <dsp:nvSpPr>
        <dsp:cNvPr id="0" name=""/>
        <dsp:cNvSpPr/>
      </dsp:nvSpPr>
      <dsp:spPr>
        <a:xfrm>
          <a:off x="402622" y="3052730"/>
          <a:ext cx="8518427" cy="71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12" tIns="0" rIns="236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ИЖС – месячная (</a:t>
          </a:r>
          <a:r>
            <a:rPr lang="ru-RU" sz="1400" b="1" kern="1200" dirty="0" smtClean="0">
              <a:solidFill>
                <a:schemeClr val="bg1"/>
              </a:solidFill>
            </a:rPr>
            <a:t>территориальные органы Федеральной службы государственной регистрации кадастра и картографии, органы регистрации прав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437483" y="3087591"/>
        <a:ext cx="8448705" cy="644415"/>
      </dsp:txXfrm>
    </dsp:sp>
    <dsp:sp modelId="{20B1512E-2A97-4D7C-903C-D01053556188}">
      <dsp:nvSpPr>
        <dsp:cNvPr id="0" name=""/>
        <dsp:cNvSpPr/>
      </dsp:nvSpPr>
      <dsp:spPr>
        <a:xfrm>
          <a:off x="0" y="4414394"/>
          <a:ext cx="89239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6C7C-F7C9-4FE4-AFEB-0AF8881428A6}">
      <dsp:nvSpPr>
        <dsp:cNvPr id="0" name=""/>
        <dsp:cNvSpPr/>
      </dsp:nvSpPr>
      <dsp:spPr>
        <a:xfrm>
          <a:off x="423973" y="3941108"/>
          <a:ext cx="8494361" cy="63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12" tIns="0" rIns="236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ДАФЛ – годовая (юридические лица, осуществляющие свою деятельность в сфере финансового лизинга, лизингодатели)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  </a:t>
          </a:r>
          <a:endParaRPr lang="ru-RU" sz="1400" b="1" kern="1200" dirty="0"/>
        </a:p>
      </dsp:txBody>
      <dsp:txXfrm>
        <a:off x="455003" y="3972138"/>
        <a:ext cx="8432301" cy="57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6C3CE-EAD6-4F60-A3DD-FF95CFD1F00A}">
      <dsp:nvSpPr>
        <dsp:cNvPr id="0" name=""/>
        <dsp:cNvSpPr/>
      </dsp:nvSpPr>
      <dsp:spPr>
        <a:xfrm>
          <a:off x="0" y="656346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38268-A2C1-4DA6-A186-25F949FEAB19}">
      <dsp:nvSpPr>
        <dsp:cNvPr id="0" name=""/>
        <dsp:cNvSpPr/>
      </dsp:nvSpPr>
      <dsp:spPr>
        <a:xfrm>
          <a:off x="522476" y="255429"/>
          <a:ext cx="11146171" cy="51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П</a:t>
          </a:r>
          <a:r>
            <a:rPr lang="ru-RU" sz="1400" b="1" strike="noStrike" kern="1200" dirty="0" smtClean="0"/>
            <a:t>–</a:t>
          </a:r>
          <a:r>
            <a:rPr lang="ru-RU" sz="1400" b="1" kern="1200" dirty="0" smtClean="0"/>
            <a:t>2 (</a:t>
          </a:r>
          <a:r>
            <a:rPr lang="ru-RU" sz="1400" b="1" kern="1200" dirty="0" err="1" smtClean="0"/>
            <a:t>инвест</a:t>
          </a:r>
          <a:r>
            <a:rPr lang="ru-RU" sz="1400" b="1" kern="1200" dirty="0" smtClean="0"/>
            <a:t>) – годовая  (юридические лица, кроме субъектов малого предпринимательства, осуществляющие  все виды экономической деятельности)</a:t>
          </a:r>
          <a:endParaRPr lang="ru-RU" sz="1400" b="1" kern="1200" dirty="0"/>
        </a:p>
      </dsp:txBody>
      <dsp:txXfrm>
        <a:off x="547811" y="280764"/>
        <a:ext cx="11095501" cy="468327"/>
      </dsp:txXfrm>
    </dsp:sp>
    <dsp:sp modelId="{628FE9D5-6560-48B6-9755-5CA00A3D4464}">
      <dsp:nvSpPr>
        <dsp:cNvPr id="0" name=""/>
        <dsp:cNvSpPr/>
      </dsp:nvSpPr>
      <dsp:spPr>
        <a:xfrm>
          <a:off x="0" y="1113971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2FBCC-C4F2-4F0F-9482-7B98EA7B84D9}">
      <dsp:nvSpPr>
        <dsp:cNvPr id="0" name=""/>
        <dsp:cNvSpPr/>
      </dsp:nvSpPr>
      <dsp:spPr>
        <a:xfrm>
          <a:off x="552084" y="901146"/>
          <a:ext cx="11108213" cy="330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ПМ – квартальная (юридические лица, являющиеся малыми предприятиями, кроме </a:t>
          </a:r>
          <a:r>
            <a:rPr lang="ru-RU" sz="1400" b="1" kern="1200" dirty="0" err="1" smtClean="0"/>
            <a:t>микропредприятий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568237" y="917299"/>
        <a:ext cx="11075907" cy="298599"/>
      </dsp:txXfrm>
    </dsp:sp>
    <dsp:sp modelId="{D1A68086-9BC0-4CC8-83D5-E8C644346C3C}">
      <dsp:nvSpPr>
        <dsp:cNvPr id="0" name=""/>
        <dsp:cNvSpPr/>
      </dsp:nvSpPr>
      <dsp:spPr>
        <a:xfrm>
          <a:off x="0" y="1561066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5436-80FD-49AD-930D-42624B307B3D}">
      <dsp:nvSpPr>
        <dsp:cNvPr id="0" name=""/>
        <dsp:cNvSpPr/>
      </dsp:nvSpPr>
      <dsp:spPr>
        <a:xfrm>
          <a:off x="563499" y="1358771"/>
          <a:ext cx="11100215" cy="32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МП  (микро) – годовая (микропредприятия - юридические лица  численностью  до 15 человек)</a:t>
          </a:r>
          <a:endParaRPr lang="ru-RU" sz="1400" b="1" kern="1200" dirty="0"/>
        </a:p>
      </dsp:txBody>
      <dsp:txXfrm>
        <a:off x="579138" y="1374410"/>
        <a:ext cx="11068937" cy="289096"/>
      </dsp:txXfrm>
    </dsp:sp>
    <dsp:sp modelId="{E1279AF7-8677-45AD-ADF4-A34B78D8AF63}">
      <dsp:nvSpPr>
        <dsp:cNvPr id="0" name=""/>
        <dsp:cNvSpPr/>
      </dsp:nvSpPr>
      <dsp:spPr>
        <a:xfrm>
          <a:off x="0" y="2018705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B5426-1C91-48BA-A58B-82D8DCA71663}">
      <dsp:nvSpPr>
        <dsp:cNvPr id="0" name=""/>
        <dsp:cNvSpPr/>
      </dsp:nvSpPr>
      <dsp:spPr>
        <a:xfrm>
          <a:off x="565699" y="1795368"/>
          <a:ext cx="11103135" cy="330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strike="noStrike" kern="1200" dirty="0" smtClean="0"/>
            <a:t>№ 1–ИП – годовая (индивидуальные предприниматели</a:t>
          </a:r>
          <a:r>
            <a:rPr lang="ru-RU" sz="1400" b="1" strike="sngStrike" kern="1200" dirty="0" smtClean="0"/>
            <a:t>)</a:t>
          </a:r>
          <a:endParaRPr lang="ru-RU" sz="1400" b="1" strike="sngStrike" kern="1200" dirty="0"/>
        </a:p>
      </dsp:txBody>
      <dsp:txXfrm>
        <a:off x="581853" y="1811522"/>
        <a:ext cx="11070827" cy="298611"/>
      </dsp:txXfrm>
    </dsp:sp>
    <dsp:sp modelId="{B8D4E994-015A-492D-B7CF-F2F5EB505195}">
      <dsp:nvSpPr>
        <dsp:cNvPr id="0" name=""/>
        <dsp:cNvSpPr/>
      </dsp:nvSpPr>
      <dsp:spPr>
        <a:xfrm>
          <a:off x="0" y="2698306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75C3B-C66B-4A32-8FDD-7A98A083C889}">
      <dsp:nvSpPr>
        <dsp:cNvPr id="0" name=""/>
        <dsp:cNvSpPr/>
      </dsp:nvSpPr>
      <dsp:spPr>
        <a:xfrm>
          <a:off x="553813" y="2263505"/>
          <a:ext cx="11107977" cy="55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1</a:t>
          </a:r>
          <a:r>
            <a:rPr lang="ru-RU" sz="1400" b="1" strike="noStrike" kern="1200" dirty="0" smtClean="0"/>
            <a:t>–</a:t>
          </a:r>
          <a:r>
            <a:rPr lang="ru-RU" sz="1400" b="1" kern="1200" dirty="0" smtClean="0"/>
            <a:t>разрешение – месячная  (федеральные органы исполнительной власти, органы исполнительной власти субъекта Российской Федерации, органы местного самоуправления)</a:t>
          </a:r>
          <a:endParaRPr lang="ru-RU" sz="1400" b="1" kern="1200" dirty="0"/>
        </a:p>
      </dsp:txBody>
      <dsp:txXfrm>
        <a:off x="580802" y="2290494"/>
        <a:ext cx="11053999" cy="498903"/>
      </dsp:txXfrm>
    </dsp:sp>
    <dsp:sp modelId="{B47718F0-2944-41FC-9036-60FA77DF1F42}">
      <dsp:nvSpPr>
        <dsp:cNvPr id="0" name=""/>
        <dsp:cNvSpPr/>
      </dsp:nvSpPr>
      <dsp:spPr>
        <a:xfrm>
          <a:off x="0" y="3330361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CA4E-87F2-460C-AFFD-5D7F27D4202F}">
      <dsp:nvSpPr>
        <dsp:cNvPr id="0" name=""/>
        <dsp:cNvSpPr/>
      </dsp:nvSpPr>
      <dsp:spPr>
        <a:xfrm>
          <a:off x="549825" y="2943106"/>
          <a:ext cx="11110807" cy="505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1</a:t>
          </a:r>
          <a:r>
            <a:rPr lang="ru-RU" sz="1400" b="1" strike="noStrike" kern="1200" dirty="0" smtClean="0"/>
            <a:t>–</a:t>
          </a:r>
          <a:r>
            <a:rPr lang="ru-RU" sz="1400" b="1" kern="1200" dirty="0" smtClean="0"/>
            <a:t>ИЖС – месячная (федеральные органы исполнительной власти, органы исполнительной власти субъекта Российской Федерации, органы местного самоуправления)</a:t>
          </a:r>
          <a:endParaRPr lang="ru-RU" sz="1400" b="1" kern="1200" dirty="0"/>
        </a:p>
      </dsp:txBody>
      <dsp:txXfrm>
        <a:off x="574493" y="2967774"/>
        <a:ext cx="11061471" cy="455999"/>
      </dsp:txXfrm>
    </dsp:sp>
    <dsp:sp modelId="{BEE7E658-E8E2-473A-8CA3-02C728016356}">
      <dsp:nvSpPr>
        <dsp:cNvPr id="0" name=""/>
        <dsp:cNvSpPr/>
      </dsp:nvSpPr>
      <dsp:spPr>
        <a:xfrm>
          <a:off x="0" y="4016268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4CCA2-D481-4080-8D1C-8D7F42C18BD2}">
      <dsp:nvSpPr>
        <dsp:cNvPr id="0" name=""/>
        <dsp:cNvSpPr/>
      </dsp:nvSpPr>
      <dsp:spPr>
        <a:xfrm>
          <a:off x="557238" y="3575161"/>
          <a:ext cx="11110790" cy="559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№ ДАФЛ – годовая (юридические лица, осуществляющие свою деятельность в сфере финансового лизинга, лизингодатели)</a:t>
          </a:r>
          <a:endParaRPr lang="ru-RU" sz="1400" b="1" kern="1200" dirty="0"/>
        </a:p>
      </dsp:txBody>
      <dsp:txXfrm>
        <a:off x="584535" y="3602458"/>
        <a:ext cx="11056196" cy="504592"/>
      </dsp:txXfrm>
    </dsp:sp>
    <dsp:sp modelId="{D0D4BC84-E1E3-496D-97D6-5848D64192CE}">
      <dsp:nvSpPr>
        <dsp:cNvPr id="0" name=""/>
        <dsp:cNvSpPr/>
      </dsp:nvSpPr>
      <dsp:spPr>
        <a:xfrm>
          <a:off x="0" y="4478210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CB875-C19B-44F1-88AA-AAB5329165B8}">
      <dsp:nvSpPr>
        <dsp:cNvPr id="0" name=""/>
        <dsp:cNvSpPr/>
      </dsp:nvSpPr>
      <dsp:spPr>
        <a:xfrm>
          <a:off x="583441" y="4261068"/>
          <a:ext cx="8198243" cy="335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Итоги сплошного наблюдения малого бизнеса – 1 раз в 5 лет</a:t>
          </a:r>
          <a:endParaRPr lang="ru-RU" sz="1400" b="1" kern="1200" dirty="0"/>
        </a:p>
      </dsp:txBody>
      <dsp:txXfrm>
        <a:off x="599805" y="4277432"/>
        <a:ext cx="8165515" cy="302494"/>
      </dsp:txXfrm>
    </dsp:sp>
    <dsp:sp modelId="{25D3D7E5-6AB6-41D5-83E7-0E2133100F6F}">
      <dsp:nvSpPr>
        <dsp:cNvPr id="0" name=""/>
        <dsp:cNvSpPr/>
      </dsp:nvSpPr>
      <dsp:spPr>
        <a:xfrm>
          <a:off x="0" y="4958145"/>
          <a:ext cx="11668835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2178C-163E-4723-B729-9F03E9D0E4ED}">
      <dsp:nvSpPr>
        <dsp:cNvPr id="0" name=""/>
        <dsp:cNvSpPr/>
      </dsp:nvSpPr>
      <dsp:spPr>
        <a:xfrm>
          <a:off x="583441" y="4723010"/>
          <a:ext cx="8211965" cy="353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8" tIns="0" rIns="308738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Расчётные параметры ненаблюдаемые прямыми статистическими методами </a:t>
          </a:r>
          <a:endParaRPr lang="ru-RU" sz="1400" b="1" kern="1200" dirty="0" smtClean="0">
            <a:solidFill>
              <a:srgbClr val="C00000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/>
            <a:t> </a:t>
          </a:r>
          <a:endParaRPr lang="ru-RU" sz="1400" b="0" kern="1200" dirty="0"/>
        </a:p>
      </dsp:txBody>
      <dsp:txXfrm>
        <a:off x="600684" y="4740253"/>
        <a:ext cx="8177479" cy="318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73612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018080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729144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873612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1018080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73612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018080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729144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873612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1018080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873612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018080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729144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873612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1018080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873612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10180800" y="180144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729144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873612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10180800" y="3404880"/>
            <a:ext cx="1375560" cy="146412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3069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480960" y="340488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9144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480960" y="1801440"/>
            <a:ext cx="2084760" cy="146412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291440" y="3404880"/>
            <a:ext cx="4272480" cy="146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 descr="Изображение выглядит как сидит, дисплей, компьютер, стол&#10;&#10;Автоматически созданное описание"/>
          <p:cNvPicPr/>
          <p:nvPr/>
        </p:nvPicPr>
        <p:blipFill>
          <a:blip r:embed="rId14"/>
          <a:srcRect l="-42" t="6769" r="66" b="10381"/>
          <a:stretch/>
        </p:blipFill>
        <p:spPr>
          <a:xfrm>
            <a:off x="0" y="0"/>
            <a:ext cx="12191760" cy="68641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3"/>
          <p:cNvPicPr/>
          <p:nvPr/>
        </p:nvPicPr>
        <p:blipFill>
          <a:blip r:embed="rId15"/>
          <a:stretch/>
        </p:blipFill>
        <p:spPr>
          <a:xfrm>
            <a:off x="3468600" y="1295280"/>
            <a:ext cx="837720" cy="98388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806480" y="2403360"/>
            <a:ext cx="43826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</a:rPr>
              <a:t>ФЕДЕРАЛЬНАЯ СЛУЖБА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</a:rPr>
              <a:t>ГОСУДАРСТВЕННОЙ СТАТИСТИКИ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7000" y="4641840"/>
            <a:ext cx="493200" cy="498240"/>
            <a:chOff x="11457000" y="4641840"/>
            <a:chExt cx="493200" cy="498240"/>
          </a:xfrm>
        </p:grpSpPr>
        <p:sp>
          <p:nvSpPr>
            <p:cNvPr id="4" name="CustomShape 3"/>
            <p:cNvSpPr/>
            <p:nvPr/>
          </p:nvSpPr>
          <p:spPr>
            <a:xfrm>
              <a:off x="11457000" y="4641840"/>
              <a:ext cx="493200" cy="49824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4"/>
            <p:cNvSpPr/>
            <p:nvPr/>
          </p:nvSpPr>
          <p:spPr>
            <a:xfrm>
              <a:off x="11636280" y="4761000"/>
              <a:ext cx="153720" cy="28692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651560" y="3845880"/>
            <a:ext cx="4860360" cy="4067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1" strike="noStrike" spc="-1">
                <a:solidFill>
                  <a:srgbClr val="FFFFFF"/>
                </a:solidFill>
                <a:latin typeface="Arial"/>
              </a:rPr>
              <a:t>Образец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5788080" y="5527440"/>
            <a:ext cx="5565240" cy="3990240"/>
          </a:xfrm>
          <a:prstGeom prst="rect">
            <a:avLst/>
          </a:prstGeom>
        </p:spPr>
        <p:txBody>
          <a:bodyPr lIns="0" tIns="1260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C00000"/>
                </a:solidFill>
                <a:latin typeface="Arial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680" y="4680"/>
            <a:ext cx="5557320" cy="6846480"/>
          </a:xfrm>
          <a:prstGeom prst="rect">
            <a:avLst/>
          </a:prstGeom>
          <a:gradFill rotWithShape="0">
            <a:gsLst>
              <a:gs pos="0">
                <a:srgbClr val="333F4F"/>
              </a:gs>
              <a:gs pos="100000">
                <a:srgbClr val="0070D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086440" y="1409760"/>
            <a:ext cx="475920" cy="4036680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1698200" y="5699160"/>
            <a:ext cx="493200" cy="499680"/>
            <a:chOff x="11698200" y="5699160"/>
            <a:chExt cx="493200" cy="499680"/>
          </a:xfrm>
        </p:grpSpPr>
        <p:sp>
          <p:nvSpPr>
            <p:cNvPr id="48" name="CustomShape 4"/>
            <p:cNvSpPr/>
            <p:nvPr/>
          </p:nvSpPr>
          <p:spPr>
            <a:xfrm>
              <a:off x="11698200" y="5699160"/>
              <a:ext cx="493200" cy="49968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5"/>
            <p:cNvSpPr/>
            <p:nvPr/>
          </p:nvSpPr>
          <p:spPr>
            <a:xfrm>
              <a:off x="11877840" y="5818320"/>
              <a:ext cx="153720" cy="2887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990720" y="1400400"/>
            <a:ext cx="3936600" cy="39873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93106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B80CB5B-5F61-4B37-8F2E-E1CBAB936E03}" type="slidenum">
              <a:rPr lang="ru-RU" sz="1600" b="0" strike="noStrike" spc="-1">
                <a:solidFill>
                  <a:srgbClr val="80808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58920" y="119160"/>
            <a:ext cx="104904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500" b="1" strike="noStrike" spc="-46">
                <a:solidFill>
                  <a:srgbClr val="334286"/>
                </a:solidFill>
                <a:latin typeface="Arial"/>
              </a:rPr>
              <a:t>РОССТАТ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72960" y="0"/>
            <a:ext cx="11480400" cy="90000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0" y="649440"/>
            <a:ext cx="220320" cy="73944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292320" y="536040"/>
            <a:ext cx="2612880" cy="936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334286"/>
                </a:solidFill>
                <a:latin typeface="Arial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1600200" y="3031560"/>
            <a:ext cx="2557440" cy="2892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4991040" y="3031560"/>
            <a:ext cx="2557440" cy="2892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8344080" y="3031560"/>
            <a:ext cx="2557440" cy="2892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1426320" y="2231280"/>
            <a:ext cx="2959920" cy="549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9"/>
          <p:cNvSpPr>
            <a:spLocks noGrp="1"/>
          </p:cNvSpPr>
          <p:nvPr>
            <p:ph type="body"/>
          </p:nvPr>
        </p:nvSpPr>
        <p:spPr>
          <a:xfrm>
            <a:off x="4782960" y="2231280"/>
            <a:ext cx="2959920" cy="549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10"/>
          <p:cNvSpPr>
            <a:spLocks noGrp="1"/>
          </p:cNvSpPr>
          <p:nvPr>
            <p:ph type="body"/>
          </p:nvPr>
        </p:nvSpPr>
        <p:spPr>
          <a:xfrm>
            <a:off x="8165880" y="2231280"/>
            <a:ext cx="2959920" cy="549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11"/>
          <p:cNvSpPr>
            <a:spLocks noGrp="1"/>
          </p:cNvSpPr>
          <p:nvPr>
            <p:ph type="sldNum"/>
          </p:nvPr>
        </p:nvSpPr>
        <p:spPr>
          <a:xfrm>
            <a:off x="93106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549402E-4480-4D80-8472-2E5295F758B5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00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1893960"/>
            <a:ext cx="7035480" cy="3069720"/>
          </a:xfrm>
          <a:prstGeom prst="rect">
            <a:avLst/>
          </a:prstGeom>
          <a:gradFill rotWithShape="0">
            <a:gsLst>
              <a:gs pos="0">
                <a:srgbClr val="333F4F"/>
              </a:gs>
              <a:gs pos="100000">
                <a:srgbClr val="0070DF"/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Рисунок 3" descr="Изображение выглядит как внутренний, потолок, окно, стол&#10;&#10;Автоматически созданное описание"/>
          <p:cNvPicPr/>
          <p:nvPr/>
        </p:nvPicPr>
        <p:blipFill>
          <a:blip r:embed="rId14"/>
          <a:srcRect t="14305" b="3492"/>
          <a:stretch/>
        </p:blipFill>
        <p:spPr>
          <a:xfrm>
            <a:off x="496800" y="779400"/>
            <a:ext cx="6084360" cy="500040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496800" y="777960"/>
            <a:ext cx="6084360" cy="5001840"/>
          </a:xfrm>
          <a:prstGeom prst="rect">
            <a:avLst/>
          </a:prstGeom>
          <a:solidFill>
            <a:srgbClr val="0051B2">
              <a:alpha val="4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" name="Рисунок 5"/>
          <p:cNvPicPr/>
          <p:nvPr/>
        </p:nvPicPr>
        <p:blipFill>
          <a:blip r:embed="rId15"/>
          <a:stretch/>
        </p:blipFill>
        <p:spPr>
          <a:xfrm>
            <a:off x="969840" y="3494160"/>
            <a:ext cx="5611320" cy="2339640"/>
          </a:xfrm>
          <a:prstGeom prst="rect">
            <a:avLst/>
          </a:prstGeom>
          <a:ln>
            <a:noFill/>
          </a:ln>
        </p:spPr>
      </p:pic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7291440" y="1801440"/>
            <a:ext cx="4272480" cy="3069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719520" y="3611520"/>
            <a:ext cx="8203680" cy="756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</a:rPr>
              <a:t>МЕТОДОЛОГИЯ ФОРМИРОВАНИЯ ПОКАЗАТЕЛЯ ИНВЕСТИЦИИ В ОСНОВНОЙ КАПИТАЛ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7802640" y="5511960"/>
            <a:ext cx="4120920" cy="56628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0" strike="noStrike" spc="-1">
                <a:solidFill>
                  <a:srgbClr val="C00000"/>
                </a:solidFill>
                <a:latin typeface="Arial"/>
              </a:rPr>
              <a:t>Отдел статистики строительства, инвестиций и ЖКХ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94489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78C8684-40E6-4312-8BCB-713426575D9D}" type="slidenum">
              <a:rPr lang="ru-RU" sz="1600" b="0" strike="noStrike" spc="-1">
                <a:solidFill>
                  <a:srgbClr val="808080"/>
                </a:solid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1828800" y="6481800"/>
            <a:ext cx="914364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50" b="0" strike="noStrike" spc="-1">
                <a:solidFill>
                  <a:srgbClr val="595959"/>
                </a:solidFill>
                <a:latin typeface="Arial"/>
              </a:rPr>
              <a:t>Владивосток  2021 г.</a:t>
            </a:r>
            <a:endParaRPr lang="ru-RU" sz="14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1351080" y="388800"/>
            <a:ext cx="9770760" cy="893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    Сроки публикаций инвестиций в основной капитал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5DB3"/>
                </a:solidFill>
                <a:latin typeface="Arial"/>
              </a:rPr>
              <a:t>(Федеральный план статистических работ)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93106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AAD735D-37E3-4CBF-B2FD-3785504DC609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 lang="ru-RU" sz="1600" b="0" strike="noStrike" spc="-1">
              <a:latin typeface="Times New Roman"/>
            </a:endParaRPr>
          </a:p>
        </p:txBody>
      </p:sp>
      <p:graphicFrame>
        <p:nvGraphicFramePr>
          <p:cNvPr id="280" name="Table 3"/>
          <p:cNvGraphicFramePr/>
          <p:nvPr/>
        </p:nvGraphicFramePr>
        <p:xfrm>
          <a:off x="682560" y="1425600"/>
          <a:ext cx="10917000" cy="1579680"/>
        </p:xfrm>
        <a:graphic>
          <a:graphicData uri="http://schemas.openxmlformats.org/drawingml/2006/table">
            <a:tbl>
              <a:tblPr/>
              <a:tblGrid>
                <a:gridCol w="1725840"/>
                <a:gridCol w="5078520"/>
                <a:gridCol w="2165760"/>
                <a:gridCol w="1946880"/>
              </a:tblGrid>
              <a:tr h="5997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Пункт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Федерального плана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официальной статистической информации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Срок предоставления (распространения) официальной статистической информации пользователям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848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оперативной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годовой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1" name="Table 4"/>
          <p:cNvGraphicFramePr/>
          <p:nvPr/>
        </p:nvGraphicFramePr>
        <p:xfrm>
          <a:off x="694440" y="2444760"/>
          <a:ext cx="10905840" cy="4354200"/>
        </p:xfrm>
        <a:graphic>
          <a:graphicData uri="http://schemas.openxmlformats.org/drawingml/2006/table">
            <a:tbl>
              <a:tblPr/>
              <a:tblGrid>
                <a:gridCol w="1684800"/>
                <a:gridCol w="5078880"/>
                <a:gridCol w="2166120"/>
                <a:gridCol w="1976040"/>
              </a:tblGrid>
              <a:tr h="2516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1.28. Инвестиции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48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1.28.3.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Инвестиции в нефинансовые активы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 40-й рабочий день после отчетного периода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highlight>
                            <a:srgbClr val="FFFF00"/>
                          </a:highlight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инвестиции в основной капитал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95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1.28.4.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Источники инвестиций в нефинансовые активы (кроме субъектов малого предпринимательства)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 40-й рабочий день после отчетного периода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1007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1.28.5.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Основные показатели инвестиционной деятельности (кроме субъектов малого предпринимательства)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 августа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100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1.28.7.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Инвестиции в основной капитал по полному кругу организаций с учетом экономики, не наблюдаемой прямыми статистическими методами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30 декабря года, следующего за отчетным 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291960" y="352440"/>
            <a:ext cx="1176120" cy="107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7083360" y="2184480"/>
            <a:ext cx="5008320" cy="1618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1002B"/>
                </a:solidFill>
                <a:latin typeface="Arial"/>
              </a:rPr>
              <a:t>СПАСИБО ЗА ВНИМАНИЕ!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8047080" y="3387600"/>
            <a:ext cx="318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595959"/>
                </a:solidFill>
                <a:latin typeface="Arial"/>
              </a:rPr>
              <a:t>+7(423) 243-25-52</a:t>
            </a:r>
            <a:r>
              <a:t/>
            </a:r>
            <a:br/>
            <a:r>
              <a:rPr lang="ru-RU" sz="1800" b="0" strike="noStrike" spc="-1">
                <a:solidFill>
                  <a:srgbClr val="595959"/>
                </a:solidFill>
                <a:latin typeface="Arial"/>
              </a:rPr>
              <a:t>pred@primstat.ru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93106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4D88C3A-7DBA-4AD2-824C-1D8110EC5843}" type="slidenum">
              <a:rPr lang="ru-RU" sz="1600" b="0" strike="noStrike" spc="-1">
                <a:solidFill>
                  <a:srgbClr val="808080"/>
                </a:solidFill>
                <a:latin typeface="Arial"/>
              </a:rPr>
              <a:pPr algn="r">
                <a:lnSpc>
                  <a:spcPct val="100000"/>
                </a:lnSpc>
              </a:pPr>
              <a:t>2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200160" y="1400040"/>
            <a:ext cx="4727160" cy="398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МЕТОДОЛОГИЯ ФОРМИРОВАНИЯ ПОКАЗАТЕЛЯ ИНВЕСТИЦИЙ В ОСНОВНОЙ КАПИТАЛ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5" name="Group 3"/>
          <p:cNvGrpSpPr/>
          <p:nvPr/>
        </p:nvGrpSpPr>
        <p:grpSpPr>
          <a:xfrm>
            <a:off x="5902200" y="1865160"/>
            <a:ext cx="5865480" cy="913320"/>
            <a:chOff x="5902200" y="1865160"/>
            <a:chExt cx="5865480" cy="913320"/>
          </a:xfrm>
        </p:grpSpPr>
        <p:sp>
          <p:nvSpPr>
            <p:cNvPr id="186" name="CustomShape 4"/>
            <p:cNvSpPr/>
            <p:nvPr/>
          </p:nvSpPr>
          <p:spPr>
            <a:xfrm>
              <a:off x="6657840" y="1865160"/>
              <a:ext cx="510984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5DB3"/>
                  </a:solidFill>
                  <a:latin typeface="Arial"/>
                </a:rPr>
                <a:t>Значимость показателя «Инвестиции в основной капитал» в развитии инвестиционного климата региона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87" name="CustomShape 5"/>
            <p:cNvSpPr/>
            <p:nvPr/>
          </p:nvSpPr>
          <p:spPr>
            <a:xfrm>
              <a:off x="5902200" y="1866240"/>
              <a:ext cx="75528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4000" b="0" strike="noStrike" spc="-1">
                  <a:solidFill>
                    <a:srgbClr val="E1002B"/>
                  </a:solidFill>
                  <a:latin typeface="Arial"/>
                </a:rPr>
                <a:t>01</a:t>
              </a:r>
              <a:endParaRPr lang="ru-RU" sz="4000" b="0" strike="noStrike" spc="-1">
                <a:latin typeface="Arial"/>
              </a:endParaRPr>
            </a:p>
          </p:txBody>
        </p:sp>
      </p:grpSp>
      <p:sp>
        <p:nvSpPr>
          <p:cNvPr id="188" name="CustomShape 6"/>
          <p:cNvSpPr/>
          <p:nvPr/>
        </p:nvSpPr>
        <p:spPr>
          <a:xfrm>
            <a:off x="5495760" y="39600"/>
            <a:ext cx="669564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E1002B"/>
                </a:solidFill>
                <a:latin typeface="Arial"/>
              </a:rPr>
              <a:t>РАЗДЕЛЫ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4000" b="0" strike="noStrike" spc="-1">
              <a:latin typeface="Arial"/>
            </a:endParaRPr>
          </a:p>
        </p:txBody>
      </p:sp>
      <p:grpSp>
        <p:nvGrpSpPr>
          <p:cNvPr id="189" name="Group 7"/>
          <p:cNvGrpSpPr/>
          <p:nvPr/>
        </p:nvGrpSpPr>
        <p:grpSpPr>
          <a:xfrm>
            <a:off x="5919840" y="3086280"/>
            <a:ext cx="5848200" cy="720000"/>
            <a:chOff x="5919840" y="3086280"/>
            <a:chExt cx="5848200" cy="720000"/>
          </a:xfrm>
        </p:grpSpPr>
        <p:sp>
          <p:nvSpPr>
            <p:cNvPr id="190" name="CustomShape 8"/>
            <p:cNvSpPr/>
            <p:nvPr/>
          </p:nvSpPr>
          <p:spPr>
            <a:xfrm>
              <a:off x="5919840" y="3086280"/>
              <a:ext cx="75528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4000" b="0" strike="noStrike" spc="-1">
                  <a:solidFill>
                    <a:srgbClr val="E1002B"/>
                  </a:solidFill>
                  <a:latin typeface="Arial"/>
                </a:rPr>
                <a:t>02</a:t>
              </a:r>
              <a:endParaRPr lang="ru-RU" sz="4000" b="0" strike="noStrike" spc="-1">
                <a:latin typeface="Arial"/>
              </a:endParaRPr>
            </a:p>
          </p:txBody>
        </p:sp>
        <p:sp>
          <p:nvSpPr>
            <p:cNvPr id="191" name="CustomShape 9"/>
            <p:cNvSpPr/>
            <p:nvPr/>
          </p:nvSpPr>
          <p:spPr>
            <a:xfrm>
              <a:off x="6675480" y="3167280"/>
              <a:ext cx="5092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99"/>
                </a:spcBef>
              </a:pPr>
              <a:r>
                <a:rPr lang="ru-RU" sz="1800" b="0" strike="noStrike" spc="-1">
                  <a:solidFill>
                    <a:srgbClr val="005DB3"/>
                  </a:solidFill>
                  <a:latin typeface="Arial"/>
                </a:rPr>
                <a:t>Методология формирования показателя инвестиций в основной капитал</a:t>
              </a:r>
              <a:endParaRPr lang="ru-RU" sz="1800" b="0" strike="noStrike" spc="-1">
                <a:latin typeface="Arial"/>
              </a:endParaRPr>
            </a:p>
          </p:txBody>
        </p:sp>
      </p:grpSp>
      <p:pic>
        <p:nvPicPr>
          <p:cNvPr id="192" name="Picture 19"/>
          <p:cNvPicPr/>
          <p:nvPr/>
        </p:nvPicPr>
        <p:blipFill>
          <a:blip r:embed="rId2"/>
          <a:stretch/>
        </p:blipFill>
        <p:spPr>
          <a:xfrm>
            <a:off x="5708520" y="4030560"/>
            <a:ext cx="6059160" cy="1072800"/>
          </a:xfrm>
          <a:prstGeom prst="rect">
            <a:avLst/>
          </a:prstGeom>
          <a:ln>
            <a:noFill/>
          </a:ln>
        </p:spPr>
      </p:pic>
      <p:pic>
        <p:nvPicPr>
          <p:cNvPr id="193" name="Picture 14"/>
          <p:cNvPicPr/>
          <p:nvPr/>
        </p:nvPicPr>
        <p:blipFill>
          <a:blip r:embed="rId3"/>
          <a:stretch/>
        </p:blipFill>
        <p:spPr>
          <a:xfrm>
            <a:off x="5708520" y="5103720"/>
            <a:ext cx="6059160" cy="107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1604600" y="6356520"/>
            <a:ext cx="448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51311C8-ACC8-4A93-A2B7-E9C9C5DB2B39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ru-RU" sz="1600" b="0" strike="noStrike" spc="-1">
              <a:latin typeface="Times New Roman"/>
            </a:endParaRPr>
          </a:p>
        </p:txBody>
      </p:sp>
      <p:grpSp>
        <p:nvGrpSpPr>
          <p:cNvPr id="195" name="Group 2"/>
          <p:cNvGrpSpPr/>
          <p:nvPr/>
        </p:nvGrpSpPr>
        <p:grpSpPr>
          <a:xfrm>
            <a:off x="1440000" y="184320"/>
            <a:ext cx="10402560" cy="120240"/>
            <a:chOff x="1440000" y="184320"/>
            <a:chExt cx="10402560" cy="120240"/>
          </a:xfrm>
        </p:grpSpPr>
        <p:sp>
          <p:nvSpPr>
            <p:cNvPr id="196" name="CustomShape 3"/>
            <p:cNvSpPr/>
            <p:nvPr/>
          </p:nvSpPr>
          <p:spPr>
            <a:xfrm>
              <a:off x="1440000" y="237600"/>
              <a:ext cx="1015560" cy="66960"/>
            </a:xfrm>
            <a:custGeom>
              <a:avLst/>
              <a:gdLst/>
              <a:ahLst/>
              <a:cxnLst/>
              <a:rect l="l" t="t" r="r" b="b"/>
              <a:pathLst>
                <a:path w="3267075" h="68056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560">
              <a:solidFill>
                <a:srgbClr val="33428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4"/>
            <p:cNvSpPr/>
            <p:nvPr/>
          </p:nvSpPr>
          <p:spPr>
            <a:xfrm flipV="1">
              <a:off x="2455920" y="183960"/>
              <a:ext cx="9386640" cy="51840"/>
            </a:xfrm>
            <a:custGeom>
              <a:avLst/>
              <a:gdLst/>
              <a:ahLst/>
              <a:cxnLst/>
              <a:rect l="l" t="t" r="r" b="b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560">
              <a:solidFill>
                <a:srgbClr val="FFC32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8" name="Group 5"/>
            <p:cNvGrpSpPr/>
            <p:nvPr/>
          </p:nvGrpSpPr>
          <p:grpSpPr>
            <a:xfrm>
              <a:off x="2276280" y="185760"/>
              <a:ext cx="237600" cy="102240"/>
              <a:chOff x="2276280" y="185760"/>
              <a:chExt cx="237600" cy="102240"/>
            </a:xfrm>
          </p:grpSpPr>
          <p:sp>
            <p:nvSpPr>
              <p:cNvPr id="199" name="CustomShape 6"/>
              <p:cNvSpPr/>
              <p:nvPr/>
            </p:nvSpPr>
            <p:spPr>
              <a:xfrm>
                <a:off x="2276280" y="185760"/>
                <a:ext cx="237600" cy="10224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7"/>
              <p:cNvSpPr/>
              <p:nvPr/>
            </p:nvSpPr>
            <p:spPr>
              <a:xfrm>
                <a:off x="2347920" y="185760"/>
                <a:ext cx="103320" cy="10224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01" name="Group 8"/>
          <p:cNvGrpSpPr/>
          <p:nvPr/>
        </p:nvGrpSpPr>
        <p:grpSpPr>
          <a:xfrm>
            <a:off x="8933040" y="6372360"/>
            <a:ext cx="2149200" cy="407520"/>
            <a:chOff x="8933040" y="6372360"/>
            <a:chExt cx="2149200" cy="407520"/>
          </a:xfrm>
        </p:grpSpPr>
        <p:pic>
          <p:nvPicPr>
            <p:cNvPr id="202" name="Рисунок 26"/>
            <p:cNvPicPr/>
            <p:nvPr/>
          </p:nvPicPr>
          <p:blipFill>
            <a:blip r:embed="rId2" cstate="print"/>
            <a:stretch/>
          </p:blipFill>
          <p:spPr>
            <a:xfrm>
              <a:off x="9398520" y="6378120"/>
              <a:ext cx="380880" cy="381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Рисунок 21"/>
            <p:cNvPicPr/>
            <p:nvPr/>
          </p:nvPicPr>
          <p:blipFill>
            <a:blip r:embed="rId3" cstate="print"/>
            <a:stretch/>
          </p:blipFill>
          <p:spPr>
            <a:xfrm>
              <a:off x="8933040" y="6375240"/>
              <a:ext cx="384480" cy="404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Рисунок 22"/>
            <p:cNvPicPr/>
            <p:nvPr/>
          </p:nvPicPr>
          <p:blipFill>
            <a:blip r:embed="rId4"/>
            <a:stretch/>
          </p:blipFill>
          <p:spPr>
            <a:xfrm>
              <a:off x="10323720" y="6378120"/>
              <a:ext cx="331200" cy="331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Рисунок 23"/>
            <p:cNvPicPr/>
            <p:nvPr/>
          </p:nvPicPr>
          <p:blipFill>
            <a:blip r:embed="rId5"/>
            <a:stretch/>
          </p:blipFill>
          <p:spPr>
            <a:xfrm>
              <a:off x="9896760" y="6378120"/>
              <a:ext cx="331200" cy="331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" name="Рисунок 27"/>
            <p:cNvPicPr/>
            <p:nvPr/>
          </p:nvPicPr>
          <p:blipFill>
            <a:blip r:embed="rId6"/>
            <a:stretch/>
          </p:blipFill>
          <p:spPr>
            <a:xfrm>
              <a:off x="10751040" y="6372360"/>
              <a:ext cx="331200" cy="331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Рисунок 28"/>
            <p:cNvPicPr/>
            <p:nvPr/>
          </p:nvPicPr>
          <p:blipFill>
            <a:blip r:embed="rId7" cstate="print"/>
            <a:stretch/>
          </p:blipFill>
          <p:spPr>
            <a:xfrm>
              <a:off x="8993520" y="6448680"/>
              <a:ext cx="263520" cy="263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8" name="CustomShape 9"/>
          <p:cNvSpPr/>
          <p:nvPr/>
        </p:nvSpPr>
        <p:spPr>
          <a:xfrm>
            <a:off x="927000" y="665280"/>
            <a:ext cx="10764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2F5597"/>
                </a:solidFill>
                <a:latin typeface="Arial"/>
              </a:rPr>
              <a:t>Значимость показателя «Инвестиции в основной капитал»          в развитии инвестиционного климата в регионе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241200" y="655560"/>
            <a:ext cx="7552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FF0000"/>
                </a:solidFill>
                <a:latin typeface="Arial"/>
              </a:rPr>
              <a:t>01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10" name="CustomShape 11"/>
          <p:cNvSpPr/>
          <p:nvPr/>
        </p:nvSpPr>
        <p:spPr>
          <a:xfrm>
            <a:off x="927000" y="1959120"/>
            <a:ext cx="10467720" cy="41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2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Показатель «Инвестиции в основной капитал» включён в перечень индикаторов, используемых для оценки эффективности деятельности высших должностных лиц субъектов РФ, органов исполнительной власти  и местного самоуправления.</a:t>
            </a:r>
            <a:endParaRPr lang="ru-RU" sz="1600" b="0" strike="noStrike" spc="-1">
              <a:latin typeface="Arial"/>
            </a:endParaRPr>
          </a:p>
          <a:p>
            <a:pPr marL="343080" indent="-342720" algn="just">
              <a:lnSpc>
                <a:spcPct val="12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Привлечение инвестиций является основой проведения эффективной экономической и социальной политики. От объёма инвестиций зависят масштабы модернизации производства (систематическое обновление основных средств предприятия, создание новых предприятий и как результат -  урегулирование проблем безработицы. Применение передовых технологий и улучшение качества продукции, развитие здравоохранения, высшего  и среднего образования, охраны окружающей среды и достижение других целей.</a:t>
            </a:r>
            <a:r>
              <a:rPr lang="ru-RU" sz="1600" b="0" strike="noStrike" spc="-1">
                <a:solidFill>
                  <a:srgbClr val="548235"/>
                </a:solidFill>
                <a:latin typeface="Arial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343080" indent="-342720" algn="just">
              <a:lnSpc>
                <a:spcPct val="12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Обновление основного капитала и связанные с этим изменения величины инвестиций в основной капитал оказывают значительное влияние на формирование делового цикла валового регионального продукта (ВРП): рост инвестиций в основной капитал способствует началу подъёма производства, значит поворот в развитии цикла, сокращение свидетельствует о наступлении фазы кризиса.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1604600" y="6356520"/>
            <a:ext cx="448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F5A666C-73C9-4694-8FA8-933708A0C896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4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49400" y="1581120"/>
            <a:ext cx="5363640" cy="5108040"/>
          </a:xfrm>
          <a:prstGeom prst="rect">
            <a:avLst/>
          </a:prstGeom>
          <a:solidFill>
            <a:srgbClr val="E5EBF7"/>
          </a:solidFill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strike="noStrike" spc="-1">
                <a:solidFill>
                  <a:srgbClr val="E1002B"/>
                </a:solidFill>
                <a:latin typeface="Arial"/>
              </a:rPr>
              <a:t>Инвестиции в основной капитал 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10000"/>
              </a:lnSpc>
            </a:pPr>
            <a:endParaRPr lang="ru-RU" sz="1500" b="0" strike="noStrike" spc="-1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500" b="1" strike="noStrike" spc="-1">
                <a:solidFill>
                  <a:srgbClr val="E1002B"/>
                </a:solidFill>
                <a:latin typeface="Arial"/>
              </a:rPr>
              <a:t> 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– затраты на строительство, реконструкцию (включая расширение и модернизацию) объектов, которые приводят к увеличению их первоначальной стоимости, приобретения машин, оборудования, транспортных средств, производственного и хозяйственного инвентаря, бухгалтерский учёт которых осуществляется в порядке, установленном для учета вложений во внеоборотные активы, инвестиции в объекты интеллектуальной собственности: произведения науки, литературы и искусства, программное обеспечение и базы данных для ЭВМ, изобретения, полезные модели, промышленные образцы, селекционные достижения; произведенные нематериальные поисковые затраты; культивируемые биологические ресурсы (в соответствии с Общероссийским классификатором основных фондов ОКОФ ОК 013-2014 (СНС 2008)),затраты на приобретение поступивших по импорту основных средств.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5991120" y="1581120"/>
            <a:ext cx="6062400" cy="4809960"/>
          </a:xfrm>
          <a:prstGeom prst="rect">
            <a:avLst/>
          </a:prstGeom>
          <a:solidFill>
            <a:srgbClr val="E5EB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Инвестиции в основной капитал, направленные организациями-заказчиками на строительство (или реконструкцию) зданий и сооружений отражаются независимо от того, будет ли завершенный объект включен в состав основных фондов (средств) данной организации или передан другому пользователю.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 составе инвестиций в основной капитал учитываются затраты, производимые за счет всех источников финансирования (собственные, кредиты, заёмные средства, бюджетные средства и другие) включая средства бюджетов на возвратной и безвозвратной основе, кредиты, техническую и гуманитарную помощь, договоры мены, а также затраты, осуществленные за счет денежных средств граждан и юридических лиц, привлекаемых организациями-застройщиками на долевое строительство на основе договоров, оформленных в соответствии с Федеральным законом от 30 декабря 2004 г. № 214-ФЗ «Об участии в долевом строительстве многоквартирных домов и иных объектов недвижимости».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Если организация-заказчик осуществляет строительство зданий и сооружений на протяжении нескольких лет, то отражаются только затраты за отчетный период (года).  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214" name="Group 4"/>
          <p:cNvGrpSpPr/>
          <p:nvPr/>
        </p:nvGrpSpPr>
        <p:grpSpPr>
          <a:xfrm>
            <a:off x="1440000" y="200160"/>
            <a:ext cx="10446840" cy="172440"/>
            <a:chOff x="1440000" y="200160"/>
            <a:chExt cx="10446840" cy="172440"/>
          </a:xfrm>
        </p:grpSpPr>
        <p:sp>
          <p:nvSpPr>
            <p:cNvPr id="215" name="CustomShape 5"/>
            <p:cNvSpPr/>
            <p:nvPr/>
          </p:nvSpPr>
          <p:spPr>
            <a:xfrm>
              <a:off x="1440000" y="254160"/>
              <a:ext cx="6377040" cy="118440"/>
            </a:xfrm>
            <a:custGeom>
              <a:avLst/>
              <a:gdLst/>
              <a:ahLst/>
              <a:cxnLst/>
              <a:rect l="l" t="t" r="r" b="b"/>
              <a:pathLst>
                <a:path w="3267075" h="118189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560">
              <a:solidFill>
                <a:srgbClr val="33428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6"/>
            <p:cNvSpPr/>
            <p:nvPr/>
          </p:nvSpPr>
          <p:spPr>
            <a:xfrm flipV="1">
              <a:off x="7921080" y="199800"/>
              <a:ext cx="3965760" cy="54000"/>
            </a:xfrm>
            <a:custGeom>
              <a:avLst/>
              <a:gdLst/>
              <a:ahLst/>
              <a:cxnLst/>
              <a:rect l="l" t="t" r="r" b="b"/>
              <a:pathLst>
                <a:path w="3249929" h="53888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560">
              <a:solidFill>
                <a:srgbClr val="FFC32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7"/>
            <p:cNvSpPr/>
            <p:nvPr/>
          </p:nvSpPr>
          <p:spPr>
            <a:xfrm>
              <a:off x="7758720" y="209160"/>
              <a:ext cx="237600" cy="10404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8" name="CustomShape 8"/>
          <p:cNvSpPr/>
          <p:nvPr/>
        </p:nvSpPr>
        <p:spPr>
          <a:xfrm>
            <a:off x="7816680" y="201600"/>
            <a:ext cx="104400" cy="10296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839" y="89839"/>
                </a:moveTo>
                <a:lnTo>
                  <a:pt x="0" y="89839"/>
                </a:lnTo>
                <a:lnTo>
                  <a:pt x="0" y="0"/>
                </a:lnTo>
                <a:lnTo>
                  <a:pt x="89839" y="0"/>
                </a:lnTo>
                <a:lnTo>
                  <a:pt x="89839" y="89839"/>
                </a:lnTo>
                <a:close/>
              </a:path>
            </a:pathLst>
          </a:custGeom>
          <a:solidFill>
            <a:srgbClr val="3342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9"/>
          <p:cNvSpPr/>
          <p:nvPr/>
        </p:nvSpPr>
        <p:spPr>
          <a:xfrm>
            <a:off x="5513400" y="3406680"/>
            <a:ext cx="495000" cy="712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0"/>
          <p:cNvSpPr/>
          <p:nvPr/>
        </p:nvSpPr>
        <p:spPr>
          <a:xfrm>
            <a:off x="441360" y="709560"/>
            <a:ext cx="8488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1002B"/>
                </a:solidFill>
                <a:latin typeface="Arial"/>
              </a:rPr>
              <a:t>02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1290600" y="585720"/>
            <a:ext cx="104169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Методология формирования показателя инвестиции                      в основной капитал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1604600" y="6356520"/>
            <a:ext cx="448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A3CB568-B0EA-4732-BECA-006FCEE3BE19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5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23" name="CustomShape 2"/>
          <p:cNvSpPr/>
          <p:nvPr/>
        </p:nvSpPr>
        <p:spPr>
          <a:xfrm flipH="1">
            <a:off x="7655760" y="1533600"/>
            <a:ext cx="2950920" cy="3535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6480" y="3164040"/>
            <a:ext cx="2569680" cy="11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1">
                <a:solidFill>
                  <a:srgbClr val="E1002B"/>
                </a:solidFill>
                <a:latin typeface="Arial"/>
              </a:rPr>
              <a:t>В инвестиции в основной капитал НЕ ВКЛЮЧАЮТСЯ затраты: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2448000" y="3441600"/>
            <a:ext cx="620280" cy="645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5"/>
          <p:cNvSpPr/>
          <p:nvPr/>
        </p:nvSpPr>
        <p:spPr>
          <a:xfrm>
            <a:off x="3068640" y="1709640"/>
            <a:ext cx="8984880" cy="4687920"/>
          </a:xfrm>
          <a:prstGeom prst="rect">
            <a:avLst/>
          </a:prstGeom>
          <a:solidFill>
            <a:srgbClr val="E5EB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на приобретение основных средств стоимостью до 40 тысяч рублей за единицу, если в бухгалтерском учете они не отражаются в составе основных средств. При этом стоимостное ограничение относится не к отдельным предметам, а к инвентарному объекту в целом (например, в инвестициях в основной капитал отражаются затраты на приобретение компьютера как совокупности объединенных воедино системного блока, монитора, клавиатуры и манипулятора «мышь»; библиотечного фонда в целом, а не отдельного тома);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на приобретение машин, оборудования, транспортных средств, производственного и хозяйственного инвентаря, зданий и сооружений, числившихся ранее на балансе у других юридических и (или) физических лиц (то есть на вторичном рынке), кроме приобретенных по импорту;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на приобретение квартир в объектах жилого фонда, зачисляемых на баланс организации и учитываемых на счетах учета основных средств;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на приобретение объектов незавершенного строительства (организация, купившая объект незавершенного строительства, показывают затраты только на достройку приобретенного объекта незавершенного строительства);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стоимость основных средств, переданных с баланса на баланс организации;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99"/>
              </a:spcBef>
              <a:buClr>
                <a:srgbClr val="FF0000"/>
              </a:buClr>
              <a:buFont typeface="Wingdings" charset="2"/>
              <a:buChar char="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на приобретение земельных участков, включая плату за землю при покупке, изъятии (выкупе) земельных участков для строительства, а также выплаты земельного налога (аренды) в период строительства и объектов природопользования.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441360" y="709560"/>
            <a:ext cx="8488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1002B"/>
                </a:solidFill>
                <a:latin typeface="Arial"/>
              </a:rPr>
              <a:t>02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28" name="CustomShape 7"/>
          <p:cNvSpPr/>
          <p:nvPr/>
        </p:nvSpPr>
        <p:spPr>
          <a:xfrm>
            <a:off x="1290600" y="563400"/>
            <a:ext cx="104169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Методология формирования показателя инвестиции                       в основной капитал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229" name="Group 8"/>
          <p:cNvGrpSpPr/>
          <p:nvPr/>
        </p:nvGrpSpPr>
        <p:grpSpPr>
          <a:xfrm>
            <a:off x="1440000" y="200160"/>
            <a:ext cx="10446840" cy="172440"/>
            <a:chOff x="1440000" y="200160"/>
            <a:chExt cx="10446840" cy="172440"/>
          </a:xfrm>
        </p:grpSpPr>
        <p:sp>
          <p:nvSpPr>
            <p:cNvPr id="230" name="CustomShape 9"/>
            <p:cNvSpPr/>
            <p:nvPr/>
          </p:nvSpPr>
          <p:spPr>
            <a:xfrm>
              <a:off x="1440000" y="254160"/>
              <a:ext cx="6377040" cy="118440"/>
            </a:xfrm>
            <a:custGeom>
              <a:avLst/>
              <a:gdLst/>
              <a:ahLst/>
              <a:cxnLst/>
              <a:rect l="l" t="t" r="r" b="b"/>
              <a:pathLst>
                <a:path w="3267075" h="118189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560">
              <a:solidFill>
                <a:srgbClr val="33428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0"/>
            <p:cNvSpPr/>
            <p:nvPr/>
          </p:nvSpPr>
          <p:spPr>
            <a:xfrm flipV="1">
              <a:off x="7921080" y="199800"/>
              <a:ext cx="3965760" cy="54000"/>
            </a:xfrm>
            <a:custGeom>
              <a:avLst/>
              <a:gdLst/>
              <a:ahLst/>
              <a:cxnLst/>
              <a:rect l="l" t="t" r="r" b="b"/>
              <a:pathLst>
                <a:path w="3249929" h="53888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560">
              <a:solidFill>
                <a:srgbClr val="FFC32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1"/>
            <p:cNvSpPr/>
            <p:nvPr/>
          </p:nvSpPr>
          <p:spPr>
            <a:xfrm>
              <a:off x="7758720" y="209160"/>
              <a:ext cx="237600" cy="10404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3" name="CustomShape 12"/>
          <p:cNvSpPr/>
          <p:nvPr/>
        </p:nvSpPr>
        <p:spPr>
          <a:xfrm>
            <a:off x="7816680" y="201600"/>
            <a:ext cx="104400" cy="10296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839" y="89839"/>
                </a:moveTo>
                <a:lnTo>
                  <a:pt x="0" y="89839"/>
                </a:lnTo>
                <a:lnTo>
                  <a:pt x="0" y="0"/>
                </a:lnTo>
                <a:lnTo>
                  <a:pt x="89839" y="0"/>
                </a:lnTo>
                <a:lnTo>
                  <a:pt x="89839" y="89839"/>
                </a:lnTo>
                <a:close/>
              </a:path>
            </a:pathLst>
          </a:custGeom>
          <a:solidFill>
            <a:srgbClr val="3342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1604600" y="6356520"/>
            <a:ext cx="448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51A7A38-0B93-4EFC-8AC0-09937F9DF64E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631880" y="1833480"/>
            <a:ext cx="9231120" cy="707760"/>
          </a:xfrm>
          <a:custGeom>
            <a:avLst/>
            <a:gdLst/>
            <a:ahLst/>
            <a:cxnLst/>
            <a:rect l="l" t="t" r="r" b="b"/>
            <a:pathLst>
              <a:path w="8257689" h="477463">
                <a:moveTo>
                  <a:pt x="0" y="47746"/>
                </a:moveTo>
                <a:cubicBezTo>
                  <a:pt x="0" y="21377"/>
                  <a:pt x="21377" y="0"/>
                  <a:pt x="47746" y="0"/>
                </a:cubicBezTo>
                <a:lnTo>
                  <a:pt x="8209943" y="0"/>
                </a:lnTo>
                <a:cubicBezTo>
                  <a:pt x="8236312" y="0"/>
                  <a:pt x="8257689" y="21377"/>
                  <a:pt x="8257689" y="47746"/>
                </a:cubicBezTo>
                <a:lnTo>
                  <a:pt x="8257689" y="429717"/>
                </a:lnTo>
                <a:cubicBezTo>
                  <a:pt x="8257689" y="456086"/>
                  <a:pt x="8236312" y="477463"/>
                  <a:pt x="8209943" y="477463"/>
                </a:cubicBezTo>
                <a:lnTo>
                  <a:pt x="47746" y="477463"/>
                </a:lnTo>
                <a:cubicBezTo>
                  <a:pt x="21377" y="477463"/>
                  <a:pt x="0" y="456086"/>
                  <a:pt x="0" y="429717"/>
                </a:cubicBezTo>
                <a:lnTo>
                  <a:pt x="0" y="47746"/>
                </a:lnTo>
                <a:close/>
              </a:path>
            </a:pathLst>
          </a:custGeom>
          <a:solidFill>
            <a:srgbClr val="334286"/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82440" tIns="82440" rIns="82440" bIns="82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Видовая структура инвестиций в основной капитал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96800" y="3102120"/>
            <a:ext cx="2468160" cy="2993760"/>
          </a:xfrm>
          <a:custGeom>
            <a:avLst/>
            <a:gdLst/>
            <a:ahLst/>
            <a:cxnLst/>
            <a:rect l="l" t="t" r="r" b="b"/>
            <a:pathLst>
              <a:path w="2021640" h="2545786">
                <a:moveTo>
                  <a:pt x="0" y="202164"/>
                </a:moveTo>
                <a:cubicBezTo>
                  <a:pt x="0" y="90512"/>
                  <a:pt x="90512" y="0"/>
                  <a:pt x="202164" y="0"/>
                </a:cubicBezTo>
                <a:lnTo>
                  <a:pt x="1819476" y="0"/>
                </a:lnTo>
                <a:cubicBezTo>
                  <a:pt x="1931128" y="0"/>
                  <a:pt x="2021640" y="90512"/>
                  <a:pt x="2021640" y="202164"/>
                </a:cubicBezTo>
                <a:lnTo>
                  <a:pt x="2021640" y="2343622"/>
                </a:lnTo>
                <a:cubicBezTo>
                  <a:pt x="2021640" y="2455274"/>
                  <a:pt x="1931128" y="2545786"/>
                  <a:pt x="1819476" y="2545786"/>
                </a:cubicBezTo>
                <a:lnTo>
                  <a:pt x="202164" y="2545786"/>
                </a:lnTo>
                <a:cubicBezTo>
                  <a:pt x="90512" y="2545786"/>
                  <a:pt x="0" y="2455274"/>
                  <a:pt x="0" y="2343622"/>
                </a:cubicBezTo>
                <a:lnTo>
                  <a:pt x="0" y="202164"/>
                </a:lnTo>
                <a:close/>
              </a:path>
            </a:pathLst>
          </a:custGeom>
          <a:solidFill>
            <a:srgbClr val="E5EBF7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12680" tIns="112680" rIns="112680" bIns="112680" anchor="ctr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E1002B"/>
              </a:buClr>
              <a:buFont typeface="Wingdings" charset="2"/>
              <a:buChar char=""/>
            </a:pPr>
            <a:r>
              <a:rPr lang="ru-RU" sz="1300" b="1" strike="noStrike" spc="-1">
                <a:solidFill>
                  <a:srgbClr val="E1002B"/>
                </a:solidFill>
                <a:latin typeface="Arial"/>
              </a:rPr>
              <a:t>Здания</a:t>
            </a:r>
            <a:r>
              <a:rPr lang="ru-RU" sz="1300" b="0" strike="noStrike" spc="-1">
                <a:solidFill>
                  <a:srgbClr val="E1002B"/>
                </a:solidFill>
                <a:latin typeface="Arial"/>
              </a:rPr>
              <a:t>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–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архитектурно-строительные объекты, предназначенные для проживания, труда, обслуживания населения и хранения материальных ценностей, имеющие в качестве основных конструктивных частей стены и крышу.</a:t>
            </a:r>
            <a:endParaRPr lang="ru-RU" sz="13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E1002B"/>
              </a:buClr>
              <a:buFont typeface="Wingdings" charset="2"/>
              <a:buChar char=""/>
            </a:pPr>
            <a:r>
              <a:rPr lang="ru-RU" sz="1300" b="1" strike="noStrike" spc="-1">
                <a:solidFill>
                  <a:srgbClr val="E1002B"/>
                </a:solidFill>
                <a:latin typeface="Arial"/>
              </a:rPr>
              <a:t>Жилые здания (помещения)</a:t>
            </a:r>
            <a:endParaRPr lang="ru-RU" sz="13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E1002B"/>
              </a:buClr>
              <a:buFont typeface="Wingdings" charset="2"/>
              <a:buChar char=""/>
            </a:pPr>
            <a:r>
              <a:rPr lang="ru-RU" sz="1300" b="1" strike="noStrike" spc="-1">
                <a:solidFill>
                  <a:srgbClr val="E1002B"/>
                </a:solidFill>
                <a:latin typeface="Arial"/>
              </a:rPr>
              <a:t>Здания (кроме жилых)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3176640" y="3079800"/>
            <a:ext cx="2441160" cy="3001680"/>
          </a:xfrm>
          <a:custGeom>
            <a:avLst/>
            <a:gdLst/>
            <a:ahLst/>
            <a:cxnLst/>
            <a:rect l="l" t="t" r="r" b="b"/>
            <a:pathLst>
              <a:path w="2478247" h="2545786">
                <a:moveTo>
                  <a:pt x="0" y="247825"/>
                </a:moveTo>
                <a:cubicBezTo>
                  <a:pt x="0" y="110955"/>
                  <a:pt x="110955" y="0"/>
                  <a:pt x="247825" y="0"/>
                </a:cubicBezTo>
                <a:lnTo>
                  <a:pt x="2230422" y="0"/>
                </a:lnTo>
                <a:cubicBezTo>
                  <a:pt x="2367292" y="0"/>
                  <a:pt x="2478247" y="110955"/>
                  <a:pt x="2478247" y="247825"/>
                </a:cubicBezTo>
                <a:lnTo>
                  <a:pt x="2478247" y="2297961"/>
                </a:lnTo>
                <a:cubicBezTo>
                  <a:pt x="2478247" y="2434831"/>
                  <a:pt x="2367292" y="2545786"/>
                  <a:pt x="2230422" y="2545786"/>
                </a:cubicBezTo>
                <a:lnTo>
                  <a:pt x="247825" y="2545786"/>
                </a:lnTo>
                <a:cubicBezTo>
                  <a:pt x="110955" y="2545786"/>
                  <a:pt x="0" y="2434831"/>
                  <a:pt x="0" y="2297961"/>
                </a:cubicBezTo>
                <a:lnTo>
                  <a:pt x="0" y="247825"/>
                </a:lnTo>
                <a:close/>
              </a:path>
            </a:pathLst>
          </a:custGeom>
          <a:solidFill>
            <a:srgbClr val="E5EBF7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26000" tIns="126000" rIns="126000" bIns="126000" anchor="ctr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E1002B"/>
              </a:buClr>
              <a:buFont typeface="Wingdings" charset="2"/>
              <a:buChar char=""/>
            </a:pPr>
            <a:r>
              <a:rPr lang="ru-RU" sz="1300" b="1" strike="noStrike" spc="-1">
                <a:solidFill>
                  <a:srgbClr val="E1002B"/>
                </a:solidFill>
                <a:latin typeface="Arial"/>
              </a:rPr>
              <a:t>Сооружения </a:t>
            </a:r>
            <a:r>
              <a:rPr lang="ru-RU" sz="1300" b="0" strike="noStrike" spc="-1">
                <a:solidFill>
                  <a:srgbClr val="E1002B"/>
                </a:solidFill>
                <a:latin typeface="Arial"/>
              </a:rPr>
              <a:t>–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инженерно-строительные объекты, предназначенные для осуществления процесса производства и различных непроизводственных функций, например, трубопроводы, линии электропередачи, эстакады, мосты, дороги, стоянки, площадки, ограждения и тому подобное.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5813280" y="3094200"/>
            <a:ext cx="4090680" cy="3001680"/>
          </a:xfrm>
          <a:custGeom>
            <a:avLst/>
            <a:gdLst/>
            <a:ahLst/>
            <a:cxnLst/>
            <a:rect l="l" t="t" r="r" b="b"/>
            <a:pathLst>
              <a:path w="2073963" h="2500299">
                <a:moveTo>
                  <a:pt x="0" y="207396"/>
                </a:moveTo>
                <a:cubicBezTo>
                  <a:pt x="0" y="92854"/>
                  <a:pt x="92854" y="0"/>
                  <a:pt x="207396" y="0"/>
                </a:cubicBezTo>
                <a:lnTo>
                  <a:pt x="1866567" y="0"/>
                </a:lnTo>
                <a:cubicBezTo>
                  <a:pt x="1981109" y="0"/>
                  <a:pt x="2073963" y="92854"/>
                  <a:pt x="2073963" y="207396"/>
                </a:cubicBezTo>
                <a:lnTo>
                  <a:pt x="2073963" y="2292903"/>
                </a:lnTo>
                <a:cubicBezTo>
                  <a:pt x="2073963" y="2407445"/>
                  <a:pt x="1981109" y="2500299"/>
                  <a:pt x="1866567" y="2500299"/>
                </a:cubicBezTo>
                <a:lnTo>
                  <a:pt x="207396" y="2500299"/>
                </a:lnTo>
                <a:cubicBezTo>
                  <a:pt x="92854" y="2500299"/>
                  <a:pt x="0" y="2407445"/>
                  <a:pt x="0" y="2292903"/>
                </a:cubicBezTo>
                <a:lnTo>
                  <a:pt x="0" y="207396"/>
                </a:lnTo>
                <a:close/>
              </a:path>
            </a:pathLst>
          </a:custGeom>
          <a:solidFill>
            <a:srgbClr val="E5EBF7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14120" tIns="114120" rIns="114120" bIns="114120" anchor="ctr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E1002B"/>
              </a:buClr>
              <a:buFont typeface="Wingdings" charset="2"/>
              <a:buChar char=""/>
            </a:pPr>
            <a:r>
              <a:rPr lang="ru-RU" sz="1300" b="1" strike="noStrike" spc="-1">
                <a:solidFill>
                  <a:srgbClr val="E1002B"/>
                </a:solidFill>
                <a:latin typeface="Arial"/>
              </a:rPr>
              <a:t>    Машины и оборудование –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вычислительные машины, включая вычислительные сети, самостоятельные устройства ввода-вывода данных, передающая и приемная аппаратура для радиосвязи, радиовещания и телевидения, аппаратура электросвязи, силовые, рабочие, информационные устройства, преобразующие энергию, материалы и информацию. Объектом классификации является каждая отдельная машина, аппарат, агрегат, установка и так далее, включая входящие в их состав принадлежности, приборы, инструменты, электрооборудование, индивидуальное ограждение, фундамент.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10050480" y="3071880"/>
            <a:ext cx="1657080" cy="3017520"/>
          </a:xfrm>
          <a:custGeom>
            <a:avLst/>
            <a:gdLst/>
            <a:ahLst/>
            <a:cxnLst/>
            <a:rect l="l" t="t" r="r" b="b"/>
            <a:pathLst>
              <a:path w="1767967" h="2545786">
                <a:moveTo>
                  <a:pt x="0" y="176797"/>
                </a:moveTo>
                <a:cubicBezTo>
                  <a:pt x="0" y="79155"/>
                  <a:pt x="79155" y="0"/>
                  <a:pt x="176797" y="0"/>
                </a:cubicBezTo>
                <a:lnTo>
                  <a:pt x="1591170" y="0"/>
                </a:lnTo>
                <a:cubicBezTo>
                  <a:pt x="1688812" y="0"/>
                  <a:pt x="1767967" y="79155"/>
                  <a:pt x="1767967" y="176797"/>
                </a:cubicBezTo>
                <a:lnTo>
                  <a:pt x="1767967" y="2368989"/>
                </a:lnTo>
                <a:cubicBezTo>
                  <a:pt x="1767967" y="2466631"/>
                  <a:pt x="1688812" y="2545786"/>
                  <a:pt x="1591170" y="2545786"/>
                </a:cubicBezTo>
                <a:lnTo>
                  <a:pt x="176797" y="2545786"/>
                </a:lnTo>
                <a:cubicBezTo>
                  <a:pt x="79155" y="2545786"/>
                  <a:pt x="0" y="2466631"/>
                  <a:pt x="0" y="2368989"/>
                </a:cubicBezTo>
                <a:lnTo>
                  <a:pt x="0" y="176797"/>
                </a:lnTo>
                <a:close/>
              </a:path>
            </a:pathLst>
          </a:custGeom>
          <a:solidFill>
            <a:srgbClr val="E5EBF7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05120" tIns="105120" rIns="105120" bIns="105120" anchor="ctr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E1002B"/>
              </a:buClr>
              <a:buFont typeface="Wingdings" charset="2"/>
              <a:buChar char=""/>
            </a:pPr>
            <a:r>
              <a:rPr lang="ru-RU" sz="1300" b="1" strike="noStrike" spc="-1">
                <a:solidFill>
                  <a:srgbClr val="E1002B"/>
                </a:solidFill>
                <a:latin typeface="Arial"/>
              </a:rPr>
              <a:t>  Транспортные средства </a:t>
            </a:r>
            <a:r>
              <a:rPr lang="ru-RU" sz="1300" b="0" strike="noStrike" spc="-1">
                <a:solidFill>
                  <a:srgbClr val="E1002B"/>
                </a:solidFill>
                <a:latin typeface="Arial"/>
              </a:rPr>
              <a:t>–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средства передвижения, предназначенные для перемещения людей, грузов.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2039760" y="2543040"/>
            <a:ext cx="360" cy="53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41" name="CustomShape 8"/>
          <p:cNvSpPr/>
          <p:nvPr/>
        </p:nvSpPr>
        <p:spPr>
          <a:xfrm>
            <a:off x="4422600" y="2557440"/>
            <a:ext cx="360" cy="53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42" name="CustomShape 9"/>
          <p:cNvSpPr/>
          <p:nvPr/>
        </p:nvSpPr>
        <p:spPr>
          <a:xfrm>
            <a:off x="7800840" y="2565360"/>
            <a:ext cx="360" cy="53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43" name="CustomShape 10"/>
          <p:cNvSpPr/>
          <p:nvPr/>
        </p:nvSpPr>
        <p:spPr>
          <a:xfrm>
            <a:off x="10698120" y="2557440"/>
            <a:ext cx="360" cy="53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grpSp>
        <p:nvGrpSpPr>
          <p:cNvPr id="244" name="Group 11"/>
          <p:cNvGrpSpPr/>
          <p:nvPr/>
        </p:nvGrpSpPr>
        <p:grpSpPr>
          <a:xfrm>
            <a:off x="1440000" y="200160"/>
            <a:ext cx="10446840" cy="172440"/>
            <a:chOff x="1440000" y="200160"/>
            <a:chExt cx="10446840" cy="172440"/>
          </a:xfrm>
        </p:grpSpPr>
        <p:grpSp>
          <p:nvGrpSpPr>
            <p:cNvPr id="245" name="Group 12"/>
            <p:cNvGrpSpPr/>
            <p:nvPr/>
          </p:nvGrpSpPr>
          <p:grpSpPr>
            <a:xfrm>
              <a:off x="1440000" y="200160"/>
              <a:ext cx="10446840" cy="172440"/>
              <a:chOff x="1440000" y="200160"/>
              <a:chExt cx="10446840" cy="172440"/>
            </a:xfrm>
          </p:grpSpPr>
          <p:sp>
            <p:nvSpPr>
              <p:cNvPr id="246" name="CustomShape 13"/>
              <p:cNvSpPr/>
              <p:nvPr/>
            </p:nvSpPr>
            <p:spPr>
              <a:xfrm>
                <a:off x="1440000" y="254160"/>
                <a:ext cx="637704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3267075" h="118189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noFill/>
              <a:ln w="25560">
                <a:solidFill>
                  <a:srgbClr val="33428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CustomShape 14"/>
              <p:cNvSpPr/>
              <p:nvPr/>
            </p:nvSpPr>
            <p:spPr>
              <a:xfrm flipV="1">
                <a:off x="7921080" y="199800"/>
                <a:ext cx="396576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 h="53888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noFill/>
              <a:ln w="25560">
                <a:solidFill>
                  <a:srgbClr val="FFC32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CustomShape 15"/>
              <p:cNvSpPr/>
              <p:nvPr/>
            </p:nvSpPr>
            <p:spPr>
              <a:xfrm>
                <a:off x="7758720" y="209160"/>
                <a:ext cx="237600" cy="10404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49" name="CustomShape 16"/>
            <p:cNvSpPr/>
            <p:nvPr/>
          </p:nvSpPr>
          <p:spPr>
            <a:xfrm>
              <a:off x="7817400" y="200880"/>
              <a:ext cx="103320" cy="10404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0" name="CustomShape 17"/>
          <p:cNvSpPr/>
          <p:nvPr/>
        </p:nvSpPr>
        <p:spPr>
          <a:xfrm>
            <a:off x="441360" y="709560"/>
            <a:ext cx="8488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1002B"/>
                </a:solidFill>
                <a:latin typeface="Arial"/>
              </a:rPr>
              <a:t>02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51" name="CustomShape 18"/>
          <p:cNvSpPr/>
          <p:nvPr/>
        </p:nvSpPr>
        <p:spPr>
          <a:xfrm>
            <a:off x="1290600" y="461880"/>
            <a:ext cx="104169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Методология формирования показателя инвестиции               в основной капитал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281240" y="378000"/>
            <a:ext cx="9829440" cy="9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Инвестиции в основной капитал по полному кругу хозяйствующих субъектов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93106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E15445F-10A7-45E4-A375-565152760A20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7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736560" y="1677960"/>
            <a:ext cx="10650240" cy="650520"/>
          </a:xfrm>
          <a:prstGeom prst="rect">
            <a:avLst/>
          </a:prstGeom>
          <a:solidFill>
            <a:srgbClr val="334286"/>
          </a:solidFill>
          <a:ln>
            <a:noFill/>
          </a:ln>
          <a:effectLst>
            <a:outerShdw blurRad="5715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Инвестиции в основной капитал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по полному кругу хозяйствующих субъектов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736560" y="3633840"/>
            <a:ext cx="4134960" cy="75204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Крупные и средние организации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(№ П-2; № П-2 (инвест))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736560" y="4560840"/>
            <a:ext cx="4134960" cy="5094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Малые предприятия (№ ПМ)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736560" y="5243400"/>
            <a:ext cx="4134960" cy="64908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Микропредприятия (№ МП (микро), индивидуальные предприниматели (№ 1-ИП)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736560" y="5999040"/>
            <a:ext cx="4134960" cy="482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Лизингодатели (№ ДАФЛ)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>
            <a:off x="736560" y="2857680"/>
            <a:ext cx="4134960" cy="583920"/>
          </a:xfrm>
          <a:prstGeom prst="roundRect">
            <a:avLst>
              <a:gd name="adj" fmla="val 16667"/>
            </a:avLst>
          </a:prstGeom>
          <a:solidFill>
            <a:srgbClr val="E5EBF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4286"/>
                </a:solidFill>
                <a:latin typeface="Arial"/>
              </a:rPr>
              <a:t>Статистическое наблюдение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0" name="CustomShape 9"/>
          <p:cNvSpPr/>
          <p:nvPr/>
        </p:nvSpPr>
        <p:spPr>
          <a:xfrm>
            <a:off x="6846840" y="2857680"/>
            <a:ext cx="4578120" cy="583920"/>
          </a:xfrm>
          <a:prstGeom prst="roundRect">
            <a:avLst>
              <a:gd name="adj" fmla="val 16667"/>
            </a:avLst>
          </a:prstGeom>
          <a:solidFill>
            <a:srgbClr val="E5EBF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4286"/>
                </a:solidFill>
                <a:latin typeface="Arial"/>
              </a:rPr>
              <a:t>Расчётные данные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>
            <a:off x="6846840" y="5227560"/>
            <a:ext cx="4595400" cy="477360"/>
          </a:xfrm>
          <a:prstGeom prst="roundRect">
            <a:avLst>
              <a:gd name="adj" fmla="val 16667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Затраты населения на ИЖС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2" name="CustomShape 11"/>
          <p:cNvSpPr/>
          <p:nvPr/>
        </p:nvSpPr>
        <p:spPr>
          <a:xfrm>
            <a:off x="6846840" y="5892840"/>
            <a:ext cx="4578120" cy="69192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Прирост инвестиций в основной капитал по проданным вновь построенным жилым домам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3" name="CustomShape 12"/>
          <p:cNvSpPr/>
          <p:nvPr/>
        </p:nvSpPr>
        <p:spPr>
          <a:xfrm>
            <a:off x="6829560" y="3691080"/>
            <a:ext cx="4613040" cy="6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Прирост инвестиций в основной капитал по проданным вновь построенным нежилым зданиям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4" name="CustomShape 13"/>
          <p:cNvSpPr/>
          <p:nvPr/>
        </p:nvSpPr>
        <p:spPr>
          <a:xfrm>
            <a:off x="6846840" y="4560840"/>
            <a:ext cx="4571640" cy="574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Другие затраты ненаблюдаемые прямыми статистическими методами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5" name="Picture 7"/>
          <p:cNvPicPr/>
          <p:nvPr/>
        </p:nvPicPr>
        <p:blipFill>
          <a:blip r:embed="rId2"/>
          <a:stretch/>
        </p:blipFill>
        <p:spPr>
          <a:xfrm>
            <a:off x="-49320" y="378000"/>
            <a:ext cx="1176120" cy="1072800"/>
          </a:xfrm>
          <a:prstGeom prst="rect">
            <a:avLst/>
          </a:prstGeom>
          <a:ln>
            <a:noFill/>
          </a:ln>
        </p:spPr>
      </p:pic>
      <p:sp>
        <p:nvSpPr>
          <p:cNvPr id="266" name="CustomShape 14"/>
          <p:cNvSpPr/>
          <p:nvPr/>
        </p:nvSpPr>
        <p:spPr>
          <a:xfrm>
            <a:off x="2805120" y="2328840"/>
            <a:ext cx="360" cy="53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67" name="CustomShape 15"/>
          <p:cNvSpPr/>
          <p:nvPr/>
        </p:nvSpPr>
        <p:spPr>
          <a:xfrm>
            <a:off x="8926560" y="2328840"/>
            <a:ext cx="360" cy="53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291960" y="351000"/>
            <a:ext cx="10608840" cy="9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Инвестиции в основной капитал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 по полному кругу хозяйствующих субъектов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         </a:t>
            </a:r>
            <a:r>
              <a:rPr lang="ru-RU" sz="2000" b="1" u="sng" strike="noStrike" spc="-1">
                <a:solidFill>
                  <a:srgbClr val="C00000"/>
                </a:solidFill>
                <a:uFillTx/>
                <a:latin typeface="Arial"/>
              </a:rPr>
              <a:t>Оперативная отчётность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93106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2D04396-1763-4865-B51D-82D79993EF25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8</a:t>
            </a:fld>
            <a:endParaRPr lang="ru-RU" sz="1600" b="0" strike="noStrike" spc="-1">
              <a:latin typeface="Times New Roman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418933978"/>
              </p:ext>
            </p:extLst>
          </p:nvPr>
        </p:nvGraphicFramePr>
        <p:xfrm>
          <a:off x="934200" y="1897200"/>
          <a:ext cx="8923680" cy="472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0" name="CustomShape 3"/>
          <p:cNvSpPr/>
          <p:nvPr/>
        </p:nvSpPr>
        <p:spPr>
          <a:xfrm>
            <a:off x="10374480" y="4313160"/>
            <a:ext cx="1530000" cy="5662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</a:rPr>
              <a:t>Досчёт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71" name="Picture 2"/>
          <p:cNvPicPr/>
          <p:nvPr/>
        </p:nvPicPr>
        <p:blipFill>
          <a:blip r:embed="rId6"/>
          <a:stretch/>
        </p:blipFill>
        <p:spPr>
          <a:xfrm>
            <a:off x="291960" y="318960"/>
            <a:ext cx="1176120" cy="1072800"/>
          </a:xfrm>
          <a:prstGeom prst="rect">
            <a:avLst/>
          </a:prstGeom>
          <a:ln>
            <a:noFill/>
          </a:ln>
        </p:spPr>
      </p:pic>
      <p:sp>
        <p:nvSpPr>
          <p:cNvPr id="272" name="CustomShape 4"/>
          <p:cNvSpPr/>
          <p:nvPr/>
        </p:nvSpPr>
        <p:spPr>
          <a:xfrm>
            <a:off x="9909000" y="2960640"/>
            <a:ext cx="711000" cy="3273120"/>
          </a:xfrm>
          <a:prstGeom prst="rightBrace">
            <a:avLst>
              <a:gd name="adj1" fmla="val 131051"/>
              <a:gd name="adj2" fmla="val 51501"/>
            </a:avLst>
          </a:prstGeom>
          <a:noFill/>
          <a:ln w="2844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1498680" y="201600"/>
            <a:ext cx="9200880" cy="9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5DB3"/>
                </a:solidFill>
                <a:latin typeface="Arial"/>
              </a:rPr>
              <a:t>Инвестиции в основной капитал по полному кругу хозяйствующих субъектов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Arial"/>
              </a:rPr>
              <a:t>Годовая отчётность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93106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DBBD3D5-2FB9-49EC-A9B2-0A0481DFD674}" type="slidenum">
              <a:rPr lang="ru-RU" sz="1600" b="0" strike="noStrike" spc="-1">
                <a:solidFill>
                  <a:srgbClr val="BFBFBF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ru-RU" sz="1600" b="0" strike="noStrike" spc="-1">
              <a:latin typeface="Times New Roman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107965319"/>
              </p:ext>
            </p:extLst>
          </p:nvPr>
        </p:nvGraphicFramePr>
        <p:xfrm>
          <a:off x="163800" y="1528560"/>
          <a:ext cx="11668320" cy="541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5" name="Picture 2"/>
          <p:cNvPicPr/>
          <p:nvPr/>
        </p:nvPicPr>
        <p:blipFill>
          <a:blip r:embed="rId6"/>
          <a:stretch/>
        </p:blipFill>
        <p:spPr>
          <a:xfrm>
            <a:off x="404640" y="309600"/>
            <a:ext cx="1176120" cy="1072800"/>
          </a:xfrm>
          <a:prstGeom prst="rect">
            <a:avLst/>
          </a:prstGeom>
          <a:ln>
            <a:noFill/>
          </a:ln>
        </p:spPr>
      </p:pic>
      <p:sp>
        <p:nvSpPr>
          <p:cNvPr id="276" name="CustomShape 3"/>
          <p:cNvSpPr/>
          <p:nvPr/>
        </p:nvSpPr>
        <p:spPr>
          <a:xfrm>
            <a:off x="9445680" y="5627520"/>
            <a:ext cx="444240" cy="1076040"/>
          </a:xfrm>
          <a:prstGeom prst="rightBrace">
            <a:avLst>
              <a:gd name="adj1" fmla="val 131051"/>
              <a:gd name="adj2" fmla="val 51084"/>
            </a:avLst>
          </a:prstGeom>
          <a:noFill/>
          <a:ln w="28440"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7" name="CustomShape 4"/>
          <p:cNvSpPr/>
          <p:nvPr/>
        </p:nvSpPr>
        <p:spPr>
          <a:xfrm>
            <a:off x="10091880" y="5708520"/>
            <a:ext cx="1215720" cy="91404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</a:rPr>
              <a:t>Досчет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1383</Words>
  <Application>LibreOffice/6.3.5.2$Linux_X86_64 LibreOffice_project/30$Build-2</Application>
  <PresentationFormat>Произвольный</PresentationFormat>
  <Paragraphs>134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Ромашкина Галина</dc:creator>
  <cp:lastModifiedBy>adm</cp:lastModifiedBy>
  <cp:revision>346</cp:revision>
  <cp:lastPrinted>2020-12-21T08:14:59Z</cp:lastPrinted>
  <dcterms:created xsi:type="dcterms:W3CDTF">2020-03-31T09:31:17Z</dcterms:created>
  <dcterms:modified xsi:type="dcterms:W3CDTF">2021-02-12T02:03:17Z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