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1" r:id="rId3"/>
    <p:sldId id="256" r:id="rId4"/>
    <p:sldId id="286" r:id="rId5"/>
    <p:sldId id="263" r:id="rId6"/>
    <p:sldId id="265" r:id="rId7"/>
    <p:sldId id="268" r:id="rId8"/>
    <p:sldId id="257" r:id="rId9"/>
    <p:sldId id="259" r:id="rId10"/>
    <p:sldId id="264" r:id="rId11"/>
    <p:sldId id="278" r:id="rId12"/>
    <p:sldId id="282" r:id="rId13"/>
    <p:sldId id="281" r:id="rId14"/>
    <p:sldId id="280" r:id="rId15"/>
    <p:sldId id="279" r:id="rId16"/>
    <p:sldId id="285" r:id="rId17"/>
    <p:sldId id="284" r:id="rId18"/>
    <p:sldId id="258" r:id="rId19"/>
    <p:sldId id="273" r:id="rId20"/>
    <p:sldId id="276" r:id="rId21"/>
    <p:sldId id="277" r:id="rId22"/>
    <p:sldId id="271" r:id="rId23"/>
    <p:sldId id="272" r:id="rId24"/>
    <p:sldId id="274" r:id="rId25"/>
    <p:sldId id="290" r:id="rId26"/>
    <p:sldId id="260" r:id="rId27"/>
    <p:sldId id="261" r:id="rId28"/>
    <p:sldId id="287" r:id="rId29"/>
    <p:sldId id="289" r:id="rId30"/>
    <p:sldId id="27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2138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7.jpe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8.jpe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9.jpe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image" Target="../media/image11.jpeg"/><Relationship Id="rId5" Type="http://schemas.openxmlformats.org/officeDocument/2006/relationships/chartUserShapes" Target="../drawings/drawing6.xml"/><Relationship Id="rId4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Лист4!$B$14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1"/>
              <c:layout>
                <c:manualLayout>
                  <c:x val="-6.8259385665528985E-3"/>
                  <c:y val="-1.0484928781740441E-2"/>
                </c:manualLayout>
              </c:layout>
              <c:showVal val="1"/>
            </c:dLbl>
            <c:spPr>
              <a:solidFill>
                <a:sysClr val="window" lastClr="FFFFFF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Лист4!$C$14:$G$14</c:f>
              <c:numCache>
                <c:formatCode>#,##0</c:formatCode>
                <c:ptCount val="5"/>
                <c:pt idx="0">
                  <c:v>1403.1129999999998</c:v>
                </c:pt>
                <c:pt idx="1">
                  <c:v>1340.5829999999999</c:v>
                </c:pt>
                <c:pt idx="2">
                  <c:v>1438.248</c:v>
                </c:pt>
                <c:pt idx="3">
                  <c:v>1389.9690000000001</c:v>
                </c:pt>
                <c:pt idx="4">
                  <c:v>1286.075</c:v>
                </c:pt>
              </c:numCache>
            </c:numRef>
          </c:val>
        </c:ser>
        <c:ser>
          <c:idx val="1"/>
          <c:order val="1"/>
          <c:tx>
            <c:strRef>
              <c:f>Лист4!$B$15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1.365187713310582E-2"/>
                  <c:y val="5.2424643908702308E-2"/>
                </c:manualLayout>
              </c:layout>
              <c:showVal val="1"/>
            </c:dLbl>
            <c:dLbl>
              <c:idx val="1"/>
              <c:layout>
                <c:manualLayout>
                  <c:x val="9.5563139931740659E-3"/>
                  <c:y val="3.1454786345221315E-2"/>
                </c:manualLayout>
              </c:layout>
              <c:showVal val="1"/>
            </c:dLbl>
            <c:dLbl>
              <c:idx val="2"/>
              <c:layout>
                <c:manualLayout>
                  <c:x val="2.0477815699658751E-2"/>
                  <c:y val="5.8715601177746574E-2"/>
                </c:manualLayout>
              </c:layout>
              <c:showVal val="1"/>
            </c:dLbl>
            <c:dLbl>
              <c:idx val="3"/>
              <c:layout>
                <c:manualLayout>
                  <c:x val="1.9112627986348121E-2"/>
                  <c:y val="5.2424643908702273E-2"/>
                </c:manualLayout>
              </c:layout>
              <c:showVal val="1"/>
            </c:dLbl>
            <c:dLbl>
              <c:idx val="4"/>
              <c:layout>
                <c:manualLayout>
                  <c:x val="1.2286689419795329E-2"/>
                  <c:y val="4.4036700883309916E-2"/>
                </c:manualLayout>
              </c:layout>
              <c:showVal val="1"/>
            </c:dLbl>
            <c:spPr>
              <a:solidFill>
                <a:sysClr val="window" lastClr="FFFFFF"/>
              </a:solidFill>
              <a:ln>
                <a:solidFill>
                  <a:srgbClr val="4F81BD">
                    <a:shade val="50000"/>
                  </a:srgb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Лист4!$C$15:$G$15</c:f>
              <c:numCache>
                <c:formatCode>#,##0</c:formatCode>
                <c:ptCount val="5"/>
                <c:pt idx="0">
                  <c:v>1389.0050187900001</c:v>
                </c:pt>
                <c:pt idx="1">
                  <c:v>1339.8988934200001</c:v>
                </c:pt>
                <c:pt idx="2">
                  <c:v>1437.2480006399999</c:v>
                </c:pt>
                <c:pt idx="3">
                  <c:v>1388.9688076300001</c:v>
                </c:pt>
                <c:pt idx="4">
                  <c:v>1285.0749846199992</c:v>
                </c:pt>
              </c:numCache>
            </c:numRef>
          </c:val>
        </c:ser>
        <c:ser>
          <c:idx val="2"/>
          <c:order val="2"/>
          <c:tx>
            <c:strRef>
              <c:f>Лист4!$B$16</c:f>
              <c:strCache>
                <c:ptCount val="1"/>
                <c:pt idx="0">
                  <c:v>Профицит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Лист4!$C$16:$G$16</c:f>
              <c:numCache>
                <c:formatCode>#,##0</c:formatCode>
                <c:ptCount val="5"/>
                <c:pt idx="0">
                  <c:v>14.107981210000162</c:v>
                </c:pt>
                <c:pt idx="1">
                  <c:v>0.68410657999993418</c:v>
                </c:pt>
                <c:pt idx="2">
                  <c:v>0.99999936000017464</c:v>
                </c:pt>
                <c:pt idx="3">
                  <c:v>1.0001923699999224</c:v>
                </c:pt>
                <c:pt idx="4">
                  <c:v>1.0000153800001499</c:v>
                </c:pt>
              </c:numCache>
            </c:numRef>
          </c:val>
        </c:ser>
        <c:shape val="box"/>
        <c:axId val="61708928"/>
        <c:axId val="98304768"/>
        <c:axId val="0"/>
      </c:bar3DChart>
      <c:catAx>
        <c:axId val="61708928"/>
        <c:scaling>
          <c:orientation val="minMax"/>
        </c:scaling>
        <c:axPos val="b"/>
        <c:numFmt formatCode="General" sourceLinked="1"/>
        <c:tickLblPos val="nextTo"/>
        <c:crossAx val="98304768"/>
        <c:crosses val="autoZero"/>
        <c:auto val="1"/>
        <c:lblAlgn val="ctr"/>
        <c:lblOffset val="100"/>
      </c:catAx>
      <c:valAx>
        <c:axId val="98304768"/>
        <c:scaling>
          <c:orientation val="minMax"/>
        </c:scaling>
        <c:axPos val="l"/>
        <c:majorGridlines/>
        <c:numFmt formatCode="#,##0" sourceLinked="1"/>
        <c:tickLblPos val="nextTo"/>
        <c:crossAx val="61708928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cat>
            <c:strRef>
              <c:f>Лист3!$A$27:$A$35</c:f>
              <c:strCache>
                <c:ptCount val="9"/>
                <c:pt idx="0">
                  <c:v>Прочие</c:v>
                </c:pt>
                <c:pt idx="1">
                  <c:v>Госпошлина</c:v>
                </c:pt>
                <c:pt idx="2">
                  <c:v>Патент</c:v>
                </c:pt>
                <c:pt idx="3">
                  <c:v>Акцизы</c:v>
                </c:pt>
                <c:pt idx="4">
                  <c:v>Земельный</c:v>
                </c:pt>
                <c:pt idx="5">
                  <c:v>На имущество физлиц</c:v>
                </c:pt>
                <c:pt idx="6">
                  <c:v>УСН</c:v>
                </c:pt>
                <c:pt idx="7">
                  <c:v>НДФЛ по БК (15%)</c:v>
                </c:pt>
                <c:pt idx="8">
                  <c:v>НДФЛ по допнормативу (65,9%)</c:v>
                </c:pt>
              </c:strCache>
            </c:strRef>
          </c:cat>
          <c:val>
            <c:numRef>
              <c:f>Лист3!$B$27:$B$35</c:f>
              <c:numCache>
                <c:formatCode>General</c:formatCode>
                <c:ptCount val="9"/>
                <c:pt idx="0">
                  <c:v>780</c:v>
                </c:pt>
                <c:pt idx="1">
                  <c:v>5140</c:v>
                </c:pt>
                <c:pt idx="2">
                  <c:v>10000</c:v>
                </c:pt>
                <c:pt idx="3">
                  <c:v>11861</c:v>
                </c:pt>
                <c:pt idx="4">
                  <c:v>20000</c:v>
                </c:pt>
                <c:pt idx="5">
                  <c:v>22280</c:v>
                </c:pt>
                <c:pt idx="6">
                  <c:v>38515</c:v>
                </c:pt>
                <c:pt idx="7">
                  <c:v>88399</c:v>
                </c:pt>
                <c:pt idx="8">
                  <c:v>388636</c:v>
                </c:pt>
              </c:numCache>
            </c:numRef>
          </c:val>
        </c:ser>
        <c:gapWidth val="51"/>
        <c:overlap val="50"/>
        <c:axId val="98311168"/>
        <c:axId val="98349824"/>
      </c:barChart>
      <c:catAx>
        <c:axId val="98311168"/>
        <c:scaling>
          <c:orientation val="minMax"/>
        </c:scaling>
        <c:axPos val="b"/>
        <c:tickLblPos val="nextTo"/>
        <c:crossAx val="98349824"/>
        <c:crosses val="autoZero"/>
        <c:auto val="1"/>
        <c:lblAlgn val="ctr"/>
        <c:lblOffset val="100"/>
      </c:catAx>
      <c:valAx>
        <c:axId val="98349824"/>
        <c:scaling>
          <c:orientation val="minMax"/>
        </c:scaling>
        <c:axPos val="l"/>
        <c:majorGridlines/>
        <c:numFmt formatCode="General" sourceLinked="1"/>
        <c:tickLblPos val="nextTo"/>
        <c:crossAx val="98311168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cat>
            <c:strRef>
              <c:f>Лист3!$C$17:$C$24</c:f>
              <c:strCache>
                <c:ptCount val="8"/>
                <c:pt idx="0">
                  <c:v>Прочие  </c:v>
                </c:pt>
                <c:pt idx="1">
                  <c:v>Негативное воздействие</c:v>
                </c:pt>
                <c:pt idx="2">
                  <c:v>Реализация имущества</c:v>
                </c:pt>
                <c:pt idx="3">
                  <c:v>Штрафы</c:v>
                </c:pt>
                <c:pt idx="4">
                  <c:v>Наем жилья</c:v>
                </c:pt>
                <c:pt idx="5">
                  <c:v>Прочие поступления от имущества</c:v>
                </c:pt>
                <c:pt idx="6">
                  <c:v>Аренда имущества</c:v>
                </c:pt>
                <c:pt idx="7">
                  <c:v>Аренда земель</c:v>
                </c:pt>
              </c:strCache>
            </c:strRef>
          </c:cat>
          <c:val>
            <c:numRef>
              <c:f>Лист3!$D$17:$D$24</c:f>
              <c:numCache>
                <c:formatCode>General</c:formatCode>
                <c:ptCount val="8"/>
                <c:pt idx="0">
                  <c:v>343</c:v>
                </c:pt>
                <c:pt idx="1">
                  <c:v>1000</c:v>
                </c:pt>
                <c:pt idx="2">
                  <c:v>1200</c:v>
                </c:pt>
                <c:pt idx="3">
                  <c:v>1500</c:v>
                </c:pt>
                <c:pt idx="4">
                  <c:v>3300</c:v>
                </c:pt>
                <c:pt idx="5">
                  <c:v>4338</c:v>
                </c:pt>
                <c:pt idx="6">
                  <c:v>4500</c:v>
                </c:pt>
                <c:pt idx="7">
                  <c:v>11000</c:v>
                </c:pt>
              </c:numCache>
            </c:numRef>
          </c:val>
        </c:ser>
        <c:gapWidth val="56"/>
        <c:axId val="98672640"/>
        <c:axId val="98674176"/>
      </c:barChart>
      <c:catAx>
        <c:axId val="98672640"/>
        <c:scaling>
          <c:orientation val="minMax"/>
        </c:scaling>
        <c:axPos val="b"/>
        <c:tickLblPos val="nextTo"/>
        <c:crossAx val="98674176"/>
        <c:crosses val="autoZero"/>
        <c:auto val="1"/>
        <c:lblAlgn val="ctr"/>
        <c:lblOffset val="100"/>
      </c:catAx>
      <c:valAx>
        <c:axId val="98674176"/>
        <c:scaling>
          <c:orientation val="minMax"/>
        </c:scaling>
        <c:axPos val="l"/>
        <c:majorGridlines/>
        <c:numFmt formatCode="General" sourceLinked="1"/>
        <c:tickLblPos val="nextTo"/>
        <c:crossAx val="98672640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4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0"/>
          <c:dLbls>
            <c:dLbl>
              <c:idx val="0"/>
              <c:layout>
                <c:manualLayout>
                  <c:x val="-0.16087150043744533"/>
                  <c:y val="-0.11820270519967969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0.1509097769028872"/>
                  <c:y val="0.12316429101582799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1.2201771653543315E-2"/>
                  <c:y val="0"/>
                </c:manualLayout>
              </c:layout>
              <c:showVal val="1"/>
              <c:showCatName val="1"/>
              <c:showPercent val="1"/>
            </c:dLbl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</c:dLbls>
          <c:cat>
            <c:strRef>
              <c:f>Лист1!$A$1:$A$4</c:f>
              <c:strCache>
                <c:ptCount val="4"/>
                <c:pt idx="0">
                  <c:v>Налоговые и нналоговые доходы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612.9</c:v>
                </c:pt>
                <c:pt idx="1">
                  <c:v>240.9</c:v>
                </c:pt>
                <c:pt idx="2">
                  <c:v>560.29999999999995</c:v>
                </c:pt>
                <c:pt idx="3">
                  <c:v>24</c:v>
                </c:pt>
              </c:numCache>
            </c:numRef>
          </c:val>
        </c:ser>
      </c:pie3DChart>
      <c:spPr>
        <a:blipFill dpi="0" rotWithShape="1">
          <a:blip xmlns:r="http://schemas.openxmlformats.org/officeDocument/2006/relationships" r:embed="rId1">
            <a:alphaModFix amt="47000"/>
          </a:blip>
          <a:srcRect/>
          <a:tile tx="0" ty="0" sx="100000" sy="100000" flip="none" algn="tl"/>
        </a:blipFill>
      </c:spPr>
    </c:plotArea>
    <c:plotVisOnly val="1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548608973249257"/>
          <c:y val="9.3981481481481513E-2"/>
          <c:w val="0.61736104359568678"/>
          <c:h val="0.82314814814814852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583617747440272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Общегосударственные вопросы</a:t>
                    </a:r>
                    <a:r>
                      <a:rPr lang="ru-RU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102389078498301"/>
                  <c:y val="6.081258693409474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1740614334471008"/>
                  <c:y val="0.1530799602134104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2.8668941979522192E-2"/>
                  <c:y val="0.13630407416262574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2320819112627993E-2"/>
                  <c:y val="-0.13840105991897378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11740614334471"/>
                  <c:y val="-0.12791613113723377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0375426621160422"/>
                  <c:y val="-7.3394501472183113E-2"/>
                </c:manualLayout>
              </c:layout>
              <c:showCatName val="1"/>
              <c:showPercent val="1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Лист3!$A$1:$A$8</c:f>
              <c:strCache>
                <c:ptCount val="8"/>
                <c:pt idx="0">
                  <c:v>Общегосударственные вопросы</c:v>
                </c:pt>
                <c:pt idx="1">
                  <c:v>ГОЧС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Лист3!$B$1:$B$8</c:f>
              <c:numCache>
                <c:formatCode>General</c:formatCode>
                <c:ptCount val="8"/>
                <c:pt idx="0">
                  <c:v>115.4</c:v>
                </c:pt>
                <c:pt idx="1">
                  <c:v>8.6</c:v>
                </c:pt>
                <c:pt idx="2">
                  <c:v>129</c:v>
                </c:pt>
                <c:pt idx="3">
                  <c:v>94.3</c:v>
                </c:pt>
                <c:pt idx="4">
                  <c:v>824.1</c:v>
                </c:pt>
                <c:pt idx="5">
                  <c:v>87.4</c:v>
                </c:pt>
                <c:pt idx="6">
                  <c:v>85.3</c:v>
                </c:pt>
                <c:pt idx="7">
                  <c:v>83.3</c:v>
                </c:pt>
              </c:numCache>
            </c:numRef>
          </c:val>
        </c:ser>
        <c:firstSliceAng val="76"/>
        <c:holeSize val="50"/>
      </c:doughnut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area3DChart>
        <c:grouping val="stacked"/>
        <c:ser>
          <c:idx val="0"/>
          <c:order val="0"/>
          <c:dLbls>
            <c:dLbl>
              <c:idx val="4"/>
              <c:layout>
                <c:manualLayout>
                  <c:x val="-2.9841838257236651E-2"/>
                  <c:y val="-2.9906542056074813E-2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01.01.2021 (152,7)</c:v>
                </c:pt>
                <c:pt idx="1">
                  <c:v>Факт на 01.01.2022 (152,7)</c:v>
                </c:pt>
                <c:pt idx="2">
                  <c:v>План на 01.01.2023 (151,7)</c:v>
                </c:pt>
                <c:pt idx="3">
                  <c:v>План на 01.01.2024 (150,7)</c:v>
                </c:pt>
                <c:pt idx="4">
                  <c:v>План на 01.01.2025 (149,7)</c:v>
                </c:pt>
              </c:strCache>
            </c:strRef>
          </c:cat>
          <c:val>
            <c:numRef>
              <c:f>'Лист1 (4)'!$B$8:$F$8</c:f>
              <c:numCache>
                <c:formatCode>General</c:formatCode>
                <c:ptCount val="5"/>
                <c:pt idx="0">
                  <c:v>0</c:v>
                </c:pt>
                <c:pt idx="1">
                  <c:v>33.4</c:v>
                </c:pt>
                <c:pt idx="2">
                  <c:v>114.1</c:v>
                </c:pt>
                <c:pt idx="3">
                  <c:v>128.30000000000001</c:v>
                </c:pt>
                <c:pt idx="4">
                  <c:v>142.5</c:v>
                </c:pt>
              </c:numCache>
            </c:numRef>
          </c:val>
        </c:ser>
        <c:ser>
          <c:idx val="1"/>
          <c:order val="1"/>
          <c:spPr>
            <a:ln w="25400">
              <a:noFill/>
            </a:ln>
          </c:spPr>
          <c:dLbls>
            <c:dLbl>
              <c:idx val="0"/>
              <c:layout>
                <c:manualLayout>
                  <c:x val="1.9098776484631461E-2"/>
                  <c:y val="7.4766355140187491E-3"/>
                </c:manualLayout>
              </c:layout>
              <c:showVal val="1"/>
            </c:dLbl>
            <c:dLbl>
              <c:idx val="4"/>
              <c:layout>
                <c:manualLayout>
                  <c:x val="-1.4324082363473593E-2"/>
                  <c:y val="0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300" b="1" i="0" baseline="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01.01.2021 (152,7)</c:v>
                </c:pt>
                <c:pt idx="1">
                  <c:v>Факт на 01.01.2022 (152,7)</c:v>
                </c:pt>
                <c:pt idx="2">
                  <c:v>План на 01.01.2023 (151,7)</c:v>
                </c:pt>
                <c:pt idx="3">
                  <c:v>План на 01.01.2024 (150,7)</c:v>
                </c:pt>
                <c:pt idx="4">
                  <c:v>План на 01.01.2025 (149,7)</c:v>
                </c:pt>
              </c:strCache>
            </c:strRef>
          </c:cat>
          <c:val>
            <c:numRef>
              <c:f>'Лист1 (4)'!$B$9:$F$9</c:f>
              <c:numCache>
                <c:formatCode>General</c:formatCode>
                <c:ptCount val="5"/>
                <c:pt idx="0">
                  <c:v>152.69999999999999</c:v>
                </c:pt>
                <c:pt idx="1">
                  <c:v>119.3</c:v>
                </c:pt>
                <c:pt idx="2">
                  <c:v>37.6</c:v>
                </c:pt>
                <c:pt idx="3">
                  <c:v>22.4</c:v>
                </c:pt>
                <c:pt idx="4">
                  <c:v>7.2</c:v>
                </c:pt>
              </c:numCache>
            </c:numRef>
          </c:val>
        </c:ser>
        <c:axId val="102600064"/>
        <c:axId val="102601856"/>
        <c:axId val="0"/>
      </c:area3DChart>
      <c:catAx>
        <c:axId val="102600064"/>
        <c:scaling>
          <c:orientation val="minMax"/>
        </c:scaling>
        <c:axPos val="b"/>
        <c:tickLblPos val="nextTo"/>
        <c:crossAx val="102601856"/>
        <c:crosses val="autoZero"/>
        <c:auto val="1"/>
        <c:lblAlgn val="ctr"/>
        <c:lblOffset val="100"/>
      </c:catAx>
      <c:valAx>
        <c:axId val="102601856"/>
        <c:scaling>
          <c:orientation val="minMax"/>
        </c:scaling>
        <c:axPos val="l"/>
        <c:majorGridlines/>
        <c:numFmt formatCode="General" sourceLinked="1"/>
        <c:tickLblPos val="nextTo"/>
        <c:crossAx val="102600064"/>
        <c:crosses val="autoZero"/>
        <c:crossBetween val="midCat"/>
      </c:valAx>
    </c:plotArea>
    <c:plotVisOnly val="1"/>
  </c:chart>
  <c:spPr>
    <a:blipFill>
      <a:blip xmlns:r="http://schemas.openxmlformats.org/officeDocument/2006/relationships" r:embed="rId3"/>
      <a:tile tx="0" ty="0" sx="100000" sy="100000" flip="none" algn="tl"/>
    </a:blipFill>
  </c:spPr>
  <c:externalData r:id="rId4"/>
  <c:userShapes r:id="rId5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</cdr:x>
      <cdr:y>0.03125</cdr:y>
    </cdr:from>
    <cdr:to>
      <cdr:x>0.82813</cdr:x>
      <cdr:y>0.09375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14481" y="214290"/>
          <a:ext cx="5857916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ОСНОВНЫЕ ПАРАМЕТРЫ  БЮДЖЕТА</a:t>
          </a:r>
          <a:endParaRPr lang="ru-RU" sz="20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0.09375</cdr:x>
      <cdr:y>0.82292</cdr:y>
    </cdr:from>
    <cdr:to>
      <cdr:x>0.15625</cdr:x>
      <cdr:y>0.86459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57224" y="5643578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0,13%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0.19531</cdr:x>
      <cdr:y>0.8125</cdr:y>
    </cdr:from>
    <cdr:to>
      <cdr:x>0.25781</cdr:x>
      <cdr:y>0.85417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785918" y="557214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0,87%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0.28906</cdr:x>
      <cdr:y>0.8125</cdr:y>
    </cdr:from>
    <cdr:to>
      <cdr:x>0.35156</cdr:x>
      <cdr:y>0.85417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43174" y="557214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1,7%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0.39062</cdr:x>
      <cdr:y>0.80209</cdr:y>
    </cdr:from>
    <cdr:to>
      <cdr:x>0.45312</cdr:x>
      <cdr:y>0.84375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571868" y="550070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</a:rPr>
            <a:t>2</a:t>
          </a:r>
          <a:r>
            <a:rPr lang="ru-RU" sz="1200" dirty="0" smtClean="0">
              <a:solidFill>
                <a:schemeClr val="tx1"/>
              </a:solidFill>
            </a:rPr>
            <a:t>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0.49219</cdr:x>
      <cdr:y>0.79167</cdr:y>
    </cdr:from>
    <cdr:to>
      <cdr:x>0.55469</cdr:x>
      <cdr:y>0.83334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500562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3,4%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0.79167</cdr:y>
    </cdr:from>
    <cdr:to>
      <cdr:x>0.65625</cdr:x>
      <cdr:y>0.83334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429256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3,8%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0.69531</cdr:x>
      <cdr:y>0.75</cdr:y>
    </cdr:from>
    <cdr:to>
      <cdr:x>0.75781</cdr:x>
      <cdr:y>0.79167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357950" y="514351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6,3%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0.79688</cdr:x>
      <cdr:y>0.65625</cdr:y>
    </cdr:from>
    <cdr:to>
      <cdr:x>0.85938</cdr:x>
      <cdr:y>0.69792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286644" y="450057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15,1%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0.90625</cdr:x>
      <cdr:y>0.15625</cdr:y>
    </cdr:from>
    <cdr:to>
      <cdr:x>0.96875</cdr:x>
      <cdr:y>0.19791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8286776" y="107154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</a:rPr>
            <a:t>66,4%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0.23437</cdr:x>
      <cdr:y>0.125</cdr:y>
    </cdr:from>
    <cdr:to>
      <cdr:x>0.80469</cdr:x>
      <cdr:y>0.20833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143108" y="857232"/>
          <a:ext cx="5214974" cy="57150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4000" dirty="0" smtClean="0">
              <a:solidFill>
                <a:schemeClr val="tx1"/>
              </a:solidFill>
            </a:rPr>
            <a:t>НАЛОГОВЫЕ ДОХОДЫ         2022 год</a:t>
          </a:r>
          <a:endParaRPr lang="ru-RU" sz="40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0.08593</cdr:x>
      <cdr:y>0.79167</cdr:y>
    </cdr:from>
    <cdr:to>
      <cdr:x>0.14844</cdr:x>
      <cdr:y>0.83334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5786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1,3%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0.20312</cdr:x>
      <cdr:y>0.76042</cdr:y>
    </cdr:from>
    <cdr:to>
      <cdr:x>0.26562</cdr:x>
      <cdr:y>0.80209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57356" y="521495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3,7%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0.32031</cdr:x>
      <cdr:y>0.75</cdr:y>
    </cdr:from>
    <cdr:to>
      <cdr:x>0.38281</cdr:x>
      <cdr:y>0.79167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28926" y="514351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4,4%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0.4375</cdr:x>
      <cdr:y>0.72917</cdr:y>
    </cdr:from>
    <cdr:to>
      <cdr:x>0.5</cdr:x>
      <cdr:y>0.77084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000496" y="500063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5,5%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0.54688</cdr:x>
      <cdr:y>0.59375</cdr:y>
    </cdr:from>
    <cdr:to>
      <cdr:x>0.60938</cdr:x>
      <cdr:y>0.63542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000628" y="407194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12,1%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0.66406</cdr:x>
      <cdr:y>0.52083</cdr:y>
    </cdr:from>
    <cdr:to>
      <cdr:x>0.72656</cdr:x>
      <cdr:y>0.5625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072198" y="357187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16%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0.78125</cdr:x>
      <cdr:y>0.51042</cdr:y>
    </cdr:from>
    <cdr:to>
      <cdr:x>0.84375</cdr:x>
      <cdr:y>0.55208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143768" y="3500438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16,6%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0.89844</cdr:x>
      <cdr:y>0.11458</cdr:y>
    </cdr:from>
    <cdr:to>
      <cdr:x>0.96094</cdr:x>
      <cdr:y>0.15625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8215338" y="78579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40,5%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0.21094</cdr:x>
      <cdr:y>0.85417</cdr:y>
    </cdr:from>
    <cdr:to>
      <cdr:x>0.80469</cdr:x>
      <cdr:y>0.94792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28794" y="5857892"/>
          <a:ext cx="5429288" cy="642942"/>
        </a:xfrm>
        <a:prstGeom xmlns:a="http://schemas.openxmlformats.org/drawingml/2006/main" prst="rect">
          <a:avLst/>
        </a:prstGeom>
        <a:blipFill xmlns:a="http://schemas.openxmlformats.org/drawingml/2006/main" dpi="0" rotWithShape="1">
          <a:blip xmlns:r="http://schemas.openxmlformats.org/officeDocument/2006/relationships" r:embed="rId1">
            <a:alphaModFix amt="47000"/>
          </a:blip>
          <a:srcRect/>
          <a:tile tx="0" ty="0" sx="100000" sy="100000" flip="none" algn="tl"/>
        </a:blip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tx1"/>
              </a:solidFill>
            </a:rPr>
            <a:t>ВИДЫ ДОХОДОВ БЮДЖЕТА (2022 год)</a:t>
          </a:r>
          <a:endParaRPr lang="ru-RU" sz="24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0.03754</cdr:x>
      <cdr:y>0.06815</cdr:y>
    </cdr:from>
    <cdr:to>
      <cdr:x>0.25</cdr:x>
      <cdr:y>0.29358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3266" y="467373"/>
          <a:ext cx="1942719" cy="1545999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800" b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РАСХОДЫ</a:t>
          </a:r>
        </a:p>
        <a:p xmlns:a="http://schemas.openxmlformats.org/drawingml/2006/main">
          <a:r>
            <a:rPr lang="ru-RU" sz="2800" b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ПО</a:t>
          </a:r>
          <a:r>
            <a:rPr lang="ru-RU" sz="2800" b="0" baseline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 ОТРАСЛЯМ</a:t>
          </a:r>
          <a:endParaRPr lang="ru-RU" sz="2800" b="0" dirty="0">
            <a:solidFill>
              <a:sysClr val="windowText" lastClr="00000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0.46331</cdr:x>
      <cdr:y>0.43119</cdr:y>
    </cdr:from>
    <cdr:to>
      <cdr:x>0.58532</cdr:x>
      <cdr:y>0.50852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10062" y="2611437"/>
          <a:ext cx="1135063" cy="468313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b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2022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0.14247</cdr:x>
      <cdr:y>0.15451</cdr:y>
    </cdr:from>
    <cdr:to>
      <cdr:x>0.36999</cdr:x>
      <cdr:y>0.21888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52516" y="857256"/>
          <a:ext cx="2000264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БЮДЖЕТНЫЕ КРЕДИТЫ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0.65665</cdr:y>
    </cdr:from>
    <cdr:to>
      <cdr:x>0.77628</cdr:x>
      <cdr:y>0.72103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95788" y="3643338"/>
          <a:ext cx="242889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КОММЕРЧЕСКИЕ КРЕДИТЫ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063AF-10A3-4B57-B867-F096119518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9EECA8352D5D20D8A020368081BA95AD020DACAD262EC674AD95B73473F7662B6725E83ECCC2BA54DF110FE723B3A6F30C30621BD8FE356D0DCBE79C6f5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E9EECA8352D5D20D8A020368081BA95AD020DACAD261ED6F4CD15B73473F7662B6725E83ECCC2BA54DF110FE723B3A6F30C30621BD8FE356D0DCBE79C6f5H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24"/>
            <a:ext cx="9144000" cy="6858000"/>
          </a:xfrm>
          <a:prstGeom prst="rect">
            <a:avLst/>
          </a:prstGeom>
          <a:blipFill dpi="0" rotWithShape="1">
            <a:blip r:embed="rId2">
              <a:alphaModFix amt="63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f/f6/Blason_de_Spassk_2003_%28Primorsky_kray%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1390650" cy="1905000"/>
          </a:xfrm>
          <a:prstGeom prst="rect">
            <a:avLst/>
          </a:prstGeom>
          <a:noFill/>
        </p:spPr>
      </p:pic>
      <p:pic>
        <p:nvPicPr>
          <p:cNvPr id="1028" name="Picture 4" descr="http://i.mycdn.me/i?r=AzEPZsRbOZEKgBhR0XGMT1RkcjCiku6lba-jGoccmTNqe6aKTM5SRkZCeTgDn6uOy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5173329"/>
            <a:ext cx="1427415" cy="140365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  городской округ</a:t>
            </a:r>
          </a:p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СПАССК-ДАЛЬНИЙ</a:t>
            </a:r>
            <a:endParaRPr lang="ru-RU" sz="4500" b="1" dirty="0">
              <a:solidFill>
                <a:srgbClr val="FF0000"/>
              </a:solidFill>
              <a:latin typeface="Bahnschrift SemiLight SemiCond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2357430"/>
            <a:ext cx="38576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БЮДЖЕТ </a:t>
            </a:r>
          </a:p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</a:p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ГРАЖДАН</a:t>
            </a:r>
            <a:endParaRPr lang="ru-RU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286388"/>
            <a:ext cx="4572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2022-2024 год</a:t>
            </a:r>
            <a:endParaRPr lang="ru-RU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" y="-3"/>
          <a:ext cx="9144004" cy="6858002"/>
        </p:xfrm>
        <a:graphic>
          <a:graphicData uri="http://schemas.openxmlformats.org/drawingml/2006/table">
            <a:tbl>
              <a:tblPr/>
              <a:tblGrid>
                <a:gridCol w="1077767"/>
                <a:gridCol w="2484536"/>
                <a:gridCol w="771455"/>
                <a:gridCol w="816834"/>
                <a:gridCol w="771455"/>
                <a:gridCol w="771455"/>
                <a:gridCol w="771455"/>
                <a:gridCol w="782798"/>
                <a:gridCol w="896249"/>
              </a:tblGrid>
              <a:tr h="20647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 Narrow"/>
                        </a:rPr>
                        <a:t>Сведения о доходах </a:t>
                      </a: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47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 Narrow"/>
                        </a:rPr>
                        <a:t>бюджета городского округа Спасск-Дальний в 2022-2024 году</a:t>
                      </a: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47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 Narrow"/>
                        </a:rPr>
                        <a:t>(тыс. рублей)</a:t>
                      </a:r>
                    </a:p>
                  </a:txBody>
                  <a:tcPr marL="5672" marR="5672" marT="56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Наименование доходов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факт 2020 г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Оценка ожидаемого исполнения 2021 г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Прогноз на 2022 год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Отклонение прогноза на 2022 г. от факта 2020г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Отклонение прогноза на 2022 г. от ожидаемого исполнения 2021г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Прогноз на 2023 год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Прогноз на 2024 год 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1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1 00 00000 00 0000 000 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latin typeface="Arial Narrow"/>
                        </a:rPr>
                        <a:t>НАЛОГОВЫЕ И НЕНАЛОГОВЫЕ ДОХОДЫ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438 085,00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513 171,00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612 949,00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174 864,00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99 778,00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583 919,00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580 016,00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1 01 00000 00 0000 000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НАЛОГИ НА ПРИБЫЛЬ, ДОХОДЫ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304 284,00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407 283,00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477 035,00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172 751,00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69 752,00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441 231,00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433 431,00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1 01 02000 01 0000 110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Налог на доходы физических лиц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304 284,00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407 283,00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477 035,00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172 751,00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69 752,00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441 231,00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433 431,00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в том числе: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1 03 00000 00 0000 000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9 555,00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11 257,00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11 877,00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2 322,00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620,00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12 891,00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13 887,00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1 03 02000 01 0000 110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Акцизы по подакцизным товарам  (продукции), производимым на территории Российской Федерации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9 555,00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11 257,00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11 877,00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2 322,00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620,00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12 891,00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13 887,00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1 05 00000 00 0000 000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НАЛОГИ НА СОВОКУПНЫЙ ДОХОД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27 810,00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17 287,00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49 280,00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21 470,00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31 993,00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53 126,00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54 829,00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1 05 01000 00 0000 110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1 700,00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38 500,00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38 500,00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36 800,00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40 746,00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41 949,00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1 05 02000 02 0000 110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27 152,00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6 600,00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-26 652,00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-6 100,00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1 05 03000 01 0000 110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Единый сельскохозяйственный налог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274,00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-707,00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1 05 04010 02 0000 110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10 000,00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7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9 348,00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12 000,00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12 500,00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4" y="1"/>
          <a:ext cx="9144003" cy="6865712"/>
        </p:xfrm>
        <a:graphic>
          <a:graphicData uri="http://schemas.openxmlformats.org/drawingml/2006/table">
            <a:tbl>
              <a:tblPr/>
              <a:tblGrid>
                <a:gridCol w="1077767"/>
                <a:gridCol w="2484535"/>
                <a:gridCol w="771455"/>
                <a:gridCol w="816834"/>
                <a:gridCol w="771455"/>
                <a:gridCol w="771455"/>
                <a:gridCol w="771455"/>
                <a:gridCol w="782798"/>
                <a:gridCol w="896249"/>
              </a:tblGrid>
              <a:tr h="3085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1 06 00000 00 0000 000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НАЛОГИ НА ИМУЩЕСТВО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43 569,00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39 700,00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42 280,00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-1 289,00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2 580,00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44 200,00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45 250,00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1 06 01000 00 0000 110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Налог на имущество физических лиц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17 253,00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18 700,00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22 280,00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5 027,00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3 580,00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24 000,00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24 950,00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1 06 06000 00 0000 110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Земельный налог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26 316,00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-6 316,00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20 200,00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20 300,00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1 08 00000 00 0000 000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ГОСУДАРСТВЕННАЯ ПОШЛИНА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5 262,00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5 100,00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5 140,00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-122,00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5 140,00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5 190,00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1 09 00000 00 0000 000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ЗАДОЛЖЕННОСТЬ И ПЕРЕРАСЧЕТЫ ПО ОТМЕНЕННЫМ НАЛОГАМ, СБОРАМ И ИНЫМ ПЛАТЕЖАМ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1 11 00000 00 0000 000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26 078,00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24 794,00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23 137,00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-2 941,00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-1 657,00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23 231,00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23 329,00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1 11 05000 00 0000 120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17 989,00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15 837,00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15 537,00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-2 452,00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15 552,00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15 567,00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1 11 07000 00 0000 120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1 664,00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2 457,00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1 070,00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-594,00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-1 387,00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1 104,00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1 137,00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1 11 09000 00 0000 120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6 425,00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7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6 530,00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4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105,00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6 575,00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6 625,00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4" y="1"/>
          <a:ext cx="9144003" cy="6859958"/>
        </p:xfrm>
        <a:graphic>
          <a:graphicData uri="http://schemas.openxmlformats.org/drawingml/2006/table">
            <a:tbl>
              <a:tblPr/>
              <a:tblGrid>
                <a:gridCol w="1077767"/>
                <a:gridCol w="2484535"/>
                <a:gridCol w="771455"/>
                <a:gridCol w="816834"/>
                <a:gridCol w="771455"/>
                <a:gridCol w="771455"/>
                <a:gridCol w="771455"/>
                <a:gridCol w="782798"/>
                <a:gridCol w="896249"/>
              </a:tblGrid>
              <a:tr h="4488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1 12 00000 00 0000 000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ПЛАТЕЖИ ПРИ ПОЛЬЗОВАНИИ ПРИРОДНЫМИ РЕСУРСАМИ 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1 104,00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-104,00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1 12 01000 01 0000 120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1 104,00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-104,00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-300,00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7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1 13 00000 00 0000 000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14 378,00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-13 878,00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-400,00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1 13 03000 00 0000 130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14 378,00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-13 878,00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-400,00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9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1 14 00000 00 0000 000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1 425,00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3 550,00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-225,00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-2 350,00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8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1 14 02000 00 0000 000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 от реализации имущества, находящегося в государственной и муниципальной собственности (за исключением имущества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851,00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1 650,00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-651,00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-1 450,00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  1 14 06000 00 0000 420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Доходы от продажи земельных участков, находящихся в государственной и муниципальной собственности (за исключением земельных участков автономных учреждений, а также земельных участков государственных и муниципальных предприятий, в том числе казенных)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574,00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1 900,00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426,00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-900,00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1 16 00000 00 0000 000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ШТРАФЫ, САНКЦИИ, ВОЗМЕЩЕНИЕ УЩЕРБА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4 620,00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2 000,00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-3 120,00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-500,00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1 400,00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1 400,00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1 17 00000 00 0000 000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ПРОЧИЕ НЕНАЛОГОВЫЕ ДОХОДЫ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"/>
          <a:ext cx="9144000" cy="6815405"/>
        </p:xfrm>
        <a:graphic>
          <a:graphicData uri="http://schemas.openxmlformats.org/drawingml/2006/table">
            <a:tbl>
              <a:tblPr/>
              <a:tblGrid>
                <a:gridCol w="1077767"/>
                <a:gridCol w="2484536"/>
                <a:gridCol w="771454"/>
                <a:gridCol w="816835"/>
                <a:gridCol w="771454"/>
                <a:gridCol w="771454"/>
                <a:gridCol w="771454"/>
                <a:gridCol w="782798"/>
                <a:gridCol w="896248"/>
              </a:tblGrid>
              <a:tr h="2091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2 00 00000 00 0000 000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Arial Narrow"/>
                        </a:rPr>
                        <a:t>БЕЗВОЗМЕЗДНЫЕ ПОСТУПЛЕНИЯ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965 254,00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827 412,00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825 299,00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-139 955,00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-2 113,00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806 050,00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706 059,00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2 02 00000 00 0000 000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965 254,00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827 412,00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825 299,00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-139 955,00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-2 113,00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806 050,00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706 059,00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2 02 10000 00 0000 150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206 718,00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40 020,00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-206 718,00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-40 020,00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2 02 15001 04 0000 150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Дотации бюджетам городских округов на выравнивание бюджетной обеспеченности 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89 281,00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-89 281,00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в том числе: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3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Дотации бюджетам городских округов на выравнивание бюджетной обеспеченности муниципальных районов (городских округов) из краевого фонда финансовой поддержки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89 281,00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-89 281,00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2 02 15002 04 0000 150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Дотации бюджетам городских округов на поддержку мер по обеспечению сбалансированности бюджетов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66 199,00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40 020,00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-66 199,00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-40 020,00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2 02 15853 04 0000 150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Дотации бюджетам городских округов на поддержку мер по обеспечению сбалансированности бюджетов на реализацию мероприятий, связанных с обеспечением санитарно-эпидемиологической безопасности при подготовке к проведению общероссийского голосования по вопросу одобрения изменений в Конституцию Российской Федерации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1 238,00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-1 238,00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202 19999 04 0000 150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Прочие дотации бюджетам городских округов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50 000,00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-50 000,00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2 02 20000 00 0000 150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4646" marR="4646" marT="46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273 208,00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226 155,00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240 966,00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-32 242,00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14 811,00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195 116,00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61 992,00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7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2 02 20299 04 0000 150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Субсидии бюджетам городских округов на обеспечение мероприятий по переселению граждан из аварийного жилищного фонда за счет средств, поступивших от государственной корпорации  Фонд содействия реформированию жилищно-коммунального хозяйства</a:t>
                      </a:r>
                    </a:p>
                  </a:txBody>
                  <a:tcPr marL="4646" marR="4646" marT="46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31 776,00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69 629,00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-31 776,00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-69 629,00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646" marR="4646" marT="46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-3"/>
          <a:ext cx="9143997" cy="6858002"/>
        </p:xfrm>
        <a:graphic>
          <a:graphicData uri="http://schemas.openxmlformats.org/drawingml/2006/table">
            <a:tbl>
              <a:tblPr/>
              <a:tblGrid>
                <a:gridCol w="1077766"/>
                <a:gridCol w="2484537"/>
                <a:gridCol w="771453"/>
                <a:gridCol w="816835"/>
                <a:gridCol w="771453"/>
                <a:gridCol w="771453"/>
                <a:gridCol w="771453"/>
                <a:gridCol w="782799"/>
                <a:gridCol w="896248"/>
              </a:tblGrid>
              <a:tr h="8576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Arial Narrow"/>
                        </a:rPr>
                        <a:t>2 02 20302 04 0000 150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Субсидии бюджетам городских округов на обеспечение мероприятий по переселению граждан из аварийного жилищного фонда за счет средств краевого бюджета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8 550,00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12 171,00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-8 550,00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-12 171,00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2 02 25081 04 0000 150</a:t>
                      </a:r>
                    </a:p>
                  </a:txBody>
                  <a:tcPr marL="5311" marR="5311" marT="5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государственную поддержку спортивных организаций, осуществляющих подготовку спортивного резерва для спортивных сборных команд, в том числе спортивных сборных команд Российской Федерации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638,00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/>
                      </a:r>
                      <a:br>
                        <a:rPr lang="ru-RU" sz="1000" b="0" i="0" u="none" strike="noStrike">
                          <a:latin typeface="Arial Narrow"/>
                        </a:rPr>
                      </a:br>
                      <a:r>
                        <a:rPr lang="ru-RU" sz="1000" b="0" i="0" u="none" strike="noStrike">
                          <a:latin typeface="Arial Narrow"/>
                        </a:rPr>
                        <a:t>2 02 25299 04 0000 150</a:t>
                      </a:r>
                      <a:br>
                        <a:rPr lang="ru-RU" sz="1000" b="0" i="0" u="none" strike="noStrike">
                          <a:latin typeface="Arial Narrow"/>
                        </a:rPr>
                      </a:br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311" marR="5311" marT="5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софинансирование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расходных обязательств субъектов Российской Федерации, связанных с реализацией федеральной целевой программы "Увековечение памяти погибших при защите Отечества на 2019 - 2024 годы"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990,00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2 02 25228 04 0000 150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оснащение объектов спортивной инфраструктуры спортивно-технологическим оборудованием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18 965,00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-18 965,00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2 02 25497 04 0000 150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реализацию мероприятий по обеспечению жильем молодых семей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3 404,00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4 246,00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6 557,00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3 153,00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2 311,00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7 249,00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7 909,00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2 02 25519 04 0000 150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Субсидии бюджетам городских округов на  поддержку отрасли культуры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16 657,00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-16 657,00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2 02 25555 04 0000 150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Субсидии бюджетам городских округов на реализацию программ формирования современной городской среды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23 884,00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25 407,00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24 643,00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759,00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-764,00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24 642,00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27 380,00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9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2 02 29999 04 0000 150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Прочие субсидии бюджетам городских округов 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186 629,00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98 045,00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209 217,00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22 588,00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111 172,00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161 686,00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26 065,00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2 02 30000 00 0000 150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5311" marR="5311" marT="5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472 829,00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537 135,00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6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560 348,00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87 519,00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23 213,00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586 949,00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614 817,00</a:t>
                      </a:r>
                    </a:p>
                  </a:txBody>
                  <a:tcPr marL="5311" marR="5311" marT="5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0"/>
          <a:ext cx="9143996" cy="6858000"/>
        </p:xfrm>
        <a:graphic>
          <a:graphicData uri="http://schemas.openxmlformats.org/drawingml/2006/table">
            <a:tbl>
              <a:tblPr/>
              <a:tblGrid>
                <a:gridCol w="1077766"/>
                <a:gridCol w="2484537"/>
                <a:gridCol w="771453"/>
                <a:gridCol w="816835"/>
                <a:gridCol w="771453"/>
                <a:gridCol w="771453"/>
                <a:gridCol w="771453"/>
                <a:gridCol w="782798"/>
                <a:gridCol w="896248"/>
              </a:tblGrid>
              <a:tr h="726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  2 02 30024 04 0000 150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городских округов на выполнение передаваемых полномочий субъектов Российской Федерации 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426 122,00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450 840,00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495 364,00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69 242,00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44 524,00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521 915,00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549 674,00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2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  2 02 30029 04 0000 150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6 800,00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12 402,00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11 622,00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4 822,00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-780,00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11 622,00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11 622,00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2 02 35082 04 0010 150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24 028,00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43 018,00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22 700,00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-1 328,00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-20 318,00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22 700,00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22 700,00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0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2 02 35120 04 0000 150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Субвенции бюджетам городских округов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25,00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61,00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408,00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383,00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347,00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2 02 35260 04 0000 150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городских округов на выплату единовременного пособия при всех формах устройства детей, лишенных родительского попечения, в семью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614,00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827,00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383,00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-231,00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-444,00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737,00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767,00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0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 2 02 35304 04 0000 150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11 063,00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24 574,00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25 002,00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13 939,00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428,00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25 002,00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25 002,00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202 35469 04 0000 150</a:t>
                      </a:r>
                    </a:p>
                  </a:txBody>
                  <a:tcPr marL="4894" marR="4894" marT="48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городских округов на проведение Всероссийской переписи населения 2020 года</a:t>
                      </a:r>
                    </a:p>
                  </a:txBody>
                  <a:tcPr marL="4894" marR="4894" marT="48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614,00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-614,00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2 02 35930 04 0000 150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Субвенции бюджетам городских округов на государственную регистрацию актов гражданского состояния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4 177,00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2 129,00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2 206,00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-1 971,00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77,00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2 206,00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2 206,00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2 02 36900 04 0000 150</a:t>
                      </a:r>
                    </a:p>
                  </a:txBody>
                  <a:tcPr marL="4894" marR="4894" marT="48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Narrow"/>
                        </a:rPr>
                        <a:t>Единая субвенция бюджетам городских округов из бюджета субъекта Российской Федерации  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2 042,00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2 122,00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6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2 122,00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80,00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2 201,00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2 283,00</a:t>
                      </a:r>
                    </a:p>
                  </a:txBody>
                  <a:tcPr marL="4894" marR="4894" marT="4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4" y="0"/>
          <a:ext cx="9144003" cy="6176683"/>
        </p:xfrm>
        <a:graphic>
          <a:graphicData uri="http://schemas.openxmlformats.org/drawingml/2006/table">
            <a:tbl>
              <a:tblPr/>
              <a:tblGrid>
                <a:gridCol w="1077767"/>
                <a:gridCol w="2484535"/>
                <a:gridCol w="771455"/>
                <a:gridCol w="816834"/>
                <a:gridCol w="771455"/>
                <a:gridCol w="771455"/>
                <a:gridCol w="771455"/>
                <a:gridCol w="782798"/>
                <a:gridCol w="896249"/>
              </a:tblGrid>
              <a:tr h="697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2 02 39999 04 0000 150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Прочие субвенции бюджетам городских округов</a:t>
                      </a:r>
                      <a:br>
                        <a:rPr lang="ru-RU" sz="1000" b="0" i="0" u="none" strike="noStrike">
                          <a:latin typeface="Arial Narrow"/>
                        </a:rPr>
                      </a:br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628,00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541,00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-87,00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541,00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2 02 40000 00 0000 150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Иные межбюджетные трансферты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12 499,00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24 102,00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23 985,00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11 486,00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-117,00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23 985,00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29 250,00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Arial Narrow"/>
                        </a:rPr>
                        <a:t>2 02 04061 04 0000 151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Межбюджетные трансферты, передаваемые бюджетам городских округов на создание и развитие сети многофункциональных центров предоставления государственных и муниципальных услуг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5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2 02 45303 04 0000 150</a:t>
                      </a:r>
                    </a:p>
                  </a:txBody>
                  <a:tcPr marL="5672" marR="5672" marT="56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Arial Narrow"/>
                        </a:rPr>
                        <a:t>Межбюджетные трансферты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5672" marR="5672" marT="56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6 763,00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24 102,00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23 985,00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17 222,00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-117,00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23 985,00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29 250,00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2 02 49999 04 0000 150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Arial Narrow"/>
                        </a:rPr>
                        <a:t>Прочие межбюджетные трансферты, передаваемые бюджетам городских округов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5 736,00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-5 736,00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Narrow"/>
                        </a:rPr>
                        <a:t>ВСЕГО ДОХОДОВ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1 403 339,00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1 340 583,00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1 438 248,00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34 909,00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97 665,00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1 389 969,00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1 286 075,00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Arial Narrow"/>
                        </a:rPr>
                        <a:t>2 19 00000 04 000 150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Arial Narrow"/>
                        </a:rPr>
                        <a:t>Возврат 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5672" marR="5672" marT="5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-226,00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226,00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Narrow"/>
                        </a:rPr>
                        <a:t> ВСЕГО ДОХОДОВ С УЧЕТОМ ВОЗВРАТА ОСТАТКОВ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1 403 113,00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1 340 583,00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5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1 438 248,00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5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Narrow"/>
                        </a:rPr>
                        <a:t>35 135,00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97 665,00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1 389 969,00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Arial Narrow"/>
                        </a:rPr>
                        <a:t>1 286 075,00</a:t>
                      </a: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-341527"/>
          <a:ext cx="9144000" cy="7199527"/>
        </p:xfrm>
        <a:graphic>
          <a:graphicData uri="http://schemas.openxmlformats.org/drawingml/2006/table">
            <a:tbl>
              <a:tblPr/>
              <a:tblGrid>
                <a:gridCol w="2076372"/>
                <a:gridCol w="209808"/>
                <a:gridCol w="233321"/>
                <a:gridCol w="853699"/>
                <a:gridCol w="803058"/>
                <a:gridCol w="774117"/>
                <a:gridCol w="1970748"/>
                <a:gridCol w="788588"/>
                <a:gridCol w="710814"/>
                <a:gridCol w="723475"/>
              </a:tblGrid>
              <a:tr h="35884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 Narrow"/>
                        </a:rPr>
                        <a:t>Расходы бюджета городского округа Спасск-Дальний по разделам, подразделам за отчетный период 2020 года, текущий финансовый 2021 год</a:t>
                      </a:r>
                      <a:r>
                        <a:rPr lang="ru-RU" sz="1000" b="1" i="0" u="none" strike="noStrike" dirty="0" smtClean="0">
                          <a:latin typeface="Arial Narrow"/>
                        </a:rPr>
                        <a:t>,</a:t>
                      </a:r>
                      <a:endParaRPr lang="en-US" sz="1000" b="1" i="0" u="none" strike="noStrike" dirty="0" smtClean="0">
                        <a:latin typeface="Arial Narrow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latin typeface="Arial Narrow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Arial Narrow"/>
                        </a:rPr>
                        <a:t>очередной 2022 год и плановый период 2023-2024 годы.</a:t>
                      </a: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925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Arial Narrow"/>
                      </a:endParaRP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Narrow"/>
                        </a:rPr>
                        <a:t>(руб.)</a:t>
                      </a:r>
                    </a:p>
                  </a:txBody>
                  <a:tcPr marL="4156" marR="4156" marT="4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Наименование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Narrow"/>
                        </a:rPr>
                        <a:t>Раздел</a:t>
                      </a:r>
                    </a:p>
                  </a:txBody>
                  <a:tcPr marL="4156" marR="4156" marT="41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Narrow"/>
                        </a:rPr>
                        <a:t>Подраздел</a:t>
                      </a:r>
                    </a:p>
                  </a:txBody>
                  <a:tcPr marL="4156" marR="4156" marT="41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latin typeface="Arial Narrow"/>
                        </a:rPr>
                        <a:t>отчет за 2020 год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latin typeface="Arial Narrow"/>
                        </a:rPr>
                        <a:t>ожидаемое исполнение 2021 год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latin typeface="Arial Narrow"/>
                        </a:rPr>
                        <a:t>очередной 2022 год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latin typeface="Arial Narrow"/>
                        </a:rPr>
                        <a:t>плановый период 2023 год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latin typeface="Arial Narrow"/>
                        </a:rPr>
                        <a:t>плановый период 2024 год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latin typeface="Arial Narrow"/>
                        </a:rPr>
                        <a:t>2022 год к 2020 году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Narrow"/>
                        </a:rPr>
                        <a:t>2022 год к 2021 году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Arial Narrow"/>
                        </a:rPr>
                        <a:t>ВСЕГО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1 389 005 018,79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1 339 898 893,42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 Narrow"/>
                        </a:rPr>
                        <a:t>1 437 248 000,64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1 388 968 807,63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1 285 074 984,62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103,47%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107,27%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Narrow"/>
                        </a:rPr>
                        <a:t>Условно утвержденные расходы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14 572 975,00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Narrow"/>
                        </a:rPr>
                        <a:t>28 950 800,00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ОБЩЕГОСУДАРСТВЕННЫЕ ВОПРОСЫ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116 455 544,40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104 010 156,57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115 402 273,18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114 835 186,01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110 507 035,01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99,10%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110,95%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02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1 266 899,89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2 464 337,00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2 578 400,00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2 681 500,00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2 535 300,00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203,52%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104,63%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03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7 099 778,99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7 739 839,00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9 215 100,00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8 954 500,00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8 541 800,00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129,79%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119,06%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48 630 762,48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50 338 857,80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57 419 269,17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59 444 300,00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56 284 200,00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118,07%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114,07%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Судебная система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24 605,00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26 467,50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408 411,00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24 242,00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21 546,00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1659,87%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1543,07%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06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11 211 500,09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11 966 852,00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13 608 683,00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14 155 975,00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13 383 950,00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121,38%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113,72%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Обеспечение проведения выборов и референдумов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1 240 930,00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Arial Narrow"/>
                      </a:endParaRP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0,00%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Резервные фонды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Arial Narrow"/>
                      </a:endParaRP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Arial Narrow"/>
                      </a:endParaRP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Другие общегосударственные вопросы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48 221 997,95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30 232 873,27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31 372 410,01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28 774 669,01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28 940 239,01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65,06%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103,77%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НАЦИОНАЛЬНАЯ ОБОРОНА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02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113 268,50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80 422,74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937 000,00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487 000,00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827,24%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1165,09%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Мобилизационная подготовка экономики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02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113 268,50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80 422,74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10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937 000,00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12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487 000,00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107 000,00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827,24%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1165,09%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702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>
              <a:lnSpc>
                <a:spcPct val="200000"/>
              </a:lnSpc>
            </a:pPr>
            <a:r>
              <a:rPr lang="ru-RU" sz="2000" b="1" dirty="0" smtClean="0">
                <a:latin typeface="Arial Black" pitchFamily="34" charset="0"/>
              </a:rPr>
              <a:t>СПАССК-ДАЛЬНИЙ</a:t>
            </a:r>
          </a:p>
          <a:p>
            <a:pPr algn="ctr">
              <a:lnSpc>
                <a:spcPct val="200000"/>
              </a:lnSpc>
            </a:pPr>
            <a:endParaRPr lang="ru-RU" sz="1400" b="1" dirty="0" smtClean="0">
              <a:latin typeface="Arial Black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город в Приморском крае РФ, краевого подчинения, центр Спасского р-на.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Расстояние до Москвы - 9048 км, до краевого центра: по ж/д. – 231 км.,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по федеральной автомагистрали - 242 км.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Территория -46,62 кв. км.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Население – 39,3 тыс. чел. (2021).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Ж.д. станция Спасск-Дальний (ОАО «РЖД») на линии Владивосток-Хабаровск.</a:t>
            </a:r>
          </a:p>
          <a:p>
            <a:pPr>
              <a:lnSpc>
                <a:spcPct val="200000"/>
              </a:lnSpc>
            </a:pPr>
            <a:endParaRPr lang="ru-RU" sz="1400" dirty="0" smtClean="0">
              <a:latin typeface="Arial Black" pitchFamily="34" charset="0"/>
            </a:endParaRP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05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/>
              <a:tblGrid>
                <a:gridCol w="2384669"/>
                <a:gridCol w="240960"/>
                <a:gridCol w="267963"/>
                <a:gridCol w="980457"/>
                <a:gridCol w="922295"/>
                <a:gridCol w="889058"/>
                <a:gridCol w="905675"/>
                <a:gridCol w="905675"/>
                <a:gridCol w="816353"/>
                <a:gridCol w="830895"/>
              </a:tblGrid>
              <a:tr h="38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03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8 310 831,09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8 806 255,00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8 654 000,00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8 563 700,00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8 157 100,00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104,13%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98,27%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03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8 310 831,09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8 806 255,00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8 654 000,00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8 563 700,00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8 157 100,00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104,13%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98,27%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НАЦИОНАЛЬНАЯ ЭКОНОМИКА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132 806 457,89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88 287 343,63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129 020 486,89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51 186 393,79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13 741 156,89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97,15%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146,14%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Сельское хозяйство и рыболовство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586 099,81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586 099,81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586 099,81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Arial Narrow"/>
                      </a:endParaRP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Arial Narrow"/>
                      </a:endParaRP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Водное хозяйство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06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2 900 992,61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6 967 965,45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60 583 871,00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37 280 499,90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2088,38%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869,46%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Транспорт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08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498 212,82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15 387,08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3 387,08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303 387,08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303 387,08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0,68%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22,01%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Дорожное хозяйство (дорожные фонды)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127 307 252,46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80 003 991,10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66 167 129,00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11 790 407,00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11 755 670,00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51,97%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82,70%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12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2 100 000,00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1 300 000,00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1 680 000,00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1 226 000,00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1 096 000,00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80,00%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129,23%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ЖИЛИЩНО-КОММУНАЛЬНОЕ ХОЗЯЙСТВО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144 442 331,94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145 086 526,11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94 204 636,09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168 251 100,60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70 204 783,69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65,22%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64,93%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Жилищное хозяйство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71 502 233,07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83 171 808,77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113 475,83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0,16%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0,14%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Коммунальное хозяйство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02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8 609 938,60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6 161 652,00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43 237 000,00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106 377 600,00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5 593 200,00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502,18%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701,71%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Благоустройство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03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64 328 918,78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55 751 823,86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50 853 455,53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61 772 767,68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64 510 821,45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79,05%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91,21%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1 241,49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1 241,48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704,73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732,92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762,24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56,76%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56,77%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ОБРАЗОВАНИЕ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00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706 899 289,20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765 158 492,19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824 903 432,70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805 087 986,47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835 305 657,47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116,69%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107,81%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Дошкольное образование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292 340 925,80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301 885 830,52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343 972 065,00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330 251 432,00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344 227 811,00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117,66%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113,94%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Общее образование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02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320 360 518,15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345 255 770,17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385 442 077,20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377 956 720,97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398 193 464,97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120,32%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111,64%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Дополнительное образование детей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03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53 619 762,17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70 154 813,79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50 120 604,00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51 184 200,00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48 752 300,00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93,47%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71,44%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110 410,00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100 000,00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90,57%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100,00%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Молодежная политика 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3 220 191,67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9 687 487,70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6 943 683,50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6 983 672,50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7 025 260,50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215,63%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71,68%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Другие вопросы в области образования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07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37 247 481,41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38 074 590,01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38 325 003,00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8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38 611 961,00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37 006 821,00</a:t>
                      </a:r>
                    </a:p>
                  </a:txBody>
                  <a:tcPr marL="3756" marR="3756" marT="37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102,89%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100,66%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-2"/>
          <a:ext cx="9144001" cy="6858001"/>
        </p:xfrm>
        <a:graphic>
          <a:graphicData uri="http://schemas.openxmlformats.org/drawingml/2006/table">
            <a:tbl>
              <a:tblPr/>
              <a:tblGrid>
                <a:gridCol w="2384669"/>
                <a:gridCol w="240960"/>
                <a:gridCol w="267964"/>
                <a:gridCol w="980455"/>
                <a:gridCol w="922294"/>
                <a:gridCol w="889057"/>
                <a:gridCol w="905676"/>
                <a:gridCol w="905676"/>
                <a:gridCol w="816354"/>
                <a:gridCol w="830896"/>
              </a:tblGrid>
              <a:tr h="60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КУЛЬТУРА, КИНЕМАТОГРАФИЯ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08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37 006 695,37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42 708 927,09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87 275 230,00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42 580 280,12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40 697 301,03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235,84%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204,35%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Культура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08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23 338 047,25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29 620 574,09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73 725 930,00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28 858 880,12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27 676 301,03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315,90%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248,90%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08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13 668 648,12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13 088 353,00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13 549 300,00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13 721 400,00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13 021 000,00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99,13%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103,52%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Arial Narrow"/>
                        </a:rPr>
                        <a:t>СОЦИАЛЬНАЯ ПОЛИТИКА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76 078 184,11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94 778 247,24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85 268 520,64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87 918 049,48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90 247 344,69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112,08%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89,97%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Пенсионное обеспечение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726 177,93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1 148 426,00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1 100 000,00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1 500 000,00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151,48%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95,78%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Социальное обеспечение населения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03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11 422 367,81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14 340 269,80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13 008 146,01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14 201 054,77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15 363 329,63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113,88%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90,71%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Охрана семьи и детства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04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63 929 638,37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79 289 551,44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71 160 374,63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72 416 994,71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73 384 015,06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111,31%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89,75%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ФИЗИЧЕСКАЯ КУЛЬТУРА И СПОРТ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158 373 210,00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86 083 722,85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83 282 421,14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87 186 136,16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78 856 805,84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52,59%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96,75%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Arial Narrow"/>
                        </a:rPr>
                        <a:t>Массовый спорт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02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158 373 210,00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86 083 722,85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83 282 421,14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87 186 136,16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78 856 805,84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52,59%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96,75%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00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8 519 206,29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4 898 800,00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97,43%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Narrow"/>
                        </a:rPr>
                        <a:t>169,43%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Обслуживание государственного внутреннего  и муниципального долга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13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01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8 519 206,29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4 898 800,00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>
                            <a:alpha val="8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>
                            <a:alpha val="9000"/>
                          </a:srgbClr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Narrow"/>
                        </a:rPr>
                        <a:t>8 300 000,00</a:t>
                      </a:r>
                    </a:p>
                  </a:txBody>
                  <a:tcPr marL="4156" marR="4156" marT="4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97,43%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Narrow"/>
                        </a:rPr>
                        <a:t>169,43%</a:t>
                      </a:r>
                    </a:p>
                  </a:txBody>
                  <a:tcPr marL="4156" marR="4156" marT="4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3" y="-1"/>
          <a:ext cx="9144002" cy="6715148"/>
        </p:xfrm>
        <a:graphic>
          <a:graphicData uri="http://schemas.openxmlformats.org/drawingml/2006/table">
            <a:tbl>
              <a:tblPr/>
              <a:tblGrid>
                <a:gridCol w="3797623"/>
                <a:gridCol w="922886"/>
                <a:gridCol w="827416"/>
                <a:gridCol w="827416"/>
                <a:gridCol w="827416"/>
                <a:gridCol w="827416"/>
                <a:gridCol w="542358"/>
                <a:gridCol w="571471"/>
              </a:tblGrid>
              <a:tr h="2206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Распределение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бюджетных ассигнований из бюджета городского округа на 2020 - 2024 годы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по муниципальным программам городского округа </a:t>
                      </a:r>
                      <a:r>
                        <a:rPr lang="ru-RU" sz="1050" b="1" i="0" u="none" strike="noStrike" dirty="0" err="1">
                          <a:latin typeface="Arial Narrow" pitchFamily="34" charset="0"/>
                        </a:rPr>
                        <a:t>Спасск-дальний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15"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endParaRPr lang="ru-RU" sz="1050" b="1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latin typeface="Arial Narrow" pitchFamily="34" charset="0"/>
                        </a:rPr>
                        <a:t>(руб.)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4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Наименование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на 2020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на 2021 год (ожидаемая к исполнению)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за 2022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Сумма за 2023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Сумма за 2024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% испол-нения в сравнении 2022 г с 2020г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% испол-нения в сравнении 2022 г с 2021г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"Профилактика экстремистских проявлений в сферах межнациональных, межконфессиональных и общественно-политических отношений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75,0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"Развитие  образования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279 617 157,78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259 209 989,65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297 165 158,00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254 566 820,97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253 941 907,97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92,7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114,6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"Доступная среда для инвалидов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75,0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"Развитие культуры городского округа </a:t>
                      </a:r>
                      <a:r>
                        <a:rPr lang="ru-RU" sz="1050" b="1" i="0" u="none" strike="noStrike" dirty="0" err="1">
                          <a:latin typeface="Arial Narrow" pitchFamily="34" charset="0"/>
                        </a:rPr>
                        <a:t>Спасск-дальний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56 238 332,13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57 702 017,02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59 536 330,00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58 004 696,03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55 425 996,03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102,6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103,2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"Ремонт муниципального жилого фонда в городском округе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83,3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9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"Защита населения и территории от чрезвычайных ситуаций, обеспечение пожарной безопасности и безопасности людей на водных объектах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8 322 157,26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8 703 914,00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8 654 000,00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8 563 700,00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8 157 100,00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104,6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99,4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"Капитальный ремонт и ремонт автомобильных дорог общего пользования и внутриквартальных проездов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5 607 126,54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2 208 210,10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2 732 392,00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1 855 670,00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1 855 670,00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39,4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123,7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"Развитие физической культуры и  спорта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89 727 243,21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74 911 566,22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80 989 684,00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86 048 082,00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77 462 576,00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83,5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108,1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"Содержание улично-дорожной сети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24 054 000,00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17 094 482,00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12 934 737,00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9 434 737,00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9 400 000,00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71,1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75,7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"Укрепление общественного здоровья на территории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187 305,00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!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5,3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2"/>
          <a:ext cx="9144004" cy="6857997"/>
        </p:xfrm>
        <a:graphic>
          <a:graphicData uri="http://schemas.openxmlformats.org/drawingml/2006/table">
            <a:tbl>
              <a:tblPr/>
              <a:tblGrid>
                <a:gridCol w="3797624"/>
                <a:gridCol w="922888"/>
                <a:gridCol w="827416"/>
                <a:gridCol w="827416"/>
                <a:gridCol w="827416"/>
                <a:gridCol w="827416"/>
                <a:gridCol w="541002"/>
                <a:gridCol w="572826"/>
              </a:tblGrid>
              <a:tr h="793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"Комплексное обслуживание, энергосбережение и повышение энергетической эффективности муниципальных бюджетных учреждений 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7 730 425,26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6 161 652,00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5 737 000,00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5 877 600,00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5 593 200,00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93,1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"Переселение граждан из аварийного жилищного фонда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511 682,48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1 251 475,83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13 475,83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244,6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1,1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"Газификация муниципального образования  городской округ Спасск-Дальний"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804 000,00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"Развитие малого и среднего предпринимательства на территории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"Благоустройство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8 164 230,00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7 480 000,00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91,6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85,3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"Улучшение освещенности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6 300 000,00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4 060 800,00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64,5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135,4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"Развитие муниципальной службы в городском округе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66,7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4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"Молодежная политика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"Обеспечение жильем молодых семей городского округа Спасск-Дальний"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2 000 000,00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3 000 000,00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133,3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«Антитеррор»  Администрации городского округа Спасск-Дальний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511 050,00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287 782,00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56,3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162,0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«Обеспечение первичных  мер пожарной безопасности  на территории городского округа Спасск-Дальний»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62 800,00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68 280,00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108,7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87,9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2" cy="6858002"/>
        </p:xfrm>
        <a:graphic>
          <a:graphicData uri="http://schemas.openxmlformats.org/drawingml/2006/table">
            <a:tbl>
              <a:tblPr/>
              <a:tblGrid>
                <a:gridCol w="3797623"/>
                <a:gridCol w="922886"/>
                <a:gridCol w="827416"/>
                <a:gridCol w="827416"/>
                <a:gridCol w="827416"/>
                <a:gridCol w="827416"/>
                <a:gridCol w="541003"/>
                <a:gridCol w="572826"/>
              </a:tblGrid>
              <a:tr h="73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программа "Управление и распоряжение муниципальным имуществом, составляющим муниципальную казну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5 874 630,97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3 523 232,00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3 110 000,00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6 229 000,00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6 029 000,00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88,3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"Формирование земельных участков на территории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415 000,00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280 000,00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680 000,00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726 000,00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596 000,00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67,5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242,9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2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"Обустройство пешеходных переходов в городском округе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842 813,00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701 299,00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83,2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71,3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"Информатизация и обеспечение информационной безопасности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5 800 000,00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25,9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программа "Внесение изменений в Генеральный план и Правила землепользования и застройки городского округа Спасск-Дальний" 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"Противодействие коррупции в городском округе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"Формирование современной городской среды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2 077 633,00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686 444,82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33,0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218,5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"Строительство, реконструкция, модернизация, капитальный ремонт объектов водопроводно-канализационного хозяйства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153 776,62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1 349 307,96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583 871,00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298 244,00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877,4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43,3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"Разработка Правил землепользования и застройки городского округа Спасск-Дальний и подготовка документации по планировке территории на 2020 год"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1 200 000,00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"Создание условий для предоставления транспортных услуг населению и организация транспортного обслуживания населения в границах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697 500,00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1,7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Всего расходов:</a:t>
                      </a:r>
                    </a:p>
                  </a:txBody>
                  <a:tcPr marL="5278" marR="5278" marT="5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505 907 558,26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450 239 757,61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491 692 747,83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451 464 650,00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438 017 550,00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89,0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109,2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"/>
          <a:ext cx="9144000" cy="6857994"/>
        </p:xfrm>
        <a:graphic>
          <a:graphicData uri="http://schemas.openxmlformats.org/drawingml/2006/table">
            <a:tbl>
              <a:tblPr/>
              <a:tblGrid>
                <a:gridCol w="428596"/>
                <a:gridCol w="213087"/>
                <a:gridCol w="3978442"/>
                <a:gridCol w="2136809"/>
                <a:gridCol w="2387066"/>
              </a:tblGrid>
              <a:tr h="70867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Проекты инициативного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бюджетирования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, реализуемые на территории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городского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округа Спасск-Дальний в 2021 году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6163" marR="6163" marT="6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Наименование проекта</a:t>
                      </a:r>
                    </a:p>
                  </a:txBody>
                  <a:tcPr marL="6163" marR="6163" marT="6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Финансирование, руб.</a:t>
                      </a:r>
                    </a:p>
                  </a:txBody>
                  <a:tcPr marL="6163" marR="6163" marT="6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8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Краевой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Местный бюджет</a:t>
                      </a:r>
                    </a:p>
                  </a:txBody>
                  <a:tcPr marL="6163" marR="6163" marT="6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4676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Проекты инициативного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бюджетирования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по направлению «Твой проект»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9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1.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Спортивная площадка «Спорт для всех» по адресу г. Спасск-Дальний, между жилых домов ул. Советская, 132, ул. Юбилейная, 36, ул. Юбилейная, 40. 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3 000 000,00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30400,00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0910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Устройство уличного освещения улиц Октябрьская, Герцена, Шиферная и переулка Безымянный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3 000 000,00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30400,00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54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Устройство уличного освещения улицы Приморская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3 000 000,00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30400,00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45721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Проекты инициативного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бюджетирования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по направлению «Местная инициатива»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6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Устройство тротуара, ул. Ленинская, 7, МБДОУ «Сказка»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100000,00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4364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Устройство контейнерной площадки ул. Парковая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100000,00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546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Устройство контейнерной площадки ул. Ленинская, Покуса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100000,00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2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7" y="0"/>
          <a:ext cx="8929751" cy="6715152"/>
        </p:xfrm>
        <a:graphic>
          <a:graphicData uri="http://schemas.openxmlformats.org/drawingml/2006/table">
            <a:tbl>
              <a:tblPr/>
              <a:tblGrid>
                <a:gridCol w="3337067"/>
                <a:gridCol w="1124743"/>
                <a:gridCol w="1116984"/>
                <a:gridCol w="1101471"/>
                <a:gridCol w="1124743"/>
                <a:gridCol w="1124743"/>
              </a:tblGrid>
              <a:tr h="3730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заимствования 2022-2024г.г.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Кредиты, полученные от кредитных организаций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-34 000 000,00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-68 000 000,00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-81 694 632,50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23 773 162,51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-21 650 000,00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-81 694 632,50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муниципальных заимствований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-31 876 837,00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57 773 163,00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-89 650 000,00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-115 089 265,01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-129 283 897,51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-143 478 530,01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01.01.2021г.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01.01.2022г.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01.01.2023г.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01.01.2024г.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01.01.2025г.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Верхний предел муниципального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197 995 000,00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184 550 000,00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180 860 000,00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долг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Кредиты, полученные от кредитных организаций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Бюджетные кредиты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119 278 530,00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37 583 897,50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22 389 265,00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929330"/>
            <a:ext cx="42862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ДОЛГ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0"/>
          <a:ext cx="9143999" cy="6858019"/>
        </p:xfrm>
        <a:graphic>
          <a:graphicData uri="http://schemas.openxmlformats.org/drawingml/2006/table">
            <a:tbl>
              <a:tblPr/>
              <a:tblGrid>
                <a:gridCol w="4442339"/>
                <a:gridCol w="2350830"/>
                <a:gridCol w="2350830"/>
              </a:tblGrid>
              <a:tr h="5378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Рейтинг муниципальных образований Приморского края по результатам комплексной оценки качества управления бюджетным процессом за 2020 год</a:t>
                      </a:r>
                    </a:p>
                  </a:txBody>
                  <a:tcPr marL="4980" marR="4980" marT="49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6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Муниципальное образование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Комплексная оценка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4980" marR="4980" marT="4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Степень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4980" marR="4980" marT="4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Чугуевский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86,076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Дальнереченский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83,858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Хасанский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83,223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Спасск-Дальний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80,858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Кировский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80,640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Ольгинский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79,755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Пожарский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79,342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Яковлевский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77,979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Кавалеровский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77,819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Красноармейский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76,566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Анучинский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76,395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Артёмовский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76,327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Пограничный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75,540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Надеждинский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74,950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ЗАТО Фокино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74,696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Партизанский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74,156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Дальнегорский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74,143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Уссурийский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73,404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Партизанский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72,742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Арсеньевский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72,479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Дальнереченский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70,959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Лесозаводский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70,146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Черниговский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69,854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Лазовский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69,602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Владивостокский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68,412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Ханкайский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67,474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Шкотовский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66,634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Тернейский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65,573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Хорольский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63,756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Находкинский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63,182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Большой Камень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63,167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Михайловский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60,942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Октябрьский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59,660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35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Спасский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57,166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Приморский край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72,573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4"/>
          <a:ext cx="9144000" cy="6872292"/>
        </p:xfrm>
        <a:graphic>
          <a:graphicData uri="http://schemas.openxmlformats.org/drawingml/2006/table">
            <a:tbl>
              <a:tblPr/>
              <a:tblGrid>
                <a:gridCol w="2077408"/>
                <a:gridCol w="740716"/>
                <a:gridCol w="805988"/>
                <a:gridCol w="578950"/>
                <a:gridCol w="1180603"/>
                <a:gridCol w="998970"/>
                <a:gridCol w="945050"/>
                <a:gridCol w="874101"/>
                <a:gridCol w="942214"/>
              </a:tblGrid>
              <a:tr h="23405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Рейтинг муниципальных образований Приморского края за 2020 год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474" marR="4474" marT="44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Наименование муниципального образования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Место по Приморскому краю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 от максимального количества баллов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Итого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 "Годовой отчет об исполнении бюджета"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 "Публичные сведения о фактических результатах деятельности муниципальных учреждений"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 "Проект бюджета и материалы к нему"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4. "Внесение изменений в бюджет"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5. "Альтернативные формы вовлечения общественности в бюджетный процесс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Единица измерения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место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Максимальное количество 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Анучинский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Ханкайский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Яковлевский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Октябрьский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Партизанский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Чугуевский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Большой Камень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85,1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Владивосток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Пограничный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Черниговский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Партизанск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Уссурийск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Спасский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Дальнегорск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Дальнереченск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Спасск-Дальний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Надеждинский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Арсеньев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Лазовский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Пожарский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Хасанский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78,4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Артем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75,7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Лесозаводск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23-24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Тернейский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23-24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Находка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71,6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Хорольский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Ольгинский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68,9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Дальнереченский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67,6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Кавалеровский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Михайловский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ЗАТО Фокино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Кировский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32-33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Красноармейский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32-33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Шкотовский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"/>
          <a:ext cx="9143999" cy="6868440"/>
        </p:xfrm>
        <a:graphic>
          <a:graphicData uri="http://schemas.openxmlformats.org/drawingml/2006/table">
            <a:tbl>
              <a:tblPr/>
              <a:tblGrid>
                <a:gridCol w="642910"/>
                <a:gridCol w="2326274"/>
                <a:gridCol w="859382"/>
                <a:gridCol w="873023"/>
                <a:gridCol w="1023071"/>
                <a:gridCol w="1127655"/>
                <a:gridCol w="1145842"/>
                <a:gridCol w="1145842"/>
              </a:tblGrid>
              <a:tr h="43125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Основные показатели социально-экономического развития городского округа Спасск-Дальний в соответствии с прогнозом социально-экономического развития  </a:t>
                      </a: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городского округа Спасск-Дальний</a:t>
                      </a: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dpi="0" rotWithShape="1">
                      <a:blip r:embed="rId2">
                        <a:alphaModFix amt="5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Показатели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Единица измерения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плановые значения 2021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2022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2023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226037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Население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587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Численность населения (на 1 января года)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тыс. чел.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39,77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39,31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39,01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38,73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38,49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6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млн. руб.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891,4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914,09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954,86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996,27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1052,64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6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Номинальная начисленная среднемесячная заработная плата работников организаций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рублей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41642,00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43807,40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45560,00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47473,00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49467,00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779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Уровень зарегистрированной безработицы (на конец года)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1,50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1,50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43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Ввод в действие жилых домов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тыс. кв. м общей площади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1,72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2,14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2,67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3,99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3,48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855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Индекс потребительских цен на конец года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 к декабрю предыдущего года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105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104,40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104,00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103,90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103,90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1600" dirty="0" smtClean="0"/>
              <a:t>Управление финансов </a:t>
            </a:r>
          </a:p>
          <a:p>
            <a:pPr>
              <a:buNone/>
            </a:pPr>
            <a:r>
              <a:rPr lang="ru-RU" sz="1600" dirty="0" smtClean="0"/>
              <a:t>Администрации городского округа Спасск-Дальний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Адрес: </a:t>
            </a:r>
            <a:r>
              <a:rPr lang="ru-RU" sz="1600" dirty="0" smtClean="0"/>
              <a:t>692245, </a:t>
            </a:r>
            <a:r>
              <a:rPr lang="ru-RU" sz="1600" dirty="0"/>
              <a:t>г. </a:t>
            </a:r>
            <a:r>
              <a:rPr lang="ru-RU" sz="1600" dirty="0" smtClean="0"/>
              <a:t>Спасск-Дальний, </a:t>
            </a:r>
            <a:r>
              <a:rPr lang="ru-RU" sz="1600" dirty="0"/>
              <a:t>ул. </a:t>
            </a:r>
            <a:r>
              <a:rPr lang="ru-RU" sz="1600" dirty="0" smtClean="0"/>
              <a:t>Борисова, 17 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None/>
            </a:pPr>
            <a:r>
              <a:rPr lang="ru-RU" sz="1600" dirty="0"/>
              <a:t>	</a:t>
            </a:r>
            <a:r>
              <a:rPr lang="ru-RU" sz="1600" dirty="0" smtClean="0"/>
              <a:t>Телефон</a:t>
            </a:r>
            <a:r>
              <a:rPr lang="ru-RU" sz="1600" dirty="0"/>
              <a:t>: (</a:t>
            </a:r>
            <a:r>
              <a:rPr lang="ru-RU" sz="1600" dirty="0" smtClean="0"/>
              <a:t>42352) 244-89 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/>
              <a:t>e-mail</a:t>
            </a:r>
            <a:r>
              <a:rPr lang="ru-RU" sz="1600" dirty="0"/>
              <a:t>: </a:t>
            </a:r>
            <a:r>
              <a:rPr lang="en-US" sz="1600" dirty="0" smtClean="0"/>
              <a:t>fin520</a:t>
            </a:r>
            <a:r>
              <a:rPr lang="ru-RU" sz="1600" dirty="0" smtClean="0"/>
              <a:t>@</a:t>
            </a:r>
            <a:r>
              <a:rPr lang="ru-RU" sz="1600" dirty="0" err="1" smtClean="0"/>
              <a:t>findept.primorsky.ru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Сведения о </a:t>
            </a:r>
            <a:r>
              <a:rPr lang="ru-RU" sz="1600" dirty="0" smtClean="0"/>
              <a:t>бюджете</a:t>
            </a:r>
            <a:r>
              <a:rPr lang="en-US" sz="1600" dirty="0" smtClean="0"/>
              <a:t> </a:t>
            </a:r>
            <a:r>
              <a:rPr lang="ru-RU" sz="1600" dirty="0" smtClean="0"/>
              <a:t>городского округа Спасск-Дальний</a:t>
            </a:r>
            <a:br>
              <a:rPr lang="ru-RU" sz="1600" dirty="0" smtClean="0"/>
            </a:br>
            <a:r>
              <a:rPr lang="ru-RU" sz="1600" dirty="0"/>
              <a:t>представлены на сайте: </a:t>
            </a:r>
            <a:r>
              <a:rPr lang="en-US" sz="1600" dirty="0" smtClean="0"/>
              <a:t>www</a:t>
            </a:r>
            <a:r>
              <a:rPr lang="ru-RU" sz="1600" dirty="0" smtClean="0"/>
              <a:t>.</a:t>
            </a:r>
            <a:r>
              <a:rPr lang="en-US" sz="1600" dirty="0" err="1" smtClean="0"/>
              <a:t>spasskd</a:t>
            </a:r>
            <a:r>
              <a:rPr lang="en-US" sz="1600" dirty="0" smtClean="0"/>
              <a:t>.</a:t>
            </a:r>
            <a:r>
              <a:rPr lang="ru-RU" sz="1600" dirty="0" err="1" smtClean="0"/>
              <a:t>ru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/>
              <a:tblGrid>
                <a:gridCol w="2223206"/>
                <a:gridCol w="1634414"/>
                <a:gridCol w="1620230"/>
                <a:gridCol w="1380166"/>
                <a:gridCol w="1019398"/>
                <a:gridCol w="1266586"/>
              </a:tblGrid>
              <a:tr h="17474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Период, за который исчислена величина прожиточного минимума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Величина прожиточного минимума 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руб.)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Нормативный акт, установивший величину прожиточного минимума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73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душу населения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трудоспособного населения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пенсионеров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детей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4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2022 год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14312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15600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12422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15810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>
                          <a:solidFill>
                            <a:srgbClr val="0563C1"/>
                          </a:solidFill>
                          <a:latin typeface="Arial Narrow" pitchFamily="34" charset="0"/>
                          <a:hlinkClick r:id="rId3"/>
                        </a:rPr>
                        <a:t>Постановление Правительства Приморского края  от 31.08.2021 N 578-пп</a:t>
                      </a:r>
                      <a:endParaRPr lang="ru-RU" sz="1600" b="0" i="0" u="sng" strike="noStrike">
                        <a:solidFill>
                          <a:srgbClr val="0563C1"/>
                        </a:solidFill>
                        <a:latin typeface="Arial Narrow" pitchFamily="34" charset="0"/>
                      </a:endParaRP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2042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2021 год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13963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14779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12119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15409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 dirty="0">
                          <a:solidFill>
                            <a:srgbClr val="0563C1"/>
                          </a:solidFill>
                          <a:latin typeface="Arial Narrow" pitchFamily="34" charset="0"/>
                          <a:hlinkClick r:id="rId4"/>
                        </a:rPr>
                        <a:t>Постановление Правительства Приморского края от 15.01.2021 N 5-пп</a:t>
                      </a:r>
                      <a:endParaRPr lang="ru-RU" sz="1600" b="0" i="0" u="sng" strike="noStrike" dirty="0">
                        <a:solidFill>
                          <a:srgbClr val="0563C1"/>
                        </a:solidFill>
                        <a:latin typeface="Arial Narrow" pitchFamily="34" charset="0"/>
                      </a:endParaRP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Б</a:t>
            </a:r>
            <a:r>
              <a:rPr lang="ru-RU" sz="1300" dirty="0" smtClean="0"/>
              <a:t>юджет </a:t>
            </a:r>
            <a:r>
              <a:rPr lang="ru-RU" sz="1300" dirty="0"/>
              <a:t>– ф</a:t>
            </a:r>
            <a:r>
              <a:rPr lang="ru-RU" sz="1300" dirty="0" smtClean="0"/>
              <a:t>орма </a:t>
            </a:r>
            <a:r>
              <a:rPr lang="ru-RU" sz="1300" dirty="0"/>
              <a:t>образования и </a:t>
            </a:r>
            <a:r>
              <a:rPr lang="ru-RU" sz="1300" dirty="0" smtClean="0"/>
              <a:t>расходования</a:t>
            </a:r>
            <a:r>
              <a:rPr lang="ru-RU" sz="1300" dirty="0"/>
              <a:t> </a:t>
            </a:r>
            <a:r>
              <a:rPr lang="ru-RU" sz="1300" dirty="0" smtClean="0"/>
              <a:t>денежных </a:t>
            </a:r>
            <a:r>
              <a:rPr lang="ru-RU" sz="1300" dirty="0"/>
              <a:t>средств, предназначенных </a:t>
            </a:r>
            <a:r>
              <a:rPr lang="ru-RU" sz="1300" dirty="0" smtClean="0"/>
              <a:t>для</a:t>
            </a:r>
            <a:r>
              <a:rPr lang="ru-RU" sz="1300" dirty="0"/>
              <a:t> </a:t>
            </a:r>
            <a:r>
              <a:rPr lang="ru-RU" sz="1300" dirty="0" smtClean="0"/>
              <a:t>финансового </a:t>
            </a:r>
            <a:r>
              <a:rPr lang="ru-RU" sz="1300" dirty="0"/>
              <a:t>обеспечения задач и </a:t>
            </a:r>
            <a:r>
              <a:rPr lang="ru-RU" sz="1300" dirty="0" smtClean="0"/>
              <a:t>функций</a:t>
            </a:r>
            <a:r>
              <a:rPr lang="ru-RU" sz="1300" dirty="0"/>
              <a:t> </a:t>
            </a:r>
            <a:r>
              <a:rPr lang="ru-RU" sz="1300" dirty="0" smtClean="0"/>
              <a:t>государства </a:t>
            </a:r>
            <a:r>
              <a:rPr lang="ru-RU" sz="1300" dirty="0"/>
              <a:t>и местного самоуправления.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Доходы бюджета – поступающие в </a:t>
            </a:r>
            <a:r>
              <a:rPr lang="ru-RU" sz="1300" dirty="0" smtClean="0"/>
              <a:t>бюджет</a:t>
            </a:r>
            <a:r>
              <a:rPr lang="ru-RU" sz="1300" dirty="0"/>
              <a:t> </a:t>
            </a:r>
            <a:r>
              <a:rPr lang="ru-RU" sz="1300" dirty="0" smtClean="0"/>
              <a:t>денежные </a:t>
            </a:r>
            <a:r>
              <a:rPr lang="ru-RU" sz="1300" dirty="0"/>
              <a:t>средства, за исключением </a:t>
            </a:r>
            <a:r>
              <a:rPr lang="ru-RU" sz="1300" dirty="0" smtClean="0"/>
              <a:t>средств,</a:t>
            </a:r>
            <a:r>
              <a:rPr lang="ru-RU" sz="1300" dirty="0"/>
              <a:t> </a:t>
            </a:r>
            <a:r>
              <a:rPr lang="ru-RU" sz="1300" dirty="0" smtClean="0"/>
              <a:t>являющихся </a:t>
            </a:r>
            <a:r>
              <a:rPr lang="ru-RU" sz="1300" dirty="0"/>
              <a:t>в соответствии с </a:t>
            </a:r>
            <a:r>
              <a:rPr lang="ru-RU" sz="1300" dirty="0" smtClean="0"/>
              <a:t>Бюджетным</a:t>
            </a:r>
            <a:r>
              <a:rPr lang="ru-RU" sz="1300" dirty="0"/>
              <a:t> </a:t>
            </a:r>
            <a:r>
              <a:rPr lang="ru-RU" sz="1300" dirty="0" smtClean="0"/>
              <a:t>кодексом </a:t>
            </a:r>
            <a:r>
              <a:rPr lang="ru-RU" sz="1300" dirty="0"/>
              <a:t>Российской </a:t>
            </a:r>
            <a:r>
              <a:rPr lang="ru-RU" sz="1300" dirty="0" smtClean="0"/>
              <a:t>Федерации</a:t>
            </a:r>
            <a:r>
              <a:rPr lang="ru-RU" sz="1300" dirty="0"/>
              <a:t> </a:t>
            </a:r>
            <a:r>
              <a:rPr lang="ru-RU" sz="1300" dirty="0" smtClean="0"/>
              <a:t>источниками </a:t>
            </a:r>
            <a:r>
              <a:rPr lang="ru-RU" sz="1300" dirty="0"/>
              <a:t>финансирования </a:t>
            </a:r>
            <a:r>
              <a:rPr lang="ru-RU" sz="1300" dirty="0" smtClean="0"/>
              <a:t>дефицита</a:t>
            </a:r>
            <a:r>
              <a:rPr lang="ru-RU" sz="1300" dirty="0"/>
              <a:t> </a:t>
            </a:r>
            <a:r>
              <a:rPr lang="ru-RU" sz="1300" dirty="0" smtClean="0"/>
              <a:t>бюджета</a:t>
            </a:r>
            <a:r>
              <a:rPr lang="ru-RU" sz="1300" dirty="0"/>
              <a:t>.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  <a:p>
            <a:r>
              <a:rPr lang="ru-RU" sz="1300" dirty="0" smtClean="0"/>
              <a:t>Расходы </a:t>
            </a:r>
            <a:r>
              <a:rPr lang="ru-RU" sz="1300" dirty="0"/>
              <a:t>бюджета – выплачиваемые </a:t>
            </a:r>
            <a:r>
              <a:rPr lang="ru-RU" sz="1300" dirty="0" smtClean="0"/>
              <a:t>из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денежные средства, за </a:t>
            </a:r>
            <a:r>
              <a:rPr lang="ru-RU" sz="1300" dirty="0" smtClean="0"/>
              <a:t>исключением</a:t>
            </a:r>
            <a:r>
              <a:rPr lang="ru-RU" sz="1300" dirty="0"/>
              <a:t> </a:t>
            </a:r>
            <a:r>
              <a:rPr lang="ru-RU" sz="1300" dirty="0" smtClean="0"/>
              <a:t>средств</a:t>
            </a:r>
            <a:r>
              <a:rPr lang="ru-RU" sz="1300" dirty="0"/>
              <a:t>, являющихся </a:t>
            </a:r>
            <a:r>
              <a:rPr lang="ru-RU" sz="1300" dirty="0" smtClean="0"/>
              <a:t>источниками</a:t>
            </a:r>
            <a:r>
              <a:rPr lang="ru-RU" sz="1300" dirty="0"/>
              <a:t> </a:t>
            </a:r>
            <a:r>
              <a:rPr lang="ru-RU" sz="1300" dirty="0" smtClean="0"/>
              <a:t>финансирования </a:t>
            </a:r>
            <a:r>
              <a:rPr lang="ru-RU" sz="1300" dirty="0"/>
              <a:t>дефицита бюджета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Дефицит бюджета – превышение </a:t>
            </a:r>
            <a:r>
              <a:rPr lang="ru-RU" sz="1300" dirty="0" smtClean="0"/>
              <a:t>расходов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над его доходами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err="1"/>
              <a:t>Профицит</a:t>
            </a:r>
            <a:r>
              <a:rPr lang="ru-RU" sz="1300" dirty="0"/>
              <a:t> бюджета – превышение </a:t>
            </a:r>
            <a:r>
              <a:rPr lang="ru-RU" sz="1300" dirty="0" smtClean="0"/>
              <a:t>доходов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над его расходами.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  <a:p>
            <a:r>
              <a:rPr lang="ru-RU" sz="1300" dirty="0" smtClean="0"/>
              <a:t>Источники </a:t>
            </a:r>
            <a:r>
              <a:rPr lang="ru-RU" sz="1300" dirty="0"/>
              <a:t>финансирования </a:t>
            </a:r>
            <a:r>
              <a:rPr lang="ru-RU" sz="1300" dirty="0" smtClean="0"/>
              <a:t>дефицита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– денежные средства, </a:t>
            </a:r>
            <a:r>
              <a:rPr lang="ru-RU" sz="1300" dirty="0" smtClean="0"/>
              <a:t>привлекаемые</a:t>
            </a:r>
            <a:r>
              <a:rPr lang="ru-RU" sz="1300" dirty="0"/>
              <a:t> </a:t>
            </a:r>
            <a:r>
              <a:rPr lang="ru-RU" sz="1300" dirty="0" smtClean="0"/>
              <a:t>в </a:t>
            </a:r>
            <a:r>
              <a:rPr lang="ru-RU" sz="1300" dirty="0"/>
              <a:t>бюджет для покрытия дефицита</a:t>
            </a:r>
            <a:r>
              <a:rPr lang="ru-RU" sz="1300" dirty="0" smtClean="0"/>
              <a:t>.</a:t>
            </a:r>
          </a:p>
          <a:p>
            <a:endParaRPr lang="ru-RU" sz="1300" dirty="0"/>
          </a:p>
          <a:p>
            <a:r>
              <a:rPr lang="ru-RU" sz="1300" dirty="0" smtClean="0"/>
              <a:t>Межбюджетные </a:t>
            </a:r>
            <a:r>
              <a:rPr lang="ru-RU" sz="1300" dirty="0"/>
              <a:t>трансферты – </a:t>
            </a:r>
            <a:r>
              <a:rPr lang="ru-RU" sz="1300" dirty="0" smtClean="0"/>
              <a:t>средства, предоставляемые </a:t>
            </a:r>
            <a:r>
              <a:rPr lang="ru-RU" sz="1300" dirty="0"/>
              <a:t>одним бюджетом </a:t>
            </a:r>
            <a:r>
              <a:rPr lang="ru-RU" sz="1300" dirty="0" smtClean="0"/>
              <a:t>бюджетной</a:t>
            </a:r>
            <a:r>
              <a:rPr lang="ru-RU" sz="1300" dirty="0"/>
              <a:t> </a:t>
            </a:r>
            <a:r>
              <a:rPr lang="ru-RU" sz="1300" dirty="0" smtClean="0"/>
              <a:t>системы </a:t>
            </a:r>
            <a:r>
              <a:rPr lang="ru-RU" sz="1300" dirty="0"/>
              <a:t>Российской Федерации </a:t>
            </a:r>
            <a:r>
              <a:rPr lang="ru-RU" sz="1300" dirty="0" smtClean="0"/>
              <a:t>другому</a:t>
            </a:r>
            <a:r>
              <a:rPr lang="ru-RU" sz="1300" dirty="0"/>
              <a:t> </a:t>
            </a:r>
            <a:r>
              <a:rPr lang="ru-RU" sz="1300" dirty="0" smtClean="0"/>
              <a:t>бюджету </a:t>
            </a:r>
            <a:r>
              <a:rPr lang="ru-RU" sz="1300" dirty="0"/>
              <a:t>бюджетной системы </a:t>
            </a:r>
            <a:r>
              <a:rPr lang="ru-RU" sz="1300" dirty="0" smtClean="0"/>
              <a:t>Российской</a:t>
            </a:r>
            <a:r>
              <a:rPr lang="ru-RU" sz="1300" dirty="0"/>
              <a:t> </a:t>
            </a:r>
            <a:r>
              <a:rPr lang="ru-RU" sz="1300" dirty="0" smtClean="0"/>
              <a:t>Федерации.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Дотации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на безвозмездной </a:t>
            </a:r>
            <a:r>
              <a:rPr lang="ru-RU" sz="1300" dirty="0" smtClean="0"/>
              <a:t>и</a:t>
            </a:r>
            <a:r>
              <a:rPr lang="ru-RU" sz="1300" dirty="0"/>
              <a:t> </a:t>
            </a:r>
            <a:r>
              <a:rPr lang="ru-RU" sz="1300" dirty="0" smtClean="0"/>
              <a:t>безвозвратной </a:t>
            </a:r>
            <a:r>
              <a:rPr lang="ru-RU" sz="1300" dirty="0"/>
              <a:t>основе без </a:t>
            </a:r>
            <a:r>
              <a:rPr lang="ru-RU" sz="1300" dirty="0" smtClean="0"/>
              <a:t>установления</a:t>
            </a:r>
            <a:r>
              <a:rPr lang="ru-RU" sz="1300" dirty="0"/>
              <a:t> </a:t>
            </a:r>
            <a:r>
              <a:rPr lang="ru-RU" sz="1300" dirty="0" smtClean="0"/>
              <a:t>направлений.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Субсидии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в целях </a:t>
            </a:r>
            <a:r>
              <a:rPr lang="ru-RU" sz="1300" dirty="0" err="1" smtClean="0"/>
              <a:t>софинансирования</a:t>
            </a:r>
            <a:r>
              <a:rPr lang="ru-RU" sz="1300" dirty="0"/>
              <a:t> </a:t>
            </a:r>
            <a:r>
              <a:rPr lang="ru-RU" sz="1300" dirty="0" smtClean="0"/>
              <a:t>расходов </a:t>
            </a:r>
            <a:r>
              <a:rPr lang="ru-RU" sz="1300" dirty="0"/>
              <a:t>на решение вопросов </a:t>
            </a:r>
            <a:r>
              <a:rPr lang="ru-RU" sz="1300" dirty="0" smtClean="0"/>
              <a:t>местного</a:t>
            </a:r>
            <a:r>
              <a:rPr lang="ru-RU" sz="1300" dirty="0"/>
              <a:t> </a:t>
            </a:r>
            <a:r>
              <a:rPr lang="ru-RU" sz="1300" dirty="0" smtClean="0"/>
              <a:t>значения.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Субвенции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в целях </a:t>
            </a:r>
            <a:r>
              <a:rPr lang="ru-RU" sz="1300" dirty="0" smtClean="0"/>
              <a:t>обеспечения</a:t>
            </a:r>
            <a:r>
              <a:rPr lang="ru-RU" sz="1300" dirty="0"/>
              <a:t> </a:t>
            </a:r>
            <a:r>
              <a:rPr lang="ru-RU" sz="1300" dirty="0" smtClean="0"/>
              <a:t>исполнения </a:t>
            </a:r>
            <a:r>
              <a:rPr lang="ru-RU" sz="1300" dirty="0"/>
              <a:t>отдельных </a:t>
            </a:r>
            <a:r>
              <a:rPr lang="ru-RU" sz="1300" dirty="0" smtClean="0"/>
              <a:t>государственных</a:t>
            </a:r>
            <a:r>
              <a:rPr lang="ru-RU" sz="1300" dirty="0"/>
              <a:t> </a:t>
            </a:r>
            <a:r>
              <a:rPr lang="ru-RU" sz="1300" dirty="0" smtClean="0"/>
              <a:t>полномочий</a:t>
            </a:r>
            <a:r>
              <a:rPr lang="ru-RU" sz="1300" dirty="0"/>
              <a:t>, переданных органам </a:t>
            </a:r>
            <a:r>
              <a:rPr lang="ru-RU" sz="1300" dirty="0" smtClean="0"/>
              <a:t>местного</a:t>
            </a:r>
            <a:r>
              <a:rPr lang="ru-RU" sz="1300" dirty="0"/>
              <a:t> </a:t>
            </a:r>
            <a:r>
              <a:rPr lang="ru-RU" sz="1300" dirty="0" smtClean="0"/>
              <a:t>самоуправления</a:t>
            </a:r>
            <a:r>
              <a:rPr lang="ru-RU" sz="1300" dirty="0"/>
              <a:t>.</a:t>
            </a:r>
            <a:endParaRPr lang="ru-RU" sz="1300" dirty="0" smtClean="0"/>
          </a:p>
          <a:p>
            <a:endParaRPr lang="ru-RU" sz="1300" dirty="0"/>
          </a:p>
          <a:p>
            <a:r>
              <a:rPr lang="ru-RU" sz="1300" dirty="0"/>
              <a:t>Инициативное </a:t>
            </a:r>
            <a:r>
              <a:rPr lang="ru-RU" sz="1300" dirty="0" err="1"/>
              <a:t>бюджетирование</a:t>
            </a:r>
            <a:r>
              <a:rPr lang="ru-RU" sz="1300" dirty="0"/>
              <a:t> – </a:t>
            </a:r>
            <a:r>
              <a:rPr lang="ru-RU" sz="1300" dirty="0" smtClean="0"/>
              <a:t>совокупность</a:t>
            </a:r>
            <a:r>
              <a:rPr lang="ru-RU" sz="1300" dirty="0"/>
              <a:t> </a:t>
            </a:r>
            <a:r>
              <a:rPr lang="ru-RU" sz="1300" dirty="0" smtClean="0"/>
              <a:t>основанных </a:t>
            </a:r>
            <a:r>
              <a:rPr lang="ru-RU" sz="1300" dirty="0"/>
              <a:t>на гражданской </a:t>
            </a:r>
            <a:r>
              <a:rPr lang="ru-RU" sz="1300" dirty="0" smtClean="0"/>
              <a:t>инициативе</a:t>
            </a:r>
            <a:r>
              <a:rPr lang="ru-RU" sz="1300" dirty="0"/>
              <a:t> </a:t>
            </a:r>
            <a:r>
              <a:rPr lang="ru-RU" sz="1300" dirty="0" smtClean="0"/>
              <a:t>практик </a:t>
            </a:r>
            <a:r>
              <a:rPr lang="ru-RU" sz="1300" dirty="0"/>
              <a:t>по решению </a:t>
            </a:r>
            <a:r>
              <a:rPr lang="ru-RU" sz="1300" dirty="0" smtClean="0"/>
              <a:t>социально-экономических</a:t>
            </a:r>
            <a:r>
              <a:rPr lang="ru-RU" sz="1300" dirty="0"/>
              <a:t> </a:t>
            </a:r>
            <a:r>
              <a:rPr lang="ru-RU" sz="1300" dirty="0" smtClean="0"/>
              <a:t>задач </a:t>
            </a:r>
            <a:r>
              <a:rPr lang="ru-RU" sz="1300" dirty="0"/>
              <a:t>при непосредственном участии граждан </a:t>
            </a:r>
            <a:r>
              <a:rPr lang="ru-RU" sz="1300" dirty="0" smtClean="0"/>
              <a:t>в</a:t>
            </a:r>
            <a:r>
              <a:rPr lang="ru-RU" sz="1300" dirty="0"/>
              <a:t> </a:t>
            </a:r>
            <a:r>
              <a:rPr lang="ru-RU" sz="1300" dirty="0" smtClean="0"/>
              <a:t>определении </a:t>
            </a:r>
            <a:r>
              <a:rPr lang="ru-RU" sz="1300" dirty="0"/>
              <a:t>и выборе объектов </a:t>
            </a:r>
            <a:r>
              <a:rPr lang="ru-RU" sz="1300" dirty="0" smtClean="0"/>
              <a:t>расходования</a:t>
            </a:r>
            <a:r>
              <a:rPr lang="ru-RU" sz="1300" dirty="0"/>
              <a:t> </a:t>
            </a:r>
            <a:r>
              <a:rPr lang="ru-RU" sz="1300" dirty="0" smtClean="0"/>
              <a:t>бюджетных </a:t>
            </a:r>
            <a:r>
              <a:rPr lang="ru-RU" sz="1300" dirty="0"/>
              <a:t>средств, а также </a:t>
            </a:r>
            <a:r>
              <a:rPr lang="ru-RU" sz="1300" dirty="0" smtClean="0"/>
              <a:t>последующем</a:t>
            </a:r>
            <a:r>
              <a:rPr lang="ru-RU" sz="1300" dirty="0"/>
              <a:t> </a:t>
            </a:r>
            <a:r>
              <a:rPr lang="ru-RU" sz="1300" dirty="0" smtClean="0"/>
              <a:t>контроле </a:t>
            </a:r>
            <a:r>
              <a:rPr lang="ru-RU" sz="1300" dirty="0"/>
              <a:t>за реализацией проектов.</a:t>
            </a:r>
            <a:endParaRPr lang="ru-RU" sz="13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0"/>
            <a:ext cx="2000264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ГЛОССАРИЙ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"/>
            <a:ext cx="9143999" cy="6771084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бюджетной и налоговой политики на 2022 год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плановый период 2023 и 2024 годов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Бюджетная политика сохранит установленную в предыдущие годы направленность на эффективность расходования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бюджетных средств, недопущение принятия не обеспеченных источниками финансирования расходных обязательств,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обеспечение сбалансированности бюджета.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реализации бюджетной политики: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 бюджетных расходов определяется направлением на реализацию целей национальных и региональных </a:t>
            </a:r>
            <a:r>
              <a:rPr lang="en-US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качества прогнозирования и исполнения бюджета главными администраторами доходов;</a:t>
            </a: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исполнения всех условий, установленных соглашениями, заключенными с министерством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Приморского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края;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долговой политики, позволяющей остаться на среднем уровне долговой устойчивости, с последующим выходом на высокий уровень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запрет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увеличение численности как муниципальных служащих, так и работников муниципальных учреждений (за исключением случаев, когда увеличение численности связано с реализацией дополнительно переданных государственных полномочий, федеральных и региональных нормативных правовых актов; с введением в эксплуатацию объектов социально-культурной сферы; реализацией требований федеральных государственных образовательных стандартов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внедрение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единых федеральных стандартов внутреннего финансового контроля и внутреннего финансового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аудита;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информационной открытости бюджетного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степени участия граждан в определении приоритетных направлений бюджетных расходов методами инициативного </a:t>
            </a:r>
            <a:r>
              <a:rPr lang="ru-RU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бюджетирования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Налоговая политика предусматривает проведение ежегодной оценки эффективности действующих налоговых льгот и ставок по местным налогам.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Основные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бюджетной и налоговой политики на 2022 год и плановый период 2023 и 2024 годов сохраняют направленность на достижение сбалансированности бюджета, поддержание экономической и социальной стабильности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28794" y="1357298"/>
            <a:ext cx="5214974" cy="5715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НЕНАЛОГОВЫЕ ДОХОДЫ                                                      2022 год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5712</Words>
  <Application>Microsoft Office PowerPoint</Application>
  <PresentationFormat>Экран (4:3)</PresentationFormat>
  <Paragraphs>2128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Кучерявый Д.С.</dc:creator>
  <cp:lastModifiedBy>Кучерявый Д.С.</cp:lastModifiedBy>
  <cp:revision>45</cp:revision>
  <dcterms:created xsi:type="dcterms:W3CDTF">2021-11-24T04:31:40Z</dcterms:created>
  <dcterms:modified xsi:type="dcterms:W3CDTF">2021-11-24T23:49:06Z</dcterms:modified>
</cp:coreProperties>
</file>