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729" r:id="rId4"/>
    <p:sldId id="1229" r:id="rId5"/>
    <p:sldId id="260" r:id="rId6"/>
    <p:sldId id="1236" r:id="rId7"/>
    <p:sldId id="1257" r:id="rId8"/>
    <p:sldId id="1280" r:id="rId9"/>
    <p:sldId id="728" r:id="rId10"/>
    <p:sldId id="725" r:id="rId11"/>
    <p:sldId id="727" r:id="rId12"/>
    <p:sldId id="731" r:id="rId13"/>
  </p:sldIdLst>
  <p:sldSz cx="12192000" cy="6858000"/>
  <p:notesSz cx="7010400" cy="9296400"/>
  <p:embeddedFontLst>
    <p:embeddedFont>
      <p:font typeface="X5 Sans Medium" charset="0"/>
      <p:regular r:id="rId16"/>
      <p:bold r:id="rId17"/>
    </p:embeddedFont>
    <p:embeddedFont>
      <p:font typeface="Open Sans SemiBold" charset="0"/>
      <p:regular r:id="rId18"/>
      <p:bold r:id="rId19"/>
      <p:italic r:id="rId20"/>
      <p:boldItalic r:id="rId21"/>
    </p:embeddedFont>
    <p:embeddedFont>
      <p:font typeface="X5 Sans" charset="0"/>
      <p:regular r:id="rId22"/>
      <p:bold r:id="rId23"/>
    </p:embeddedFont>
    <p:embeddedFont>
      <p:font typeface="5ka Sans Design Black" charset="0"/>
      <p:regular r:id="rId24"/>
      <p:bold r:id="rId25"/>
      <p:italic r:id="rId26"/>
      <p:boldItalic r:id="rId27"/>
    </p:embeddedFont>
    <p:embeddedFont>
      <p:font typeface="Open Sans" charset="0"/>
      <p:regular r:id="rId28"/>
      <p:bold r:id="rId29"/>
      <p:italic r:id="rId30"/>
      <p:boldItalic r:id="rId31"/>
    </p:embeddedFont>
    <p:embeddedFont>
      <p:font typeface="Open Sans Bold" charset="0"/>
      <p:bold r:id="rId32"/>
    </p:embeddedFont>
    <p:embeddedFont>
      <p:font typeface="X5 Sans VF Medium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enko, Adel" initials="PA" lastIdx="7" clrIdx="0">
    <p:extLst>
      <p:ext uri="{19B8F6BF-5375-455C-9EA6-DF929625EA0E}">
        <p15:presenceInfo xmlns:p15="http://schemas.microsoft.com/office/powerpoint/2012/main" xmlns="" userId="S-1-5-21-2094927150-201071529-617630493-12262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AF2D"/>
    <a:srgbClr val="FF5B5B"/>
    <a:srgbClr val="F2F2F2"/>
    <a:srgbClr val="7F7F7F"/>
    <a:srgbClr val="9B9B9B"/>
    <a:srgbClr val="D2A000"/>
    <a:srgbClr val="E6B7AC"/>
    <a:srgbClr val="003C13"/>
    <a:srgbClr val="B7D7A3"/>
    <a:srgbClr val="BFCF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32" autoAdjust="0"/>
    <p:restoredTop sz="93979" autoAdjust="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64" y="4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A22EAC6-4CFC-40F2-917F-12195BCDE6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>
              <a:latin typeface="X5 Sans" panose="020B0403020203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3E9D328-77AA-4BAD-BC60-CACB996C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23BB18-28E7-40C6-948A-DCC4752477D3}" type="datetimeFigureOut">
              <a:rPr lang="ru-RU" smtClean="0">
                <a:latin typeface="X5 Sans" panose="020B0403020203020204" pitchFamily="34" charset="0"/>
              </a:rPr>
              <a:pPr/>
              <a:t>30.01.2023</a:t>
            </a:fld>
            <a:endParaRPr lang="ru-RU">
              <a:latin typeface="X5 Sans" panose="020B0403020203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DE61BB-9B43-447C-8AAE-314C8638D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>
              <a:latin typeface="X5 Sans" panose="020B0403020203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03E484-59CC-4662-9E7D-254628C934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1BA56C-9CFE-4EBC-AFB8-62DEA86E3107}" type="slidenum">
              <a:rPr lang="ru-RU" smtClean="0">
                <a:latin typeface="X5 Sans" panose="020B0403020203020204" pitchFamily="34" charset="0"/>
              </a:rPr>
              <a:pPr/>
              <a:t>‹#›</a:t>
            </a:fld>
            <a:endParaRPr lang="ru-RU">
              <a:latin typeface="X5 Sans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77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X5 Sans" panose="020B0403020203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X5 Sans" panose="020B0403020203020204" pitchFamily="34" charset="0"/>
              </a:defRPr>
            </a:lvl1pPr>
          </a:lstStyle>
          <a:p>
            <a:fld id="{0839FD3D-0526-40FD-A283-1628FC8B713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X5 Sans" panose="020B0403020203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X5 Sans" panose="020B0403020203020204" pitchFamily="34" charset="0"/>
              </a:defRPr>
            </a:lvl1pPr>
          </a:lstStyle>
          <a:p>
            <a:fld id="{B73B0F26-8804-46B2-8113-8731BA912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535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X5 Sans" panose="020B04030202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X5 Sans" panose="020B04030202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X5 Sans" panose="020B04030202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X5 Sans" panose="020B04030202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X5 Sans" panose="020B04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08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B0F26-8804-46B2-8113-8731BA912F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48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39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jpe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5">
    <p:bg>
      <p:bgPr>
        <a:solidFill>
          <a:srgbClr val="003C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preencoded.png">
            <a:extLst>
              <a:ext uri="{FF2B5EF4-FFF2-40B4-BE49-F238E27FC236}">
                <a16:creationId xmlns:a16="http://schemas.microsoft.com/office/drawing/2014/main" xmlns="" id="{559E1999-DBB0-4B7C-86A2-116AC297C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2790825"/>
            <a:ext cx="12192000" cy="406717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42E65A7A-4609-474A-96D3-7ECC6CD1DC16}"/>
              </a:ext>
            </a:extLst>
          </p:cNvPr>
          <p:cNvGrpSpPr/>
          <p:nvPr userDrawn="1"/>
        </p:nvGrpSpPr>
        <p:grpSpPr>
          <a:xfrm>
            <a:off x="428625" y="476250"/>
            <a:ext cx="2338388" cy="719138"/>
            <a:chOff x="428625" y="476250"/>
            <a:chExt cx="2338388" cy="719138"/>
          </a:xfrm>
        </p:grpSpPr>
        <p:pic>
          <p:nvPicPr>
            <p:cNvPr id="4" name="Object 2" descr="preencoded.png">
              <a:extLst>
                <a:ext uri="{FF2B5EF4-FFF2-40B4-BE49-F238E27FC236}">
                  <a16:creationId xmlns:a16="http://schemas.microsoft.com/office/drawing/2014/main" xmlns="" id="{1A7C1CE3-4518-48F3-91A1-DC59A8B8C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776288" y="747713"/>
              <a:ext cx="290513" cy="323850"/>
            </a:xfrm>
            <a:prstGeom prst="rect">
              <a:avLst/>
            </a:prstGeom>
          </p:spPr>
        </p:pic>
        <p:pic>
          <p:nvPicPr>
            <p:cNvPr id="5" name="Object 3" descr="preencoded.png">
              <a:extLst>
                <a:ext uri="{FF2B5EF4-FFF2-40B4-BE49-F238E27FC236}">
                  <a16:creationId xmlns:a16="http://schemas.microsoft.com/office/drawing/2014/main" xmlns="" id="{0BA7EB99-AF46-4216-8C02-3049EC96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1071563" y="752475"/>
              <a:ext cx="242888" cy="323850"/>
            </a:xfrm>
            <a:prstGeom prst="rect">
              <a:avLst/>
            </a:prstGeom>
          </p:spPr>
        </p:pic>
        <p:pic>
          <p:nvPicPr>
            <p:cNvPr id="6" name="Object 4" descr="preencoded.png">
              <a:extLst>
                <a:ext uri="{FF2B5EF4-FFF2-40B4-BE49-F238E27FC236}">
                  <a16:creationId xmlns:a16="http://schemas.microsoft.com/office/drawing/2014/main" xmlns="" id="{9E74A1D5-A7DC-4C43-AA42-266D3E1E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428625" y="476250"/>
              <a:ext cx="652463" cy="585788"/>
            </a:xfrm>
            <a:prstGeom prst="rect">
              <a:avLst/>
            </a:prstGeom>
          </p:spPr>
        </p:pic>
        <p:pic>
          <p:nvPicPr>
            <p:cNvPr id="7" name="Object 5" descr="preencoded.png">
              <a:extLst>
                <a:ext uri="{FF2B5EF4-FFF2-40B4-BE49-F238E27FC236}">
                  <a16:creationId xmlns:a16="http://schemas.microsoft.com/office/drawing/2014/main" xmlns="" id="{7C6BB36F-0F8B-482E-BDB7-C40A5DA6D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1357313" y="738188"/>
              <a:ext cx="333375" cy="342900"/>
            </a:xfrm>
            <a:prstGeom prst="rect">
              <a:avLst/>
            </a:prstGeom>
          </p:spPr>
        </p:pic>
        <p:pic>
          <p:nvPicPr>
            <p:cNvPr id="8" name="Object 6" descr="preencoded.png">
              <a:extLst>
                <a:ext uri="{FF2B5EF4-FFF2-40B4-BE49-F238E27FC236}">
                  <a16:creationId xmlns:a16="http://schemas.microsoft.com/office/drawing/2014/main" xmlns="" id="{E4F39375-AED6-454F-B696-A842F1C5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1738313" y="809625"/>
              <a:ext cx="157163" cy="266700"/>
            </a:xfrm>
            <a:prstGeom prst="rect">
              <a:avLst/>
            </a:prstGeom>
          </p:spPr>
        </p:pic>
        <p:pic>
          <p:nvPicPr>
            <p:cNvPr id="9" name="Object 7" descr="preencoded.png">
              <a:extLst>
                <a:ext uri="{FF2B5EF4-FFF2-40B4-BE49-F238E27FC236}">
                  <a16:creationId xmlns:a16="http://schemas.microsoft.com/office/drawing/2014/main" xmlns="" id="{62C052A1-9161-4D30-A868-7EFB65745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1909763" y="809625"/>
              <a:ext cx="271463" cy="271463"/>
            </a:xfrm>
            <a:prstGeom prst="rect">
              <a:avLst/>
            </a:prstGeom>
          </p:spPr>
        </p:pic>
        <p:pic>
          <p:nvPicPr>
            <p:cNvPr id="10" name="Object 8" descr="preencoded.png">
              <a:extLst>
                <a:ext uri="{FF2B5EF4-FFF2-40B4-BE49-F238E27FC236}">
                  <a16:creationId xmlns:a16="http://schemas.microsoft.com/office/drawing/2014/main" xmlns="" id="{7953F0DF-AD32-4EDF-A92B-68D64884D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24088" y="814388"/>
              <a:ext cx="228600" cy="266700"/>
            </a:xfrm>
            <a:prstGeom prst="rect">
              <a:avLst/>
            </a:prstGeom>
          </p:spPr>
        </p:pic>
        <p:pic>
          <p:nvPicPr>
            <p:cNvPr id="11" name="Object 9" descr="preencoded.png">
              <a:extLst>
                <a:ext uri="{FF2B5EF4-FFF2-40B4-BE49-F238E27FC236}">
                  <a16:creationId xmlns:a16="http://schemas.microsoft.com/office/drawing/2014/main" xmlns="" id="{348094B2-2F94-435B-8182-C244A3FD4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/>
          </p:blipFill>
          <p:spPr>
            <a:xfrm>
              <a:off x="2500313" y="809625"/>
              <a:ext cx="266700" cy="385763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6C5924DE-16F7-4C9A-9FB8-02FD34D89EAF}"/>
              </a:ext>
            </a:extLst>
          </p:cNvPr>
          <p:cNvGrpSpPr/>
          <p:nvPr userDrawn="1"/>
        </p:nvGrpSpPr>
        <p:grpSpPr>
          <a:xfrm>
            <a:off x="10555935" y="695814"/>
            <a:ext cx="1207439" cy="281479"/>
            <a:chOff x="10555935" y="811564"/>
            <a:chExt cx="1207439" cy="281479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D187AA2D-D333-494A-AFBC-63CB00A3789C}"/>
                </a:ext>
              </a:extLst>
            </p:cNvPr>
            <p:cNvSpPr/>
            <p:nvPr/>
          </p:nvSpPr>
          <p:spPr>
            <a:xfrm>
              <a:off x="10555939" y="811565"/>
              <a:ext cx="69216" cy="96902"/>
            </a:xfrm>
            <a:custGeom>
              <a:avLst/>
              <a:gdLst>
                <a:gd name="connsiteX0" fmla="*/ 50758 w 69216"/>
                <a:gd name="connsiteY0" fmla="*/ 46144 h 96902"/>
                <a:gd name="connsiteX1" fmla="*/ 64602 w 69216"/>
                <a:gd name="connsiteY1" fmla="*/ 53835 h 96902"/>
                <a:gd name="connsiteX2" fmla="*/ 69216 w 69216"/>
                <a:gd name="connsiteY2" fmla="*/ 69217 h 96902"/>
                <a:gd name="connsiteX3" fmla="*/ 59988 w 69216"/>
                <a:gd name="connsiteY3" fmla="*/ 89212 h 96902"/>
                <a:gd name="connsiteX4" fmla="*/ 33839 w 69216"/>
                <a:gd name="connsiteY4" fmla="*/ 96903 h 96902"/>
                <a:gd name="connsiteX5" fmla="*/ 0 w 69216"/>
                <a:gd name="connsiteY5" fmla="*/ 96903 h 96902"/>
                <a:gd name="connsiteX6" fmla="*/ 0 w 69216"/>
                <a:gd name="connsiteY6" fmla="*/ 0 h 96902"/>
                <a:gd name="connsiteX7" fmla="*/ 33839 w 69216"/>
                <a:gd name="connsiteY7" fmla="*/ 0 h 96902"/>
                <a:gd name="connsiteX8" fmla="*/ 56912 w 69216"/>
                <a:gd name="connsiteY8" fmla="*/ 6153 h 96902"/>
                <a:gd name="connsiteX9" fmla="*/ 64602 w 69216"/>
                <a:gd name="connsiteY9" fmla="*/ 24610 h 96902"/>
                <a:gd name="connsiteX10" fmla="*/ 59988 w 69216"/>
                <a:gd name="connsiteY10" fmla="*/ 36915 h 96902"/>
                <a:gd name="connsiteX11" fmla="*/ 50758 w 69216"/>
                <a:gd name="connsiteY11" fmla="*/ 46144 h 96902"/>
                <a:gd name="connsiteX12" fmla="*/ 33839 w 69216"/>
                <a:gd name="connsiteY12" fmla="*/ 12305 h 96902"/>
                <a:gd name="connsiteX13" fmla="*/ 12305 w 69216"/>
                <a:gd name="connsiteY13" fmla="*/ 12305 h 96902"/>
                <a:gd name="connsiteX14" fmla="*/ 12305 w 69216"/>
                <a:gd name="connsiteY14" fmla="*/ 39992 h 96902"/>
                <a:gd name="connsiteX15" fmla="*/ 33839 w 69216"/>
                <a:gd name="connsiteY15" fmla="*/ 39992 h 96902"/>
                <a:gd name="connsiteX16" fmla="*/ 52297 w 69216"/>
                <a:gd name="connsiteY16" fmla="*/ 26148 h 96902"/>
                <a:gd name="connsiteX17" fmla="*/ 33839 w 69216"/>
                <a:gd name="connsiteY17" fmla="*/ 12305 h 96902"/>
                <a:gd name="connsiteX18" fmla="*/ 12305 w 69216"/>
                <a:gd name="connsiteY18" fmla="*/ 86136 h 96902"/>
                <a:gd name="connsiteX19" fmla="*/ 35377 w 69216"/>
                <a:gd name="connsiteY19" fmla="*/ 86136 h 96902"/>
                <a:gd name="connsiteX20" fmla="*/ 56912 w 69216"/>
                <a:gd name="connsiteY20" fmla="*/ 70754 h 96902"/>
                <a:gd name="connsiteX21" fmla="*/ 52297 w 69216"/>
                <a:gd name="connsiteY21" fmla="*/ 58450 h 96902"/>
                <a:gd name="connsiteX22" fmla="*/ 36915 w 69216"/>
                <a:gd name="connsiteY22" fmla="*/ 53835 h 96902"/>
                <a:gd name="connsiteX23" fmla="*/ 12305 w 69216"/>
                <a:gd name="connsiteY23" fmla="*/ 53835 h 96902"/>
                <a:gd name="connsiteX24" fmla="*/ 12305 w 69216"/>
                <a:gd name="connsiteY24" fmla="*/ 86136 h 9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16" h="96902">
                  <a:moveTo>
                    <a:pt x="50758" y="46144"/>
                  </a:moveTo>
                  <a:cubicBezTo>
                    <a:pt x="56911" y="47682"/>
                    <a:pt x="61526" y="49221"/>
                    <a:pt x="64602" y="53835"/>
                  </a:cubicBezTo>
                  <a:cubicBezTo>
                    <a:pt x="67679" y="58450"/>
                    <a:pt x="69216" y="63064"/>
                    <a:pt x="69216" y="69217"/>
                  </a:cubicBezTo>
                  <a:cubicBezTo>
                    <a:pt x="69216" y="78445"/>
                    <a:pt x="66140" y="84598"/>
                    <a:pt x="59988" y="89212"/>
                  </a:cubicBezTo>
                  <a:cubicBezTo>
                    <a:pt x="53835" y="93827"/>
                    <a:pt x="46145" y="96903"/>
                    <a:pt x="33839" y="96903"/>
                  </a:cubicBezTo>
                  <a:lnTo>
                    <a:pt x="0" y="96903"/>
                  </a:lnTo>
                  <a:lnTo>
                    <a:pt x="0" y="0"/>
                  </a:lnTo>
                  <a:lnTo>
                    <a:pt x="33839" y="0"/>
                  </a:lnTo>
                  <a:cubicBezTo>
                    <a:pt x="43068" y="0"/>
                    <a:pt x="50759" y="1538"/>
                    <a:pt x="56912" y="6153"/>
                  </a:cubicBezTo>
                  <a:cubicBezTo>
                    <a:pt x="63064" y="10767"/>
                    <a:pt x="64602" y="16920"/>
                    <a:pt x="64602" y="24610"/>
                  </a:cubicBezTo>
                  <a:cubicBezTo>
                    <a:pt x="64602" y="29225"/>
                    <a:pt x="63064" y="33839"/>
                    <a:pt x="59988" y="36915"/>
                  </a:cubicBezTo>
                  <a:cubicBezTo>
                    <a:pt x="58449" y="43068"/>
                    <a:pt x="55373" y="44606"/>
                    <a:pt x="50758" y="46144"/>
                  </a:cubicBezTo>
                  <a:close/>
                  <a:moveTo>
                    <a:pt x="33839" y="12305"/>
                  </a:moveTo>
                  <a:lnTo>
                    <a:pt x="12305" y="12305"/>
                  </a:lnTo>
                  <a:lnTo>
                    <a:pt x="12305" y="39992"/>
                  </a:lnTo>
                  <a:lnTo>
                    <a:pt x="33839" y="39992"/>
                  </a:lnTo>
                  <a:cubicBezTo>
                    <a:pt x="46145" y="39992"/>
                    <a:pt x="52297" y="35377"/>
                    <a:pt x="52297" y="26148"/>
                  </a:cubicBezTo>
                  <a:cubicBezTo>
                    <a:pt x="52297" y="16920"/>
                    <a:pt x="46145" y="12305"/>
                    <a:pt x="33839" y="12305"/>
                  </a:cubicBezTo>
                  <a:close/>
                  <a:moveTo>
                    <a:pt x="12305" y="86136"/>
                  </a:moveTo>
                  <a:lnTo>
                    <a:pt x="35377" y="86136"/>
                  </a:lnTo>
                  <a:cubicBezTo>
                    <a:pt x="50758" y="86136"/>
                    <a:pt x="56912" y="81521"/>
                    <a:pt x="56912" y="70754"/>
                  </a:cubicBezTo>
                  <a:cubicBezTo>
                    <a:pt x="56912" y="66140"/>
                    <a:pt x="55373" y="61526"/>
                    <a:pt x="52297" y="58450"/>
                  </a:cubicBezTo>
                  <a:cubicBezTo>
                    <a:pt x="49221" y="55373"/>
                    <a:pt x="43068" y="53835"/>
                    <a:pt x="36915" y="53835"/>
                  </a:cubicBezTo>
                  <a:lnTo>
                    <a:pt x="12305" y="53835"/>
                  </a:lnTo>
                  <a:lnTo>
                    <a:pt x="12305" y="86136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CE728187-388C-47CD-8F57-052B5E9C8D76}"/>
                </a:ext>
              </a:extLst>
            </p:cNvPr>
            <p:cNvSpPr/>
            <p:nvPr/>
          </p:nvSpPr>
          <p:spPr>
            <a:xfrm>
              <a:off x="10646685" y="811564"/>
              <a:ext cx="93826" cy="98441"/>
            </a:xfrm>
            <a:custGeom>
              <a:avLst/>
              <a:gdLst>
                <a:gd name="connsiteX0" fmla="*/ 12305 w 93826"/>
                <a:gd name="connsiteY0" fmla="*/ 38454 h 98441"/>
                <a:gd name="connsiteX1" fmla="*/ 35377 w 93826"/>
                <a:gd name="connsiteY1" fmla="*/ 38454 h 98441"/>
                <a:gd name="connsiteX2" fmla="*/ 59987 w 93826"/>
                <a:gd name="connsiteY2" fmla="*/ 46144 h 98441"/>
                <a:gd name="connsiteX3" fmla="*/ 67678 w 93826"/>
                <a:gd name="connsiteY3" fmla="*/ 67678 h 98441"/>
                <a:gd name="connsiteX4" fmla="*/ 58449 w 93826"/>
                <a:gd name="connsiteY4" fmla="*/ 89212 h 98441"/>
                <a:gd name="connsiteX5" fmla="*/ 33839 w 93826"/>
                <a:gd name="connsiteY5" fmla="*/ 96903 h 98441"/>
                <a:gd name="connsiteX6" fmla="*/ 0 w 93826"/>
                <a:gd name="connsiteY6" fmla="*/ 96903 h 98441"/>
                <a:gd name="connsiteX7" fmla="*/ 0 w 93826"/>
                <a:gd name="connsiteY7" fmla="*/ 0 h 98441"/>
                <a:gd name="connsiteX8" fmla="*/ 12305 w 93826"/>
                <a:gd name="connsiteY8" fmla="*/ 0 h 98441"/>
                <a:gd name="connsiteX9" fmla="*/ 12305 w 93826"/>
                <a:gd name="connsiteY9" fmla="*/ 38454 h 98441"/>
                <a:gd name="connsiteX10" fmla="*/ 12305 w 93826"/>
                <a:gd name="connsiteY10" fmla="*/ 86136 h 98441"/>
                <a:gd name="connsiteX11" fmla="*/ 32301 w 93826"/>
                <a:gd name="connsiteY11" fmla="*/ 86136 h 98441"/>
                <a:gd name="connsiteX12" fmla="*/ 49220 w 93826"/>
                <a:gd name="connsiteY12" fmla="*/ 81521 h 98441"/>
                <a:gd name="connsiteX13" fmla="*/ 55373 w 93826"/>
                <a:gd name="connsiteY13" fmla="*/ 67678 h 98441"/>
                <a:gd name="connsiteX14" fmla="*/ 49220 w 93826"/>
                <a:gd name="connsiteY14" fmla="*/ 53835 h 98441"/>
                <a:gd name="connsiteX15" fmla="*/ 32301 w 93826"/>
                <a:gd name="connsiteY15" fmla="*/ 49221 h 98441"/>
                <a:gd name="connsiteX16" fmla="*/ 12305 w 93826"/>
                <a:gd name="connsiteY16" fmla="*/ 49221 h 98441"/>
                <a:gd name="connsiteX17" fmla="*/ 12305 w 93826"/>
                <a:gd name="connsiteY17" fmla="*/ 86136 h 98441"/>
                <a:gd name="connsiteX18" fmla="*/ 81522 w 93826"/>
                <a:gd name="connsiteY18" fmla="*/ 1538 h 98441"/>
                <a:gd name="connsiteX19" fmla="*/ 93826 w 93826"/>
                <a:gd name="connsiteY19" fmla="*/ 1538 h 98441"/>
                <a:gd name="connsiteX20" fmla="*/ 93826 w 93826"/>
                <a:gd name="connsiteY20" fmla="*/ 98441 h 98441"/>
                <a:gd name="connsiteX21" fmla="*/ 81522 w 93826"/>
                <a:gd name="connsiteY21" fmla="*/ 98441 h 98441"/>
                <a:gd name="connsiteX22" fmla="*/ 81522 w 93826"/>
                <a:gd name="connsiteY22" fmla="*/ 1538 h 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826" h="98441">
                  <a:moveTo>
                    <a:pt x="12305" y="38454"/>
                  </a:moveTo>
                  <a:lnTo>
                    <a:pt x="35377" y="38454"/>
                  </a:lnTo>
                  <a:cubicBezTo>
                    <a:pt x="46144" y="38454"/>
                    <a:pt x="53834" y="41530"/>
                    <a:pt x="59987" y="46144"/>
                  </a:cubicBezTo>
                  <a:cubicBezTo>
                    <a:pt x="66140" y="50758"/>
                    <a:pt x="67678" y="58449"/>
                    <a:pt x="67678" y="67678"/>
                  </a:cubicBezTo>
                  <a:cubicBezTo>
                    <a:pt x="67678" y="76907"/>
                    <a:pt x="64602" y="83060"/>
                    <a:pt x="58449" y="89212"/>
                  </a:cubicBezTo>
                  <a:cubicBezTo>
                    <a:pt x="52297" y="95365"/>
                    <a:pt x="44606" y="96903"/>
                    <a:pt x="33839" y="96903"/>
                  </a:cubicBezTo>
                  <a:lnTo>
                    <a:pt x="0" y="96903"/>
                  </a:lnTo>
                  <a:lnTo>
                    <a:pt x="0" y="0"/>
                  </a:lnTo>
                  <a:lnTo>
                    <a:pt x="12305" y="0"/>
                  </a:lnTo>
                  <a:lnTo>
                    <a:pt x="12305" y="38454"/>
                  </a:lnTo>
                  <a:close/>
                  <a:moveTo>
                    <a:pt x="12305" y="86136"/>
                  </a:moveTo>
                  <a:lnTo>
                    <a:pt x="32301" y="86136"/>
                  </a:lnTo>
                  <a:cubicBezTo>
                    <a:pt x="38453" y="86136"/>
                    <a:pt x="44606" y="84598"/>
                    <a:pt x="49220" y="81521"/>
                  </a:cubicBezTo>
                  <a:cubicBezTo>
                    <a:pt x="53835" y="78445"/>
                    <a:pt x="55373" y="73831"/>
                    <a:pt x="55373" y="67678"/>
                  </a:cubicBezTo>
                  <a:cubicBezTo>
                    <a:pt x="55373" y="61526"/>
                    <a:pt x="53835" y="56911"/>
                    <a:pt x="49220" y="53835"/>
                  </a:cubicBezTo>
                  <a:cubicBezTo>
                    <a:pt x="44606" y="50758"/>
                    <a:pt x="39992" y="49221"/>
                    <a:pt x="32301" y="49221"/>
                  </a:cubicBezTo>
                  <a:lnTo>
                    <a:pt x="12305" y="49221"/>
                  </a:lnTo>
                  <a:lnTo>
                    <a:pt x="12305" y="86136"/>
                  </a:lnTo>
                  <a:close/>
                  <a:moveTo>
                    <a:pt x="81522" y="1538"/>
                  </a:moveTo>
                  <a:lnTo>
                    <a:pt x="93826" y="1538"/>
                  </a:lnTo>
                  <a:lnTo>
                    <a:pt x="93826" y="98441"/>
                  </a:lnTo>
                  <a:lnTo>
                    <a:pt x="81522" y="98441"/>
                  </a:lnTo>
                  <a:lnTo>
                    <a:pt x="81522" y="1538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6B28AA48-ACD3-47F8-9C1F-1352435CBF4D}"/>
                </a:ext>
              </a:extLst>
            </p:cNvPr>
            <p:cNvSpPr/>
            <p:nvPr/>
          </p:nvSpPr>
          <p:spPr>
            <a:xfrm>
              <a:off x="10768195" y="811564"/>
              <a:ext cx="64601" cy="96902"/>
            </a:xfrm>
            <a:custGeom>
              <a:avLst/>
              <a:gdLst>
                <a:gd name="connsiteX0" fmla="*/ 12305 w 64601"/>
                <a:gd name="connsiteY0" fmla="*/ 38454 h 96902"/>
                <a:gd name="connsiteX1" fmla="*/ 32301 w 64601"/>
                <a:gd name="connsiteY1" fmla="*/ 38454 h 96902"/>
                <a:gd name="connsiteX2" fmla="*/ 56911 w 64601"/>
                <a:gd name="connsiteY2" fmla="*/ 46144 h 96902"/>
                <a:gd name="connsiteX3" fmla="*/ 64602 w 64601"/>
                <a:gd name="connsiteY3" fmla="*/ 67678 h 96902"/>
                <a:gd name="connsiteX4" fmla="*/ 55373 w 64601"/>
                <a:gd name="connsiteY4" fmla="*/ 89212 h 96902"/>
                <a:gd name="connsiteX5" fmla="*/ 30762 w 64601"/>
                <a:gd name="connsiteY5" fmla="*/ 96903 h 96902"/>
                <a:gd name="connsiteX6" fmla="*/ 0 w 64601"/>
                <a:gd name="connsiteY6" fmla="*/ 96903 h 96902"/>
                <a:gd name="connsiteX7" fmla="*/ 0 w 64601"/>
                <a:gd name="connsiteY7" fmla="*/ 0 h 96902"/>
                <a:gd name="connsiteX8" fmla="*/ 56911 w 64601"/>
                <a:gd name="connsiteY8" fmla="*/ 0 h 96902"/>
                <a:gd name="connsiteX9" fmla="*/ 56911 w 64601"/>
                <a:gd name="connsiteY9" fmla="*/ 12305 h 96902"/>
                <a:gd name="connsiteX10" fmla="*/ 12305 w 64601"/>
                <a:gd name="connsiteY10" fmla="*/ 12305 h 96902"/>
                <a:gd name="connsiteX11" fmla="*/ 12305 w 64601"/>
                <a:gd name="connsiteY11" fmla="*/ 38454 h 96902"/>
                <a:gd name="connsiteX12" fmla="*/ 12305 w 64601"/>
                <a:gd name="connsiteY12" fmla="*/ 86136 h 96902"/>
                <a:gd name="connsiteX13" fmla="*/ 30762 w 64601"/>
                <a:gd name="connsiteY13" fmla="*/ 86136 h 96902"/>
                <a:gd name="connsiteX14" fmla="*/ 47682 w 64601"/>
                <a:gd name="connsiteY14" fmla="*/ 81521 h 96902"/>
                <a:gd name="connsiteX15" fmla="*/ 53835 w 64601"/>
                <a:gd name="connsiteY15" fmla="*/ 67678 h 96902"/>
                <a:gd name="connsiteX16" fmla="*/ 47682 w 64601"/>
                <a:gd name="connsiteY16" fmla="*/ 53835 h 96902"/>
                <a:gd name="connsiteX17" fmla="*/ 30762 w 64601"/>
                <a:gd name="connsiteY17" fmla="*/ 49221 h 96902"/>
                <a:gd name="connsiteX18" fmla="*/ 13844 w 64601"/>
                <a:gd name="connsiteY18" fmla="*/ 49221 h 96902"/>
                <a:gd name="connsiteX19" fmla="*/ 13844 w 64601"/>
                <a:gd name="connsiteY19" fmla="*/ 86136 h 96902"/>
                <a:gd name="connsiteX20" fmla="*/ 12305 w 64601"/>
                <a:gd name="connsiteY20" fmla="*/ 86136 h 9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01" h="96902">
                  <a:moveTo>
                    <a:pt x="12305" y="38454"/>
                  </a:moveTo>
                  <a:lnTo>
                    <a:pt x="32301" y="38454"/>
                  </a:lnTo>
                  <a:cubicBezTo>
                    <a:pt x="43068" y="38454"/>
                    <a:pt x="50759" y="41530"/>
                    <a:pt x="56911" y="46144"/>
                  </a:cubicBezTo>
                  <a:cubicBezTo>
                    <a:pt x="63064" y="50758"/>
                    <a:pt x="64602" y="58449"/>
                    <a:pt x="64602" y="67678"/>
                  </a:cubicBezTo>
                  <a:cubicBezTo>
                    <a:pt x="64602" y="76907"/>
                    <a:pt x="61525" y="84598"/>
                    <a:pt x="55373" y="89212"/>
                  </a:cubicBezTo>
                  <a:cubicBezTo>
                    <a:pt x="49220" y="95365"/>
                    <a:pt x="41529" y="96903"/>
                    <a:pt x="30762" y="96903"/>
                  </a:cubicBezTo>
                  <a:lnTo>
                    <a:pt x="0" y="96903"/>
                  </a:lnTo>
                  <a:lnTo>
                    <a:pt x="0" y="0"/>
                  </a:lnTo>
                  <a:lnTo>
                    <a:pt x="56911" y="0"/>
                  </a:lnTo>
                  <a:lnTo>
                    <a:pt x="56911" y="12305"/>
                  </a:lnTo>
                  <a:lnTo>
                    <a:pt x="12305" y="12305"/>
                  </a:lnTo>
                  <a:lnTo>
                    <a:pt x="12305" y="38454"/>
                  </a:lnTo>
                  <a:close/>
                  <a:moveTo>
                    <a:pt x="12305" y="86136"/>
                  </a:moveTo>
                  <a:lnTo>
                    <a:pt x="30762" y="86136"/>
                  </a:lnTo>
                  <a:cubicBezTo>
                    <a:pt x="36915" y="86136"/>
                    <a:pt x="43068" y="84598"/>
                    <a:pt x="47682" y="81521"/>
                  </a:cubicBezTo>
                  <a:cubicBezTo>
                    <a:pt x="52297" y="78445"/>
                    <a:pt x="53835" y="73831"/>
                    <a:pt x="53835" y="67678"/>
                  </a:cubicBezTo>
                  <a:cubicBezTo>
                    <a:pt x="53835" y="61526"/>
                    <a:pt x="52297" y="56911"/>
                    <a:pt x="47682" y="53835"/>
                  </a:cubicBezTo>
                  <a:cubicBezTo>
                    <a:pt x="43068" y="50758"/>
                    <a:pt x="38453" y="49221"/>
                    <a:pt x="30762" y="49221"/>
                  </a:cubicBezTo>
                  <a:lnTo>
                    <a:pt x="13844" y="49221"/>
                  </a:lnTo>
                  <a:lnTo>
                    <a:pt x="13844" y="86136"/>
                  </a:lnTo>
                  <a:lnTo>
                    <a:pt x="12305" y="86136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A335373E-BDD5-49DA-91BF-20A340C1C516}"/>
                </a:ext>
              </a:extLst>
            </p:cNvPr>
            <p:cNvSpPr/>
            <p:nvPr/>
          </p:nvSpPr>
          <p:spPr>
            <a:xfrm>
              <a:off x="10848183" y="811564"/>
              <a:ext cx="98441" cy="98441"/>
            </a:xfrm>
            <a:custGeom>
              <a:avLst/>
              <a:gdLst>
                <a:gd name="connsiteX0" fmla="*/ 49221 w 98441"/>
                <a:gd name="connsiteY0" fmla="*/ 98441 h 98441"/>
                <a:gd name="connsiteX1" fmla="*/ 13843 w 98441"/>
                <a:gd name="connsiteY1" fmla="*/ 84598 h 98441"/>
                <a:gd name="connsiteX2" fmla="*/ 0 w 98441"/>
                <a:gd name="connsiteY2" fmla="*/ 49221 h 98441"/>
                <a:gd name="connsiteX3" fmla="*/ 13843 w 98441"/>
                <a:gd name="connsiteY3" fmla="*/ 13843 h 98441"/>
                <a:gd name="connsiteX4" fmla="*/ 49221 w 98441"/>
                <a:gd name="connsiteY4" fmla="*/ 0 h 98441"/>
                <a:gd name="connsiteX5" fmla="*/ 84598 w 98441"/>
                <a:gd name="connsiteY5" fmla="*/ 13843 h 98441"/>
                <a:gd name="connsiteX6" fmla="*/ 98441 w 98441"/>
                <a:gd name="connsiteY6" fmla="*/ 49221 h 98441"/>
                <a:gd name="connsiteX7" fmla="*/ 84598 w 98441"/>
                <a:gd name="connsiteY7" fmla="*/ 84598 h 98441"/>
                <a:gd name="connsiteX8" fmla="*/ 49221 w 98441"/>
                <a:gd name="connsiteY8" fmla="*/ 98441 h 98441"/>
                <a:gd name="connsiteX9" fmla="*/ 49221 w 98441"/>
                <a:gd name="connsiteY9" fmla="*/ 87674 h 98441"/>
                <a:gd name="connsiteX10" fmla="*/ 75369 w 98441"/>
                <a:gd name="connsiteY10" fmla="*/ 76907 h 98441"/>
                <a:gd name="connsiteX11" fmla="*/ 84598 w 98441"/>
                <a:gd name="connsiteY11" fmla="*/ 49221 h 98441"/>
                <a:gd name="connsiteX12" fmla="*/ 73831 w 98441"/>
                <a:gd name="connsiteY12" fmla="*/ 23072 h 98441"/>
                <a:gd name="connsiteX13" fmla="*/ 47683 w 98441"/>
                <a:gd name="connsiteY13" fmla="*/ 12305 h 98441"/>
                <a:gd name="connsiteX14" fmla="*/ 21534 w 98441"/>
                <a:gd name="connsiteY14" fmla="*/ 23072 h 98441"/>
                <a:gd name="connsiteX15" fmla="*/ 10767 w 98441"/>
                <a:gd name="connsiteY15" fmla="*/ 50758 h 98441"/>
                <a:gd name="connsiteX16" fmla="*/ 21534 w 98441"/>
                <a:gd name="connsiteY16" fmla="*/ 78445 h 98441"/>
                <a:gd name="connsiteX17" fmla="*/ 49221 w 98441"/>
                <a:gd name="connsiteY17" fmla="*/ 87674 h 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441" h="98441">
                  <a:moveTo>
                    <a:pt x="49221" y="98441"/>
                  </a:moveTo>
                  <a:cubicBezTo>
                    <a:pt x="35377" y="98441"/>
                    <a:pt x="23072" y="93827"/>
                    <a:pt x="13843" y="84598"/>
                  </a:cubicBezTo>
                  <a:cubicBezTo>
                    <a:pt x="4614" y="75369"/>
                    <a:pt x="0" y="63064"/>
                    <a:pt x="0" y="49221"/>
                  </a:cubicBezTo>
                  <a:cubicBezTo>
                    <a:pt x="0" y="35377"/>
                    <a:pt x="4614" y="23072"/>
                    <a:pt x="13843" y="13843"/>
                  </a:cubicBezTo>
                  <a:cubicBezTo>
                    <a:pt x="23072" y="4614"/>
                    <a:pt x="35377" y="0"/>
                    <a:pt x="49221" y="0"/>
                  </a:cubicBezTo>
                  <a:cubicBezTo>
                    <a:pt x="63064" y="0"/>
                    <a:pt x="75369" y="4614"/>
                    <a:pt x="84598" y="13843"/>
                  </a:cubicBezTo>
                  <a:cubicBezTo>
                    <a:pt x="93827" y="23072"/>
                    <a:pt x="98441" y="35377"/>
                    <a:pt x="98441" y="49221"/>
                  </a:cubicBezTo>
                  <a:cubicBezTo>
                    <a:pt x="98441" y="63064"/>
                    <a:pt x="93827" y="75369"/>
                    <a:pt x="84598" y="84598"/>
                  </a:cubicBezTo>
                  <a:cubicBezTo>
                    <a:pt x="75369" y="93827"/>
                    <a:pt x="63064" y="98441"/>
                    <a:pt x="49221" y="98441"/>
                  </a:cubicBezTo>
                  <a:close/>
                  <a:moveTo>
                    <a:pt x="49221" y="87674"/>
                  </a:moveTo>
                  <a:cubicBezTo>
                    <a:pt x="59988" y="87674"/>
                    <a:pt x="69216" y="84598"/>
                    <a:pt x="75369" y="76907"/>
                  </a:cubicBezTo>
                  <a:cubicBezTo>
                    <a:pt x="81522" y="69217"/>
                    <a:pt x="84598" y="59988"/>
                    <a:pt x="84598" y="49221"/>
                  </a:cubicBezTo>
                  <a:cubicBezTo>
                    <a:pt x="84598" y="38454"/>
                    <a:pt x="81522" y="29225"/>
                    <a:pt x="73831" y="23072"/>
                  </a:cubicBezTo>
                  <a:cubicBezTo>
                    <a:pt x="67678" y="15381"/>
                    <a:pt x="58450" y="12305"/>
                    <a:pt x="47683" y="12305"/>
                  </a:cubicBezTo>
                  <a:cubicBezTo>
                    <a:pt x="36916" y="12305"/>
                    <a:pt x="27686" y="15381"/>
                    <a:pt x="21534" y="23072"/>
                  </a:cubicBezTo>
                  <a:cubicBezTo>
                    <a:pt x="15381" y="30763"/>
                    <a:pt x="10767" y="39992"/>
                    <a:pt x="10767" y="50758"/>
                  </a:cubicBezTo>
                  <a:cubicBezTo>
                    <a:pt x="10767" y="61526"/>
                    <a:pt x="13843" y="70755"/>
                    <a:pt x="21534" y="78445"/>
                  </a:cubicBezTo>
                  <a:cubicBezTo>
                    <a:pt x="29225" y="86136"/>
                    <a:pt x="38454" y="87674"/>
                    <a:pt x="49221" y="87674"/>
                  </a:cubicBez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41307D64-307A-4F1E-9A4D-98DC87EF934F}"/>
                </a:ext>
              </a:extLst>
            </p:cNvPr>
            <p:cNvSpPr/>
            <p:nvPr/>
          </p:nvSpPr>
          <p:spPr>
            <a:xfrm>
              <a:off x="10968156" y="813103"/>
              <a:ext cx="63065" cy="96902"/>
            </a:xfrm>
            <a:custGeom>
              <a:avLst/>
              <a:gdLst>
                <a:gd name="connsiteX0" fmla="*/ 0 w 63065"/>
                <a:gd name="connsiteY0" fmla="*/ 0 h 96902"/>
                <a:gd name="connsiteX1" fmla="*/ 27687 w 63065"/>
                <a:gd name="connsiteY1" fmla="*/ 0 h 96902"/>
                <a:gd name="connsiteX2" fmla="*/ 53835 w 63065"/>
                <a:gd name="connsiteY2" fmla="*/ 7691 h 96902"/>
                <a:gd name="connsiteX3" fmla="*/ 63065 w 63065"/>
                <a:gd name="connsiteY3" fmla="*/ 29225 h 96902"/>
                <a:gd name="connsiteX4" fmla="*/ 53835 w 63065"/>
                <a:gd name="connsiteY4" fmla="*/ 50759 h 96902"/>
                <a:gd name="connsiteX5" fmla="*/ 27687 w 63065"/>
                <a:gd name="connsiteY5" fmla="*/ 58449 h 96902"/>
                <a:gd name="connsiteX6" fmla="*/ 12305 w 63065"/>
                <a:gd name="connsiteY6" fmla="*/ 58449 h 96902"/>
                <a:gd name="connsiteX7" fmla="*/ 12305 w 63065"/>
                <a:gd name="connsiteY7" fmla="*/ 96903 h 96902"/>
                <a:gd name="connsiteX8" fmla="*/ 0 w 63065"/>
                <a:gd name="connsiteY8" fmla="*/ 96903 h 96902"/>
                <a:gd name="connsiteX9" fmla="*/ 0 w 63065"/>
                <a:gd name="connsiteY9" fmla="*/ 0 h 96902"/>
                <a:gd name="connsiteX10" fmla="*/ 12305 w 63065"/>
                <a:gd name="connsiteY10" fmla="*/ 44606 h 96902"/>
                <a:gd name="connsiteX11" fmla="*/ 27687 w 63065"/>
                <a:gd name="connsiteY11" fmla="*/ 44606 h 96902"/>
                <a:gd name="connsiteX12" fmla="*/ 44607 w 63065"/>
                <a:gd name="connsiteY12" fmla="*/ 41530 h 96902"/>
                <a:gd name="connsiteX13" fmla="*/ 50759 w 63065"/>
                <a:gd name="connsiteY13" fmla="*/ 27687 h 96902"/>
                <a:gd name="connsiteX14" fmla="*/ 44607 w 63065"/>
                <a:gd name="connsiteY14" fmla="*/ 13843 h 96902"/>
                <a:gd name="connsiteX15" fmla="*/ 27687 w 63065"/>
                <a:gd name="connsiteY15" fmla="*/ 10767 h 96902"/>
                <a:gd name="connsiteX16" fmla="*/ 12305 w 63065"/>
                <a:gd name="connsiteY16" fmla="*/ 10767 h 96902"/>
                <a:gd name="connsiteX17" fmla="*/ 12305 w 63065"/>
                <a:gd name="connsiteY17" fmla="*/ 44606 h 9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065" h="96902">
                  <a:moveTo>
                    <a:pt x="0" y="0"/>
                  </a:moveTo>
                  <a:lnTo>
                    <a:pt x="27687" y="0"/>
                  </a:lnTo>
                  <a:cubicBezTo>
                    <a:pt x="38454" y="0"/>
                    <a:pt x="47682" y="3076"/>
                    <a:pt x="53835" y="7691"/>
                  </a:cubicBezTo>
                  <a:cubicBezTo>
                    <a:pt x="59987" y="12305"/>
                    <a:pt x="63065" y="19996"/>
                    <a:pt x="63065" y="29225"/>
                  </a:cubicBezTo>
                  <a:cubicBezTo>
                    <a:pt x="63065" y="39992"/>
                    <a:pt x="59987" y="46144"/>
                    <a:pt x="53835" y="50759"/>
                  </a:cubicBezTo>
                  <a:cubicBezTo>
                    <a:pt x="47682" y="55373"/>
                    <a:pt x="38454" y="58449"/>
                    <a:pt x="27687" y="58449"/>
                  </a:cubicBezTo>
                  <a:lnTo>
                    <a:pt x="12305" y="58449"/>
                  </a:lnTo>
                  <a:lnTo>
                    <a:pt x="12305" y="96903"/>
                  </a:lnTo>
                  <a:lnTo>
                    <a:pt x="0" y="96903"/>
                  </a:lnTo>
                  <a:lnTo>
                    <a:pt x="0" y="0"/>
                  </a:lnTo>
                  <a:close/>
                  <a:moveTo>
                    <a:pt x="12305" y="44606"/>
                  </a:moveTo>
                  <a:lnTo>
                    <a:pt x="27687" y="44606"/>
                  </a:lnTo>
                  <a:cubicBezTo>
                    <a:pt x="35377" y="44606"/>
                    <a:pt x="39992" y="43068"/>
                    <a:pt x="44607" y="41530"/>
                  </a:cubicBezTo>
                  <a:cubicBezTo>
                    <a:pt x="49221" y="38454"/>
                    <a:pt x="50759" y="35377"/>
                    <a:pt x="50759" y="27687"/>
                  </a:cubicBezTo>
                  <a:cubicBezTo>
                    <a:pt x="50759" y="21534"/>
                    <a:pt x="49221" y="16920"/>
                    <a:pt x="44607" y="13843"/>
                  </a:cubicBezTo>
                  <a:cubicBezTo>
                    <a:pt x="39992" y="10767"/>
                    <a:pt x="35377" y="10767"/>
                    <a:pt x="27687" y="10767"/>
                  </a:cubicBezTo>
                  <a:lnTo>
                    <a:pt x="12305" y="10767"/>
                  </a:lnTo>
                  <a:lnTo>
                    <a:pt x="12305" y="44606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FC593AA1-08D6-407A-A235-EA5E29C6931E}"/>
                </a:ext>
              </a:extLst>
            </p:cNvPr>
            <p:cNvSpPr/>
            <p:nvPr/>
          </p:nvSpPr>
          <p:spPr>
            <a:xfrm>
              <a:off x="11086590" y="811564"/>
              <a:ext cx="70756" cy="96902"/>
            </a:xfrm>
            <a:custGeom>
              <a:avLst/>
              <a:gdLst>
                <a:gd name="connsiteX0" fmla="*/ 52297 w 70756"/>
                <a:gd name="connsiteY0" fmla="*/ 46144 h 96902"/>
                <a:gd name="connsiteX1" fmla="*/ 66142 w 70756"/>
                <a:gd name="connsiteY1" fmla="*/ 53835 h 96902"/>
                <a:gd name="connsiteX2" fmla="*/ 70756 w 70756"/>
                <a:gd name="connsiteY2" fmla="*/ 69217 h 96902"/>
                <a:gd name="connsiteX3" fmla="*/ 61527 w 70756"/>
                <a:gd name="connsiteY3" fmla="*/ 89212 h 96902"/>
                <a:gd name="connsiteX4" fmla="*/ 35381 w 70756"/>
                <a:gd name="connsiteY4" fmla="*/ 96903 h 96902"/>
                <a:gd name="connsiteX5" fmla="*/ 0 w 70756"/>
                <a:gd name="connsiteY5" fmla="*/ 96903 h 96902"/>
                <a:gd name="connsiteX6" fmla="*/ 0 w 70756"/>
                <a:gd name="connsiteY6" fmla="*/ 0 h 96902"/>
                <a:gd name="connsiteX7" fmla="*/ 33842 w 70756"/>
                <a:gd name="connsiteY7" fmla="*/ 0 h 96902"/>
                <a:gd name="connsiteX8" fmla="*/ 56912 w 70756"/>
                <a:gd name="connsiteY8" fmla="*/ 6153 h 96902"/>
                <a:gd name="connsiteX9" fmla="*/ 64603 w 70756"/>
                <a:gd name="connsiteY9" fmla="*/ 24610 h 96902"/>
                <a:gd name="connsiteX10" fmla="*/ 59988 w 70756"/>
                <a:gd name="connsiteY10" fmla="*/ 36915 h 96902"/>
                <a:gd name="connsiteX11" fmla="*/ 52297 w 70756"/>
                <a:gd name="connsiteY11" fmla="*/ 46144 h 96902"/>
                <a:gd name="connsiteX12" fmla="*/ 33842 w 70756"/>
                <a:gd name="connsiteY12" fmla="*/ 12305 h 96902"/>
                <a:gd name="connsiteX13" fmla="*/ 12306 w 70756"/>
                <a:gd name="connsiteY13" fmla="*/ 12305 h 96902"/>
                <a:gd name="connsiteX14" fmla="*/ 12306 w 70756"/>
                <a:gd name="connsiteY14" fmla="*/ 39992 h 96902"/>
                <a:gd name="connsiteX15" fmla="*/ 33842 w 70756"/>
                <a:gd name="connsiteY15" fmla="*/ 39992 h 96902"/>
                <a:gd name="connsiteX16" fmla="*/ 52297 w 70756"/>
                <a:gd name="connsiteY16" fmla="*/ 26148 h 96902"/>
                <a:gd name="connsiteX17" fmla="*/ 33842 w 70756"/>
                <a:gd name="connsiteY17" fmla="*/ 12305 h 96902"/>
                <a:gd name="connsiteX18" fmla="*/ 12306 w 70756"/>
                <a:gd name="connsiteY18" fmla="*/ 86136 h 96902"/>
                <a:gd name="connsiteX19" fmla="*/ 35381 w 70756"/>
                <a:gd name="connsiteY19" fmla="*/ 86136 h 96902"/>
                <a:gd name="connsiteX20" fmla="*/ 56912 w 70756"/>
                <a:gd name="connsiteY20" fmla="*/ 70755 h 96902"/>
                <a:gd name="connsiteX21" fmla="*/ 52297 w 70756"/>
                <a:gd name="connsiteY21" fmla="*/ 58449 h 96902"/>
                <a:gd name="connsiteX22" fmla="*/ 36919 w 70756"/>
                <a:gd name="connsiteY22" fmla="*/ 53835 h 96902"/>
                <a:gd name="connsiteX23" fmla="*/ 12306 w 70756"/>
                <a:gd name="connsiteY23" fmla="*/ 53835 h 96902"/>
                <a:gd name="connsiteX24" fmla="*/ 12306 w 70756"/>
                <a:gd name="connsiteY24" fmla="*/ 86136 h 9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756" h="96902">
                  <a:moveTo>
                    <a:pt x="52297" y="46144"/>
                  </a:moveTo>
                  <a:cubicBezTo>
                    <a:pt x="58450" y="47682"/>
                    <a:pt x="63065" y="49221"/>
                    <a:pt x="66142" y="53835"/>
                  </a:cubicBezTo>
                  <a:cubicBezTo>
                    <a:pt x="69218" y="58449"/>
                    <a:pt x="70756" y="63064"/>
                    <a:pt x="70756" y="69217"/>
                  </a:cubicBezTo>
                  <a:cubicBezTo>
                    <a:pt x="70756" y="78445"/>
                    <a:pt x="67680" y="84598"/>
                    <a:pt x="61527" y="89212"/>
                  </a:cubicBezTo>
                  <a:cubicBezTo>
                    <a:pt x="55374" y="93827"/>
                    <a:pt x="47682" y="96903"/>
                    <a:pt x="35381" y="96903"/>
                  </a:cubicBezTo>
                  <a:lnTo>
                    <a:pt x="0" y="96903"/>
                  </a:lnTo>
                  <a:lnTo>
                    <a:pt x="0" y="0"/>
                  </a:lnTo>
                  <a:lnTo>
                    <a:pt x="33842" y="0"/>
                  </a:lnTo>
                  <a:cubicBezTo>
                    <a:pt x="43072" y="0"/>
                    <a:pt x="50759" y="1538"/>
                    <a:pt x="56912" y="6153"/>
                  </a:cubicBezTo>
                  <a:cubicBezTo>
                    <a:pt x="63065" y="10767"/>
                    <a:pt x="64603" y="16920"/>
                    <a:pt x="64603" y="24610"/>
                  </a:cubicBezTo>
                  <a:cubicBezTo>
                    <a:pt x="64603" y="29225"/>
                    <a:pt x="63065" y="33839"/>
                    <a:pt x="59988" y="36915"/>
                  </a:cubicBezTo>
                  <a:cubicBezTo>
                    <a:pt x="58450" y="43068"/>
                    <a:pt x="55374" y="44606"/>
                    <a:pt x="52297" y="46144"/>
                  </a:cubicBezTo>
                  <a:close/>
                  <a:moveTo>
                    <a:pt x="33842" y="12305"/>
                  </a:moveTo>
                  <a:lnTo>
                    <a:pt x="12306" y="12305"/>
                  </a:lnTo>
                  <a:lnTo>
                    <a:pt x="12306" y="39992"/>
                  </a:lnTo>
                  <a:lnTo>
                    <a:pt x="33842" y="39992"/>
                  </a:lnTo>
                  <a:cubicBezTo>
                    <a:pt x="46144" y="39992"/>
                    <a:pt x="52297" y="35377"/>
                    <a:pt x="52297" y="26148"/>
                  </a:cubicBezTo>
                  <a:cubicBezTo>
                    <a:pt x="52297" y="16920"/>
                    <a:pt x="46144" y="12305"/>
                    <a:pt x="33842" y="12305"/>
                  </a:cubicBezTo>
                  <a:close/>
                  <a:moveTo>
                    <a:pt x="12306" y="86136"/>
                  </a:moveTo>
                  <a:lnTo>
                    <a:pt x="35381" y="86136"/>
                  </a:lnTo>
                  <a:cubicBezTo>
                    <a:pt x="50759" y="86136"/>
                    <a:pt x="56912" y="81521"/>
                    <a:pt x="56912" y="70755"/>
                  </a:cubicBezTo>
                  <a:cubicBezTo>
                    <a:pt x="56912" y="66140"/>
                    <a:pt x="55374" y="61526"/>
                    <a:pt x="52297" y="58449"/>
                  </a:cubicBezTo>
                  <a:cubicBezTo>
                    <a:pt x="49220" y="55373"/>
                    <a:pt x="43067" y="53835"/>
                    <a:pt x="36919" y="53835"/>
                  </a:cubicBezTo>
                  <a:lnTo>
                    <a:pt x="12306" y="53835"/>
                  </a:lnTo>
                  <a:lnTo>
                    <a:pt x="12306" y="86136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256D1159-8AD4-4FA0-9823-5B2E1E02D4AC}"/>
                </a:ext>
              </a:extLst>
            </p:cNvPr>
            <p:cNvSpPr/>
            <p:nvPr/>
          </p:nvSpPr>
          <p:spPr>
            <a:xfrm>
              <a:off x="11215797" y="813103"/>
              <a:ext cx="75371" cy="95365"/>
            </a:xfrm>
            <a:custGeom>
              <a:avLst/>
              <a:gdLst>
                <a:gd name="connsiteX0" fmla="*/ 10768 w 75371"/>
                <a:gd name="connsiteY0" fmla="*/ 95365 h 95365"/>
                <a:gd name="connsiteX1" fmla="*/ 0 w 75371"/>
                <a:gd name="connsiteY1" fmla="*/ 95365 h 95365"/>
                <a:gd name="connsiteX2" fmla="*/ 0 w 75371"/>
                <a:gd name="connsiteY2" fmla="*/ 0 h 95365"/>
                <a:gd name="connsiteX3" fmla="*/ 75371 w 75371"/>
                <a:gd name="connsiteY3" fmla="*/ 0 h 95365"/>
                <a:gd name="connsiteX4" fmla="*/ 75371 w 75371"/>
                <a:gd name="connsiteY4" fmla="*/ 95365 h 95365"/>
                <a:gd name="connsiteX5" fmla="*/ 64603 w 75371"/>
                <a:gd name="connsiteY5" fmla="*/ 95365 h 95365"/>
                <a:gd name="connsiteX6" fmla="*/ 64603 w 75371"/>
                <a:gd name="connsiteY6" fmla="*/ 10767 h 95365"/>
                <a:gd name="connsiteX7" fmla="*/ 10768 w 75371"/>
                <a:gd name="connsiteY7" fmla="*/ 10767 h 95365"/>
                <a:gd name="connsiteX8" fmla="*/ 10768 w 75371"/>
                <a:gd name="connsiteY8" fmla="*/ 95365 h 9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71" h="95365">
                  <a:moveTo>
                    <a:pt x="10768" y="95365"/>
                  </a:moveTo>
                  <a:lnTo>
                    <a:pt x="0" y="95365"/>
                  </a:lnTo>
                  <a:lnTo>
                    <a:pt x="0" y="0"/>
                  </a:lnTo>
                  <a:lnTo>
                    <a:pt x="75371" y="0"/>
                  </a:lnTo>
                  <a:lnTo>
                    <a:pt x="75371" y="95365"/>
                  </a:lnTo>
                  <a:lnTo>
                    <a:pt x="64603" y="95365"/>
                  </a:lnTo>
                  <a:lnTo>
                    <a:pt x="64603" y="10767"/>
                  </a:lnTo>
                  <a:lnTo>
                    <a:pt x="10768" y="10767"/>
                  </a:lnTo>
                  <a:lnTo>
                    <a:pt x="10768" y="95365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1B1D00CA-50B7-4A10-A183-FF85911BA232}"/>
                </a:ext>
              </a:extLst>
            </p:cNvPr>
            <p:cNvSpPr/>
            <p:nvPr/>
          </p:nvSpPr>
          <p:spPr>
            <a:xfrm>
              <a:off x="11314237" y="811564"/>
              <a:ext cx="98440" cy="98441"/>
            </a:xfrm>
            <a:custGeom>
              <a:avLst/>
              <a:gdLst>
                <a:gd name="connsiteX0" fmla="*/ 49220 w 98440"/>
                <a:gd name="connsiteY0" fmla="*/ 98441 h 98441"/>
                <a:gd name="connsiteX1" fmla="*/ 13845 w 98440"/>
                <a:gd name="connsiteY1" fmla="*/ 84598 h 98441"/>
                <a:gd name="connsiteX2" fmla="*/ 0 w 98440"/>
                <a:gd name="connsiteY2" fmla="*/ 49221 h 98441"/>
                <a:gd name="connsiteX3" fmla="*/ 13845 w 98440"/>
                <a:gd name="connsiteY3" fmla="*/ 13843 h 98441"/>
                <a:gd name="connsiteX4" fmla="*/ 49220 w 98440"/>
                <a:gd name="connsiteY4" fmla="*/ 0 h 98441"/>
                <a:gd name="connsiteX5" fmla="*/ 84596 w 98440"/>
                <a:gd name="connsiteY5" fmla="*/ 13843 h 98441"/>
                <a:gd name="connsiteX6" fmla="*/ 98441 w 98440"/>
                <a:gd name="connsiteY6" fmla="*/ 49221 h 98441"/>
                <a:gd name="connsiteX7" fmla="*/ 84596 w 98440"/>
                <a:gd name="connsiteY7" fmla="*/ 84598 h 98441"/>
                <a:gd name="connsiteX8" fmla="*/ 49220 w 98440"/>
                <a:gd name="connsiteY8" fmla="*/ 98441 h 98441"/>
                <a:gd name="connsiteX9" fmla="*/ 49220 w 98440"/>
                <a:gd name="connsiteY9" fmla="*/ 87674 h 98441"/>
                <a:gd name="connsiteX10" fmla="*/ 75371 w 98440"/>
                <a:gd name="connsiteY10" fmla="*/ 76907 h 98441"/>
                <a:gd name="connsiteX11" fmla="*/ 84596 w 98440"/>
                <a:gd name="connsiteY11" fmla="*/ 49221 h 98441"/>
                <a:gd name="connsiteX12" fmla="*/ 73833 w 98440"/>
                <a:gd name="connsiteY12" fmla="*/ 23072 h 98441"/>
                <a:gd name="connsiteX13" fmla="*/ 47682 w 98440"/>
                <a:gd name="connsiteY13" fmla="*/ 12305 h 98441"/>
                <a:gd name="connsiteX14" fmla="*/ 21536 w 98440"/>
                <a:gd name="connsiteY14" fmla="*/ 23072 h 98441"/>
                <a:gd name="connsiteX15" fmla="*/ 10768 w 98440"/>
                <a:gd name="connsiteY15" fmla="*/ 50758 h 98441"/>
                <a:gd name="connsiteX16" fmla="*/ 21536 w 98440"/>
                <a:gd name="connsiteY16" fmla="*/ 78445 h 98441"/>
                <a:gd name="connsiteX17" fmla="*/ 49220 w 98440"/>
                <a:gd name="connsiteY17" fmla="*/ 87674 h 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440" h="98441">
                  <a:moveTo>
                    <a:pt x="49220" y="98441"/>
                  </a:moveTo>
                  <a:cubicBezTo>
                    <a:pt x="35376" y="98441"/>
                    <a:pt x="23074" y="93827"/>
                    <a:pt x="13845" y="84598"/>
                  </a:cubicBezTo>
                  <a:cubicBezTo>
                    <a:pt x="4615" y="75369"/>
                    <a:pt x="0" y="63064"/>
                    <a:pt x="0" y="49221"/>
                  </a:cubicBezTo>
                  <a:cubicBezTo>
                    <a:pt x="0" y="35377"/>
                    <a:pt x="4615" y="23072"/>
                    <a:pt x="13845" y="13843"/>
                  </a:cubicBezTo>
                  <a:cubicBezTo>
                    <a:pt x="23074" y="4614"/>
                    <a:pt x="35376" y="0"/>
                    <a:pt x="49220" y="0"/>
                  </a:cubicBezTo>
                  <a:cubicBezTo>
                    <a:pt x="63065" y="0"/>
                    <a:pt x="75371" y="4614"/>
                    <a:pt x="84596" y="13843"/>
                  </a:cubicBezTo>
                  <a:cubicBezTo>
                    <a:pt x="93826" y="23072"/>
                    <a:pt x="98441" y="35377"/>
                    <a:pt x="98441" y="49221"/>
                  </a:cubicBezTo>
                  <a:cubicBezTo>
                    <a:pt x="98441" y="63064"/>
                    <a:pt x="93826" y="75369"/>
                    <a:pt x="84596" y="84598"/>
                  </a:cubicBezTo>
                  <a:cubicBezTo>
                    <a:pt x="75371" y="93827"/>
                    <a:pt x="63065" y="98441"/>
                    <a:pt x="49220" y="98441"/>
                  </a:cubicBezTo>
                  <a:close/>
                  <a:moveTo>
                    <a:pt x="49220" y="87674"/>
                  </a:moveTo>
                  <a:cubicBezTo>
                    <a:pt x="59988" y="87674"/>
                    <a:pt x="69218" y="84598"/>
                    <a:pt x="75371" y="76907"/>
                  </a:cubicBezTo>
                  <a:cubicBezTo>
                    <a:pt x="81525" y="69217"/>
                    <a:pt x="84596" y="59988"/>
                    <a:pt x="84596" y="49221"/>
                  </a:cubicBezTo>
                  <a:cubicBezTo>
                    <a:pt x="84596" y="38454"/>
                    <a:pt x="81525" y="29225"/>
                    <a:pt x="73833" y="23072"/>
                  </a:cubicBezTo>
                  <a:cubicBezTo>
                    <a:pt x="67680" y="15381"/>
                    <a:pt x="58450" y="12305"/>
                    <a:pt x="47682" y="12305"/>
                  </a:cubicBezTo>
                  <a:cubicBezTo>
                    <a:pt x="36914" y="12305"/>
                    <a:pt x="27689" y="15381"/>
                    <a:pt x="21536" y="23072"/>
                  </a:cubicBezTo>
                  <a:cubicBezTo>
                    <a:pt x="15383" y="30763"/>
                    <a:pt x="10768" y="39992"/>
                    <a:pt x="10768" y="50758"/>
                  </a:cubicBezTo>
                  <a:cubicBezTo>
                    <a:pt x="10768" y="61526"/>
                    <a:pt x="13845" y="70755"/>
                    <a:pt x="21536" y="78445"/>
                  </a:cubicBezTo>
                  <a:cubicBezTo>
                    <a:pt x="29228" y="86136"/>
                    <a:pt x="38452" y="87674"/>
                    <a:pt x="49220" y="87674"/>
                  </a:cubicBez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4190C3F8-D6D7-4943-9170-54A61372575B}"/>
                </a:ext>
              </a:extLst>
            </p:cNvPr>
            <p:cNvSpPr/>
            <p:nvPr/>
          </p:nvSpPr>
          <p:spPr>
            <a:xfrm>
              <a:off x="11420370" y="811564"/>
              <a:ext cx="81524" cy="98441"/>
            </a:xfrm>
            <a:custGeom>
              <a:avLst/>
              <a:gdLst>
                <a:gd name="connsiteX0" fmla="*/ 4615 w 81524"/>
                <a:gd name="connsiteY0" fmla="*/ 98441 h 98441"/>
                <a:gd name="connsiteX1" fmla="*/ 0 w 81524"/>
                <a:gd name="connsiteY1" fmla="*/ 98441 h 98441"/>
                <a:gd name="connsiteX2" fmla="*/ 0 w 81524"/>
                <a:gd name="connsiteY2" fmla="*/ 86136 h 98441"/>
                <a:gd name="connsiteX3" fmla="*/ 3077 w 81524"/>
                <a:gd name="connsiteY3" fmla="*/ 86136 h 98441"/>
                <a:gd name="connsiteX4" fmla="*/ 16921 w 81524"/>
                <a:gd name="connsiteY4" fmla="*/ 66140 h 98441"/>
                <a:gd name="connsiteX5" fmla="*/ 18459 w 81524"/>
                <a:gd name="connsiteY5" fmla="*/ 52297 h 98441"/>
                <a:gd name="connsiteX6" fmla="*/ 19998 w 81524"/>
                <a:gd name="connsiteY6" fmla="*/ 33839 h 98441"/>
                <a:gd name="connsiteX7" fmla="*/ 21536 w 81524"/>
                <a:gd name="connsiteY7" fmla="*/ 0 h 98441"/>
                <a:gd name="connsiteX8" fmla="*/ 81524 w 81524"/>
                <a:gd name="connsiteY8" fmla="*/ 0 h 98441"/>
                <a:gd name="connsiteX9" fmla="*/ 81524 w 81524"/>
                <a:gd name="connsiteY9" fmla="*/ 96903 h 98441"/>
                <a:gd name="connsiteX10" fmla="*/ 69218 w 81524"/>
                <a:gd name="connsiteY10" fmla="*/ 96903 h 98441"/>
                <a:gd name="connsiteX11" fmla="*/ 69218 w 81524"/>
                <a:gd name="connsiteY11" fmla="*/ 12305 h 98441"/>
                <a:gd name="connsiteX12" fmla="*/ 32304 w 81524"/>
                <a:gd name="connsiteY12" fmla="*/ 12305 h 98441"/>
                <a:gd name="connsiteX13" fmla="*/ 29228 w 81524"/>
                <a:gd name="connsiteY13" fmla="*/ 67678 h 98441"/>
                <a:gd name="connsiteX14" fmla="*/ 21536 w 81524"/>
                <a:gd name="connsiteY14" fmla="*/ 90751 h 98441"/>
                <a:gd name="connsiteX15" fmla="*/ 4615 w 81524"/>
                <a:gd name="connsiteY15" fmla="*/ 98441 h 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524" h="98441">
                  <a:moveTo>
                    <a:pt x="4615" y="98441"/>
                  </a:moveTo>
                  <a:cubicBezTo>
                    <a:pt x="4615" y="98441"/>
                    <a:pt x="3077" y="98441"/>
                    <a:pt x="0" y="98441"/>
                  </a:cubicBezTo>
                  <a:lnTo>
                    <a:pt x="0" y="86136"/>
                  </a:lnTo>
                  <a:cubicBezTo>
                    <a:pt x="1538" y="86136"/>
                    <a:pt x="1538" y="86136"/>
                    <a:pt x="3077" y="86136"/>
                  </a:cubicBezTo>
                  <a:cubicBezTo>
                    <a:pt x="10768" y="86136"/>
                    <a:pt x="15383" y="79984"/>
                    <a:pt x="16921" y="66140"/>
                  </a:cubicBezTo>
                  <a:cubicBezTo>
                    <a:pt x="16921" y="64602"/>
                    <a:pt x="16921" y="59988"/>
                    <a:pt x="18459" y="52297"/>
                  </a:cubicBezTo>
                  <a:lnTo>
                    <a:pt x="19998" y="33839"/>
                  </a:lnTo>
                  <a:cubicBezTo>
                    <a:pt x="21536" y="16920"/>
                    <a:pt x="21536" y="4614"/>
                    <a:pt x="21536" y="0"/>
                  </a:cubicBezTo>
                  <a:lnTo>
                    <a:pt x="81524" y="0"/>
                  </a:lnTo>
                  <a:lnTo>
                    <a:pt x="81524" y="96903"/>
                  </a:lnTo>
                  <a:lnTo>
                    <a:pt x="69218" y="96903"/>
                  </a:lnTo>
                  <a:lnTo>
                    <a:pt x="69218" y="12305"/>
                  </a:lnTo>
                  <a:lnTo>
                    <a:pt x="32304" y="12305"/>
                  </a:lnTo>
                  <a:cubicBezTo>
                    <a:pt x="32304" y="29225"/>
                    <a:pt x="30766" y="47682"/>
                    <a:pt x="29228" y="67678"/>
                  </a:cubicBezTo>
                  <a:cubicBezTo>
                    <a:pt x="27689" y="78445"/>
                    <a:pt x="26151" y="84598"/>
                    <a:pt x="21536" y="90751"/>
                  </a:cubicBezTo>
                  <a:cubicBezTo>
                    <a:pt x="18459" y="96903"/>
                    <a:pt x="12306" y="98441"/>
                    <a:pt x="4615" y="98441"/>
                  </a:cubicBez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10266AF0-7DD0-47ED-B96F-E3D930813B67}"/>
                </a:ext>
              </a:extLst>
            </p:cNvPr>
            <p:cNvSpPr/>
            <p:nvPr/>
          </p:nvSpPr>
          <p:spPr>
            <a:xfrm>
              <a:off x="11529579" y="811564"/>
              <a:ext cx="67679" cy="96902"/>
            </a:xfrm>
            <a:custGeom>
              <a:avLst/>
              <a:gdLst>
                <a:gd name="connsiteX0" fmla="*/ 12306 w 67679"/>
                <a:gd name="connsiteY0" fmla="*/ 38454 h 96902"/>
                <a:gd name="connsiteX1" fmla="*/ 35376 w 67679"/>
                <a:gd name="connsiteY1" fmla="*/ 38454 h 96902"/>
                <a:gd name="connsiteX2" fmla="*/ 59988 w 67679"/>
                <a:gd name="connsiteY2" fmla="*/ 46144 h 96902"/>
                <a:gd name="connsiteX3" fmla="*/ 67680 w 67679"/>
                <a:gd name="connsiteY3" fmla="*/ 67678 h 96902"/>
                <a:gd name="connsiteX4" fmla="*/ 58450 w 67679"/>
                <a:gd name="connsiteY4" fmla="*/ 89212 h 96902"/>
                <a:gd name="connsiteX5" fmla="*/ 33838 w 67679"/>
                <a:gd name="connsiteY5" fmla="*/ 96903 h 96902"/>
                <a:gd name="connsiteX6" fmla="*/ 0 w 67679"/>
                <a:gd name="connsiteY6" fmla="*/ 96903 h 96902"/>
                <a:gd name="connsiteX7" fmla="*/ 0 w 67679"/>
                <a:gd name="connsiteY7" fmla="*/ 0 h 96902"/>
                <a:gd name="connsiteX8" fmla="*/ 12306 w 67679"/>
                <a:gd name="connsiteY8" fmla="*/ 0 h 96902"/>
                <a:gd name="connsiteX9" fmla="*/ 12306 w 67679"/>
                <a:gd name="connsiteY9" fmla="*/ 38454 h 96902"/>
                <a:gd name="connsiteX10" fmla="*/ 12306 w 67679"/>
                <a:gd name="connsiteY10" fmla="*/ 86136 h 96902"/>
                <a:gd name="connsiteX11" fmla="*/ 32299 w 67679"/>
                <a:gd name="connsiteY11" fmla="*/ 86136 h 96902"/>
                <a:gd name="connsiteX12" fmla="*/ 49220 w 67679"/>
                <a:gd name="connsiteY12" fmla="*/ 81521 h 96902"/>
                <a:gd name="connsiteX13" fmla="*/ 55374 w 67679"/>
                <a:gd name="connsiteY13" fmla="*/ 67678 h 96902"/>
                <a:gd name="connsiteX14" fmla="*/ 49220 w 67679"/>
                <a:gd name="connsiteY14" fmla="*/ 53835 h 96902"/>
                <a:gd name="connsiteX15" fmla="*/ 32299 w 67679"/>
                <a:gd name="connsiteY15" fmla="*/ 49221 h 96902"/>
                <a:gd name="connsiteX16" fmla="*/ 12306 w 67679"/>
                <a:gd name="connsiteY16" fmla="*/ 49221 h 96902"/>
                <a:gd name="connsiteX17" fmla="*/ 12306 w 67679"/>
                <a:gd name="connsiteY17" fmla="*/ 86136 h 9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79" h="96902">
                  <a:moveTo>
                    <a:pt x="12306" y="38454"/>
                  </a:moveTo>
                  <a:lnTo>
                    <a:pt x="35376" y="38454"/>
                  </a:lnTo>
                  <a:cubicBezTo>
                    <a:pt x="46144" y="38454"/>
                    <a:pt x="53835" y="41530"/>
                    <a:pt x="59988" y="46144"/>
                  </a:cubicBezTo>
                  <a:cubicBezTo>
                    <a:pt x="66142" y="50758"/>
                    <a:pt x="67680" y="58449"/>
                    <a:pt x="67680" y="67678"/>
                  </a:cubicBezTo>
                  <a:cubicBezTo>
                    <a:pt x="67680" y="76907"/>
                    <a:pt x="64603" y="84598"/>
                    <a:pt x="58450" y="89212"/>
                  </a:cubicBezTo>
                  <a:cubicBezTo>
                    <a:pt x="52297" y="95365"/>
                    <a:pt x="44606" y="96903"/>
                    <a:pt x="33838" y="96903"/>
                  </a:cubicBezTo>
                  <a:lnTo>
                    <a:pt x="0" y="96903"/>
                  </a:lnTo>
                  <a:lnTo>
                    <a:pt x="0" y="0"/>
                  </a:lnTo>
                  <a:lnTo>
                    <a:pt x="12306" y="0"/>
                  </a:lnTo>
                  <a:lnTo>
                    <a:pt x="12306" y="38454"/>
                  </a:lnTo>
                  <a:close/>
                  <a:moveTo>
                    <a:pt x="12306" y="86136"/>
                  </a:moveTo>
                  <a:lnTo>
                    <a:pt x="32299" y="86136"/>
                  </a:lnTo>
                  <a:cubicBezTo>
                    <a:pt x="38452" y="86136"/>
                    <a:pt x="44606" y="84598"/>
                    <a:pt x="49220" y="81521"/>
                  </a:cubicBezTo>
                  <a:cubicBezTo>
                    <a:pt x="53835" y="78445"/>
                    <a:pt x="55374" y="73831"/>
                    <a:pt x="55374" y="67678"/>
                  </a:cubicBezTo>
                  <a:cubicBezTo>
                    <a:pt x="55374" y="61526"/>
                    <a:pt x="53835" y="56911"/>
                    <a:pt x="49220" y="53835"/>
                  </a:cubicBezTo>
                  <a:cubicBezTo>
                    <a:pt x="44606" y="50758"/>
                    <a:pt x="39991" y="49221"/>
                    <a:pt x="32299" y="49221"/>
                  </a:cubicBezTo>
                  <a:lnTo>
                    <a:pt x="12306" y="49221"/>
                  </a:lnTo>
                  <a:lnTo>
                    <a:pt x="12306" y="86136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B496ACF6-0C22-42EB-9EA7-375BEA5A0F6C}"/>
                </a:ext>
              </a:extLst>
            </p:cNvPr>
            <p:cNvSpPr/>
            <p:nvPr/>
          </p:nvSpPr>
          <p:spPr>
            <a:xfrm>
              <a:off x="11608022" y="811564"/>
              <a:ext cx="64603" cy="98441"/>
            </a:xfrm>
            <a:custGeom>
              <a:avLst/>
              <a:gdLst>
                <a:gd name="connsiteX0" fmla="*/ 46144 w 64603"/>
                <a:gd name="connsiteY0" fmla="*/ 46144 h 98441"/>
                <a:gd name="connsiteX1" fmla="*/ 59988 w 64603"/>
                <a:gd name="connsiteY1" fmla="*/ 53835 h 98441"/>
                <a:gd name="connsiteX2" fmla="*/ 64603 w 64603"/>
                <a:gd name="connsiteY2" fmla="*/ 69217 h 98441"/>
                <a:gd name="connsiteX3" fmla="*/ 53835 w 64603"/>
                <a:gd name="connsiteY3" fmla="*/ 90751 h 98441"/>
                <a:gd name="connsiteX4" fmla="*/ 24613 w 64603"/>
                <a:gd name="connsiteY4" fmla="*/ 98441 h 98441"/>
                <a:gd name="connsiteX5" fmla="*/ 9230 w 64603"/>
                <a:gd name="connsiteY5" fmla="*/ 96903 h 98441"/>
                <a:gd name="connsiteX6" fmla="*/ 0 w 64603"/>
                <a:gd name="connsiteY6" fmla="*/ 95365 h 98441"/>
                <a:gd name="connsiteX7" fmla="*/ 0 w 64603"/>
                <a:gd name="connsiteY7" fmla="*/ 83060 h 98441"/>
                <a:gd name="connsiteX8" fmla="*/ 23074 w 64603"/>
                <a:gd name="connsiteY8" fmla="*/ 86136 h 98441"/>
                <a:gd name="connsiteX9" fmla="*/ 43072 w 64603"/>
                <a:gd name="connsiteY9" fmla="*/ 81521 h 98441"/>
                <a:gd name="connsiteX10" fmla="*/ 50759 w 64603"/>
                <a:gd name="connsiteY10" fmla="*/ 67678 h 98441"/>
                <a:gd name="connsiteX11" fmla="*/ 26151 w 64603"/>
                <a:gd name="connsiteY11" fmla="*/ 52297 h 98441"/>
                <a:gd name="connsiteX12" fmla="*/ 12306 w 64603"/>
                <a:gd name="connsiteY12" fmla="*/ 52297 h 98441"/>
                <a:gd name="connsiteX13" fmla="*/ 12306 w 64603"/>
                <a:gd name="connsiteY13" fmla="*/ 39992 h 98441"/>
                <a:gd name="connsiteX14" fmla="*/ 26151 w 64603"/>
                <a:gd name="connsiteY14" fmla="*/ 39992 h 98441"/>
                <a:gd name="connsiteX15" fmla="*/ 41534 w 64603"/>
                <a:gd name="connsiteY15" fmla="*/ 35377 h 98441"/>
                <a:gd name="connsiteX16" fmla="*/ 47682 w 64603"/>
                <a:gd name="connsiteY16" fmla="*/ 24610 h 98441"/>
                <a:gd name="connsiteX17" fmla="*/ 24613 w 64603"/>
                <a:gd name="connsiteY17" fmla="*/ 9229 h 98441"/>
                <a:gd name="connsiteX18" fmla="*/ 3077 w 64603"/>
                <a:gd name="connsiteY18" fmla="*/ 12305 h 98441"/>
                <a:gd name="connsiteX19" fmla="*/ 3077 w 64603"/>
                <a:gd name="connsiteY19" fmla="*/ 3076 h 98441"/>
                <a:gd name="connsiteX20" fmla="*/ 27689 w 64603"/>
                <a:gd name="connsiteY20" fmla="*/ 0 h 98441"/>
                <a:gd name="connsiteX21" fmla="*/ 52297 w 64603"/>
                <a:gd name="connsiteY21" fmla="*/ 6153 h 98441"/>
                <a:gd name="connsiteX22" fmla="*/ 61527 w 64603"/>
                <a:gd name="connsiteY22" fmla="*/ 24610 h 98441"/>
                <a:gd name="connsiteX23" fmla="*/ 56912 w 64603"/>
                <a:gd name="connsiteY23" fmla="*/ 38454 h 98441"/>
                <a:gd name="connsiteX24" fmla="*/ 46144 w 64603"/>
                <a:gd name="connsiteY24" fmla="*/ 46144 h 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603" h="98441">
                  <a:moveTo>
                    <a:pt x="46144" y="46144"/>
                  </a:moveTo>
                  <a:cubicBezTo>
                    <a:pt x="50759" y="47682"/>
                    <a:pt x="55374" y="49221"/>
                    <a:pt x="59988" y="53835"/>
                  </a:cubicBezTo>
                  <a:cubicBezTo>
                    <a:pt x="63065" y="58449"/>
                    <a:pt x="64603" y="63064"/>
                    <a:pt x="64603" y="69217"/>
                  </a:cubicBezTo>
                  <a:cubicBezTo>
                    <a:pt x="64603" y="78445"/>
                    <a:pt x="61527" y="86136"/>
                    <a:pt x="53835" y="90751"/>
                  </a:cubicBezTo>
                  <a:cubicBezTo>
                    <a:pt x="46144" y="95365"/>
                    <a:pt x="36919" y="98441"/>
                    <a:pt x="24613" y="98441"/>
                  </a:cubicBezTo>
                  <a:cubicBezTo>
                    <a:pt x="18459" y="98441"/>
                    <a:pt x="13845" y="98441"/>
                    <a:pt x="9230" y="96903"/>
                  </a:cubicBezTo>
                  <a:cubicBezTo>
                    <a:pt x="4615" y="96903"/>
                    <a:pt x="1538" y="95365"/>
                    <a:pt x="0" y="95365"/>
                  </a:cubicBezTo>
                  <a:lnTo>
                    <a:pt x="0" y="83060"/>
                  </a:lnTo>
                  <a:cubicBezTo>
                    <a:pt x="7691" y="84598"/>
                    <a:pt x="15383" y="86136"/>
                    <a:pt x="23074" y="86136"/>
                  </a:cubicBezTo>
                  <a:cubicBezTo>
                    <a:pt x="30766" y="86136"/>
                    <a:pt x="38457" y="84598"/>
                    <a:pt x="43072" y="81521"/>
                  </a:cubicBezTo>
                  <a:cubicBezTo>
                    <a:pt x="47682" y="78445"/>
                    <a:pt x="50759" y="73831"/>
                    <a:pt x="50759" y="67678"/>
                  </a:cubicBezTo>
                  <a:cubicBezTo>
                    <a:pt x="50759" y="56911"/>
                    <a:pt x="43072" y="52297"/>
                    <a:pt x="26151" y="52297"/>
                  </a:cubicBezTo>
                  <a:lnTo>
                    <a:pt x="12306" y="52297"/>
                  </a:lnTo>
                  <a:lnTo>
                    <a:pt x="12306" y="39992"/>
                  </a:lnTo>
                  <a:lnTo>
                    <a:pt x="26151" y="39992"/>
                  </a:lnTo>
                  <a:cubicBezTo>
                    <a:pt x="33842" y="39992"/>
                    <a:pt x="38457" y="38454"/>
                    <a:pt x="41534" y="35377"/>
                  </a:cubicBezTo>
                  <a:cubicBezTo>
                    <a:pt x="44610" y="32301"/>
                    <a:pt x="47682" y="29225"/>
                    <a:pt x="47682" y="24610"/>
                  </a:cubicBezTo>
                  <a:cubicBezTo>
                    <a:pt x="47682" y="15381"/>
                    <a:pt x="39995" y="9229"/>
                    <a:pt x="24613" y="9229"/>
                  </a:cubicBezTo>
                  <a:cubicBezTo>
                    <a:pt x="18459" y="9229"/>
                    <a:pt x="10768" y="10767"/>
                    <a:pt x="3077" y="12305"/>
                  </a:cubicBezTo>
                  <a:lnTo>
                    <a:pt x="3077" y="3076"/>
                  </a:lnTo>
                  <a:cubicBezTo>
                    <a:pt x="9230" y="1538"/>
                    <a:pt x="16921" y="0"/>
                    <a:pt x="27689" y="0"/>
                  </a:cubicBezTo>
                  <a:cubicBezTo>
                    <a:pt x="38457" y="0"/>
                    <a:pt x="46144" y="1538"/>
                    <a:pt x="52297" y="6153"/>
                  </a:cubicBezTo>
                  <a:cubicBezTo>
                    <a:pt x="58450" y="10767"/>
                    <a:pt x="61527" y="16920"/>
                    <a:pt x="61527" y="24610"/>
                  </a:cubicBezTo>
                  <a:cubicBezTo>
                    <a:pt x="61527" y="29225"/>
                    <a:pt x="59988" y="33839"/>
                    <a:pt x="56912" y="38454"/>
                  </a:cubicBezTo>
                  <a:cubicBezTo>
                    <a:pt x="53835" y="43068"/>
                    <a:pt x="50759" y="44606"/>
                    <a:pt x="46144" y="46144"/>
                  </a:cubicBez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21669F38-81C5-4DF1-AE54-466AA7FDBB64}"/>
                </a:ext>
              </a:extLst>
            </p:cNvPr>
            <p:cNvSpPr/>
            <p:nvPr/>
          </p:nvSpPr>
          <p:spPr>
            <a:xfrm>
              <a:off x="11683388" y="813103"/>
              <a:ext cx="79986" cy="98441"/>
            </a:xfrm>
            <a:custGeom>
              <a:avLst/>
              <a:gdLst>
                <a:gd name="connsiteX0" fmla="*/ 41534 w 79986"/>
                <a:gd name="connsiteY0" fmla="*/ 56911 h 98441"/>
                <a:gd name="connsiteX1" fmla="*/ 66142 w 79986"/>
                <a:gd name="connsiteY1" fmla="*/ 0 h 98441"/>
                <a:gd name="connsiteX2" fmla="*/ 79986 w 79986"/>
                <a:gd name="connsiteY2" fmla="*/ 0 h 98441"/>
                <a:gd name="connsiteX3" fmla="*/ 52297 w 79986"/>
                <a:gd name="connsiteY3" fmla="*/ 64602 h 98441"/>
                <a:gd name="connsiteX4" fmla="*/ 36919 w 79986"/>
                <a:gd name="connsiteY4" fmla="*/ 90751 h 98441"/>
                <a:gd name="connsiteX5" fmla="*/ 19998 w 79986"/>
                <a:gd name="connsiteY5" fmla="*/ 98441 h 98441"/>
                <a:gd name="connsiteX6" fmla="*/ 15383 w 79986"/>
                <a:gd name="connsiteY6" fmla="*/ 98441 h 98441"/>
                <a:gd name="connsiteX7" fmla="*/ 15383 w 79986"/>
                <a:gd name="connsiteY7" fmla="*/ 87674 h 98441"/>
                <a:gd name="connsiteX8" fmla="*/ 18459 w 79986"/>
                <a:gd name="connsiteY8" fmla="*/ 87674 h 98441"/>
                <a:gd name="connsiteX9" fmla="*/ 27689 w 79986"/>
                <a:gd name="connsiteY9" fmla="*/ 84598 h 98441"/>
                <a:gd name="connsiteX10" fmla="*/ 35381 w 79986"/>
                <a:gd name="connsiteY10" fmla="*/ 72293 h 98441"/>
                <a:gd name="connsiteX11" fmla="*/ 0 w 79986"/>
                <a:gd name="connsiteY11" fmla="*/ 1538 h 98441"/>
                <a:gd name="connsiteX12" fmla="*/ 13845 w 79986"/>
                <a:gd name="connsiteY12" fmla="*/ 1538 h 98441"/>
                <a:gd name="connsiteX13" fmla="*/ 41534 w 79986"/>
                <a:gd name="connsiteY13" fmla="*/ 56911 h 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986" h="98441">
                  <a:moveTo>
                    <a:pt x="41534" y="56911"/>
                  </a:moveTo>
                  <a:lnTo>
                    <a:pt x="66142" y="0"/>
                  </a:lnTo>
                  <a:lnTo>
                    <a:pt x="79986" y="0"/>
                  </a:lnTo>
                  <a:lnTo>
                    <a:pt x="52297" y="64602"/>
                  </a:lnTo>
                  <a:cubicBezTo>
                    <a:pt x="47687" y="76907"/>
                    <a:pt x="41534" y="84598"/>
                    <a:pt x="36919" y="90751"/>
                  </a:cubicBezTo>
                  <a:cubicBezTo>
                    <a:pt x="32304" y="96903"/>
                    <a:pt x="26151" y="98441"/>
                    <a:pt x="19998" y="98441"/>
                  </a:cubicBezTo>
                  <a:cubicBezTo>
                    <a:pt x="18459" y="98441"/>
                    <a:pt x="16921" y="98441"/>
                    <a:pt x="15383" y="98441"/>
                  </a:cubicBezTo>
                  <a:lnTo>
                    <a:pt x="15383" y="87674"/>
                  </a:lnTo>
                  <a:cubicBezTo>
                    <a:pt x="15383" y="87674"/>
                    <a:pt x="16921" y="87674"/>
                    <a:pt x="18459" y="87674"/>
                  </a:cubicBezTo>
                  <a:cubicBezTo>
                    <a:pt x="21536" y="87674"/>
                    <a:pt x="24613" y="86136"/>
                    <a:pt x="27689" y="84598"/>
                  </a:cubicBezTo>
                  <a:cubicBezTo>
                    <a:pt x="30766" y="81521"/>
                    <a:pt x="33842" y="78445"/>
                    <a:pt x="35381" y="72293"/>
                  </a:cubicBezTo>
                  <a:lnTo>
                    <a:pt x="0" y="1538"/>
                  </a:lnTo>
                  <a:lnTo>
                    <a:pt x="13845" y="1538"/>
                  </a:lnTo>
                  <a:lnTo>
                    <a:pt x="41534" y="56911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739D7B8E-86E7-49AE-9AE0-99A663DFFDDF}"/>
                </a:ext>
              </a:extLst>
            </p:cNvPr>
            <p:cNvSpPr/>
            <p:nvPr/>
          </p:nvSpPr>
          <p:spPr>
            <a:xfrm>
              <a:off x="10555935" y="971531"/>
              <a:ext cx="64602" cy="96902"/>
            </a:xfrm>
            <a:custGeom>
              <a:avLst/>
              <a:gdLst>
                <a:gd name="connsiteX0" fmla="*/ 12305 w 64602"/>
                <a:gd name="connsiteY0" fmla="*/ 38453 h 96902"/>
                <a:gd name="connsiteX1" fmla="*/ 32301 w 64602"/>
                <a:gd name="connsiteY1" fmla="*/ 38453 h 96902"/>
                <a:gd name="connsiteX2" fmla="*/ 56911 w 64602"/>
                <a:gd name="connsiteY2" fmla="*/ 46144 h 96902"/>
                <a:gd name="connsiteX3" fmla="*/ 64602 w 64602"/>
                <a:gd name="connsiteY3" fmla="*/ 67678 h 96902"/>
                <a:gd name="connsiteX4" fmla="*/ 55373 w 64602"/>
                <a:gd name="connsiteY4" fmla="*/ 89212 h 96902"/>
                <a:gd name="connsiteX5" fmla="*/ 30763 w 64602"/>
                <a:gd name="connsiteY5" fmla="*/ 96903 h 96902"/>
                <a:gd name="connsiteX6" fmla="*/ 0 w 64602"/>
                <a:gd name="connsiteY6" fmla="*/ 96903 h 96902"/>
                <a:gd name="connsiteX7" fmla="*/ 0 w 64602"/>
                <a:gd name="connsiteY7" fmla="*/ 0 h 96902"/>
                <a:gd name="connsiteX8" fmla="*/ 56911 w 64602"/>
                <a:gd name="connsiteY8" fmla="*/ 0 h 96902"/>
                <a:gd name="connsiteX9" fmla="*/ 56911 w 64602"/>
                <a:gd name="connsiteY9" fmla="*/ 12305 h 96902"/>
                <a:gd name="connsiteX10" fmla="*/ 12305 w 64602"/>
                <a:gd name="connsiteY10" fmla="*/ 12305 h 96902"/>
                <a:gd name="connsiteX11" fmla="*/ 12305 w 64602"/>
                <a:gd name="connsiteY11" fmla="*/ 38453 h 96902"/>
                <a:gd name="connsiteX12" fmla="*/ 12305 w 64602"/>
                <a:gd name="connsiteY12" fmla="*/ 86136 h 96902"/>
                <a:gd name="connsiteX13" fmla="*/ 30763 w 64602"/>
                <a:gd name="connsiteY13" fmla="*/ 86136 h 96902"/>
                <a:gd name="connsiteX14" fmla="*/ 47683 w 64602"/>
                <a:gd name="connsiteY14" fmla="*/ 81521 h 96902"/>
                <a:gd name="connsiteX15" fmla="*/ 53835 w 64602"/>
                <a:gd name="connsiteY15" fmla="*/ 67678 h 96902"/>
                <a:gd name="connsiteX16" fmla="*/ 47683 w 64602"/>
                <a:gd name="connsiteY16" fmla="*/ 53835 h 96902"/>
                <a:gd name="connsiteX17" fmla="*/ 30763 w 64602"/>
                <a:gd name="connsiteY17" fmla="*/ 49220 h 96902"/>
                <a:gd name="connsiteX18" fmla="*/ 13843 w 64602"/>
                <a:gd name="connsiteY18" fmla="*/ 49220 h 96902"/>
                <a:gd name="connsiteX19" fmla="*/ 13843 w 64602"/>
                <a:gd name="connsiteY19" fmla="*/ 86136 h 96902"/>
                <a:gd name="connsiteX20" fmla="*/ 12305 w 64602"/>
                <a:gd name="connsiteY20" fmla="*/ 86136 h 9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02" h="96902">
                  <a:moveTo>
                    <a:pt x="12305" y="38453"/>
                  </a:moveTo>
                  <a:lnTo>
                    <a:pt x="32301" y="38453"/>
                  </a:lnTo>
                  <a:cubicBezTo>
                    <a:pt x="43068" y="38453"/>
                    <a:pt x="50759" y="41529"/>
                    <a:pt x="56911" y="46144"/>
                  </a:cubicBezTo>
                  <a:cubicBezTo>
                    <a:pt x="63064" y="50759"/>
                    <a:pt x="64602" y="58449"/>
                    <a:pt x="64602" y="67678"/>
                  </a:cubicBezTo>
                  <a:cubicBezTo>
                    <a:pt x="64602" y="76907"/>
                    <a:pt x="61526" y="83059"/>
                    <a:pt x="55373" y="89212"/>
                  </a:cubicBezTo>
                  <a:cubicBezTo>
                    <a:pt x="49221" y="95365"/>
                    <a:pt x="41530" y="96903"/>
                    <a:pt x="30763" y="96903"/>
                  </a:cubicBezTo>
                  <a:lnTo>
                    <a:pt x="0" y="96903"/>
                  </a:lnTo>
                  <a:lnTo>
                    <a:pt x="0" y="0"/>
                  </a:lnTo>
                  <a:lnTo>
                    <a:pt x="56911" y="0"/>
                  </a:lnTo>
                  <a:lnTo>
                    <a:pt x="56911" y="12305"/>
                  </a:lnTo>
                  <a:lnTo>
                    <a:pt x="12305" y="12305"/>
                  </a:lnTo>
                  <a:lnTo>
                    <a:pt x="12305" y="38453"/>
                  </a:lnTo>
                  <a:close/>
                  <a:moveTo>
                    <a:pt x="12305" y="86136"/>
                  </a:moveTo>
                  <a:lnTo>
                    <a:pt x="30763" y="86136"/>
                  </a:lnTo>
                  <a:cubicBezTo>
                    <a:pt x="36916" y="86136"/>
                    <a:pt x="43068" y="84598"/>
                    <a:pt x="47683" y="81521"/>
                  </a:cubicBezTo>
                  <a:cubicBezTo>
                    <a:pt x="52297" y="78445"/>
                    <a:pt x="53835" y="73831"/>
                    <a:pt x="53835" y="67678"/>
                  </a:cubicBezTo>
                  <a:cubicBezTo>
                    <a:pt x="53835" y="61525"/>
                    <a:pt x="52297" y="56911"/>
                    <a:pt x="47683" y="53835"/>
                  </a:cubicBezTo>
                  <a:cubicBezTo>
                    <a:pt x="43068" y="50759"/>
                    <a:pt x="38454" y="49220"/>
                    <a:pt x="30763" y="49220"/>
                  </a:cubicBezTo>
                  <a:lnTo>
                    <a:pt x="13843" y="49220"/>
                  </a:lnTo>
                  <a:lnTo>
                    <a:pt x="13843" y="86136"/>
                  </a:lnTo>
                  <a:lnTo>
                    <a:pt x="12305" y="86136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CFA5C1EA-1A99-45DC-A87F-6241801528F7}"/>
                </a:ext>
              </a:extLst>
            </p:cNvPr>
            <p:cNvSpPr/>
            <p:nvPr/>
          </p:nvSpPr>
          <p:spPr>
            <a:xfrm>
              <a:off x="10628230" y="974608"/>
              <a:ext cx="79983" cy="98440"/>
            </a:xfrm>
            <a:custGeom>
              <a:avLst/>
              <a:gdLst>
                <a:gd name="connsiteX0" fmla="*/ 41530 w 79983"/>
                <a:gd name="connsiteY0" fmla="*/ 56911 h 98440"/>
                <a:gd name="connsiteX1" fmla="*/ 66141 w 79983"/>
                <a:gd name="connsiteY1" fmla="*/ 0 h 98440"/>
                <a:gd name="connsiteX2" fmla="*/ 79984 w 79983"/>
                <a:gd name="connsiteY2" fmla="*/ 0 h 98440"/>
                <a:gd name="connsiteX3" fmla="*/ 52297 w 79983"/>
                <a:gd name="connsiteY3" fmla="*/ 64602 h 98440"/>
                <a:gd name="connsiteX4" fmla="*/ 36916 w 79983"/>
                <a:gd name="connsiteY4" fmla="*/ 90750 h 98440"/>
                <a:gd name="connsiteX5" fmla="*/ 19996 w 79983"/>
                <a:gd name="connsiteY5" fmla="*/ 98441 h 98440"/>
                <a:gd name="connsiteX6" fmla="*/ 15381 w 79983"/>
                <a:gd name="connsiteY6" fmla="*/ 98441 h 98440"/>
                <a:gd name="connsiteX7" fmla="*/ 15381 w 79983"/>
                <a:gd name="connsiteY7" fmla="*/ 87674 h 98440"/>
                <a:gd name="connsiteX8" fmla="*/ 18458 w 79983"/>
                <a:gd name="connsiteY8" fmla="*/ 87674 h 98440"/>
                <a:gd name="connsiteX9" fmla="*/ 27687 w 79983"/>
                <a:gd name="connsiteY9" fmla="*/ 84598 h 98440"/>
                <a:gd name="connsiteX10" fmla="*/ 35377 w 79983"/>
                <a:gd name="connsiteY10" fmla="*/ 72292 h 98440"/>
                <a:gd name="connsiteX11" fmla="*/ 0 w 79983"/>
                <a:gd name="connsiteY11" fmla="*/ 1538 h 98440"/>
                <a:gd name="connsiteX12" fmla="*/ 13843 w 79983"/>
                <a:gd name="connsiteY12" fmla="*/ 1538 h 98440"/>
                <a:gd name="connsiteX13" fmla="*/ 41530 w 79983"/>
                <a:gd name="connsiteY13" fmla="*/ 56911 h 9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983" h="98440">
                  <a:moveTo>
                    <a:pt x="41530" y="56911"/>
                  </a:moveTo>
                  <a:lnTo>
                    <a:pt x="66141" y="0"/>
                  </a:lnTo>
                  <a:lnTo>
                    <a:pt x="79984" y="0"/>
                  </a:lnTo>
                  <a:lnTo>
                    <a:pt x="52297" y="64602"/>
                  </a:lnTo>
                  <a:cubicBezTo>
                    <a:pt x="47683" y="76907"/>
                    <a:pt x="41530" y="84598"/>
                    <a:pt x="36916" y="90750"/>
                  </a:cubicBezTo>
                  <a:cubicBezTo>
                    <a:pt x="32301" y="96903"/>
                    <a:pt x="26149" y="98441"/>
                    <a:pt x="19996" y="98441"/>
                  </a:cubicBezTo>
                  <a:cubicBezTo>
                    <a:pt x="18458" y="98441"/>
                    <a:pt x="16920" y="98441"/>
                    <a:pt x="15381" y="98441"/>
                  </a:cubicBezTo>
                  <a:lnTo>
                    <a:pt x="15381" y="87674"/>
                  </a:lnTo>
                  <a:cubicBezTo>
                    <a:pt x="15381" y="87674"/>
                    <a:pt x="16919" y="87674"/>
                    <a:pt x="18458" y="87674"/>
                  </a:cubicBezTo>
                  <a:cubicBezTo>
                    <a:pt x="21534" y="87674"/>
                    <a:pt x="24610" y="86136"/>
                    <a:pt x="27687" y="84598"/>
                  </a:cubicBezTo>
                  <a:cubicBezTo>
                    <a:pt x="30763" y="81521"/>
                    <a:pt x="33839" y="78445"/>
                    <a:pt x="35377" y="72292"/>
                  </a:cubicBezTo>
                  <a:lnTo>
                    <a:pt x="0" y="1538"/>
                  </a:lnTo>
                  <a:lnTo>
                    <a:pt x="13843" y="1538"/>
                  </a:lnTo>
                  <a:lnTo>
                    <a:pt x="41530" y="56911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0CAD5FE8-9332-4679-9950-96111B07204D}"/>
                </a:ext>
              </a:extLst>
            </p:cNvPr>
            <p:cNvSpPr/>
            <p:nvPr/>
          </p:nvSpPr>
          <p:spPr>
            <a:xfrm>
              <a:off x="10705137" y="973069"/>
              <a:ext cx="101516" cy="119974"/>
            </a:xfrm>
            <a:custGeom>
              <a:avLst/>
              <a:gdLst>
                <a:gd name="connsiteX0" fmla="*/ 86135 w 101516"/>
                <a:gd name="connsiteY0" fmla="*/ 0 h 119974"/>
                <a:gd name="connsiteX1" fmla="*/ 86135 w 101516"/>
                <a:gd name="connsiteY1" fmla="*/ 84598 h 119974"/>
                <a:gd name="connsiteX2" fmla="*/ 101517 w 101516"/>
                <a:gd name="connsiteY2" fmla="*/ 84598 h 119974"/>
                <a:gd name="connsiteX3" fmla="*/ 101517 w 101516"/>
                <a:gd name="connsiteY3" fmla="*/ 119975 h 119974"/>
                <a:gd name="connsiteX4" fmla="*/ 89212 w 101516"/>
                <a:gd name="connsiteY4" fmla="*/ 119975 h 119974"/>
                <a:gd name="connsiteX5" fmla="*/ 89212 w 101516"/>
                <a:gd name="connsiteY5" fmla="*/ 96903 h 119974"/>
                <a:gd name="connsiteX6" fmla="*/ 12305 w 101516"/>
                <a:gd name="connsiteY6" fmla="*/ 96903 h 119974"/>
                <a:gd name="connsiteX7" fmla="*/ 12305 w 101516"/>
                <a:gd name="connsiteY7" fmla="*/ 119975 h 119974"/>
                <a:gd name="connsiteX8" fmla="*/ 0 w 101516"/>
                <a:gd name="connsiteY8" fmla="*/ 119975 h 119974"/>
                <a:gd name="connsiteX9" fmla="*/ 0 w 101516"/>
                <a:gd name="connsiteY9" fmla="*/ 84598 h 119974"/>
                <a:gd name="connsiteX10" fmla="*/ 3076 w 101516"/>
                <a:gd name="connsiteY10" fmla="*/ 84598 h 119974"/>
                <a:gd name="connsiteX11" fmla="*/ 15381 w 101516"/>
                <a:gd name="connsiteY11" fmla="*/ 78445 h 119974"/>
                <a:gd name="connsiteX12" fmla="*/ 19995 w 101516"/>
                <a:gd name="connsiteY12" fmla="*/ 66140 h 119974"/>
                <a:gd name="connsiteX13" fmla="*/ 21534 w 101516"/>
                <a:gd name="connsiteY13" fmla="*/ 53835 h 119974"/>
                <a:gd name="connsiteX14" fmla="*/ 23072 w 101516"/>
                <a:gd name="connsiteY14" fmla="*/ 35377 h 119974"/>
                <a:gd name="connsiteX15" fmla="*/ 24610 w 101516"/>
                <a:gd name="connsiteY15" fmla="*/ 15381 h 119974"/>
                <a:gd name="connsiteX16" fmla="*/ 24610 w 101516"/>
                <a:gd name="connsiteY16" fmla="*/ 0 h 119974"/>
                <a:gd name="connsiteX17" fmla="*/ 86135 w 101516"/>
                <a:gd name="connsiteY17" fmla="*/ 0 h 119974"/>
                <a:gd name="connsiteX18" fmla="*/ 30762 w 101516"/>
                <a:gd name="connsiteY18" fmla="*/ 67678 h 119974"/>
                <a:gd name="connsiteX19" fmla="*/ 24610 w 101516"/>
                <a:gd name="connsiteY19" fmla="*/ 86136 h 119974"/>
                <a:gd name="connsiteX20" fmla="*/ 73830 w 101516"/>
                <a:gd name="connsiteY20" fmla="*/ 86136 h 119974"/>
                <a:gd name="connsiteX21" fmla="*/ 73830 w 101516"/>
                <a:gd name="connsiteY21" fmla="*/ 13843 h 119974"/>
                <a:gd name="connsiteX22" fmla="*/ 35377 w 101516"/>
                <a:gd name="connsiteY22" fmla="*/ 13843 h 119974"/>
                <a:gd name="connsiteX23" fmla="*/ 35377 w 101516"/>
                <a:gd name="connsiteY23" fmla="*/ 24610 h 119974"/>
                <a:gd name="connsiteX24" fmla="*/ 33839 w 101516"/>
                <a:gd name="connsiteY24" fmla="*/ 41530 h 119974"/>
                <a:gd name="connsiteX25" fmla="*/ 32300 w 101516"/>
                <a:gd name="connsiteY25" fmla="*/ 58449 h 119974"/>
                <a:gd name="connsiteX26" fmla="*/ 30762 w 101516"/>
                <a:gd name="connsiteY26" fmla="*/ 67678 h 11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516" h="119974">
                  <a:moveTo>
                    <a:pt x="86135" y="0"/>
                  </a:moveTo>
                  <a:lnTo>
                    <a:pt x="86135" y="84598"/>
                  </a:lnTo>
                  <a:lnTo>
                    <a:pt x="101517" y="84598"/>
                  </a:lnTo>
                  <a:lnTo>
                    <a:pt x="101517" y="119975"/>
                  </a:lnTo>
                  <a:lnTo>
                    <a:pt x="89212" y="119975"/>
                  </a:lnTo>
                  <a:lnTo>
                    <a:pt x="89212" y="96903"/>
                  </a:lnTo>
                  <a:lnTo>
                    <a:pt x="12305" y="96903"/>
                  </a:lnTo>
                  <a:lnTo>
                    <a:pt x="12305" y="119975"/>
                  </a:lnTo>
                  <a:lnTo>
                    <a:pt x="0" y="119975"/>
                  </a:lnTo>
                  <a:lnTo>
                    <a:pt x="0" y="84598"/>
                  </a:lnTo>
                  <a:lnTo>
                    <a:pt x="3076" y="84598"/>
                  </a:lnTo>
                  <a:cubicBezTo>
                    <a:pt x="9228" y="84598"/>
                    <a:pt x="12305" y="83060"/>
                    <a:pt x="15381" y="78445"/>
                  </a:cubicBezTo>
                  <a:cubicBezTo>
                    <a:pt x="18458" y="73831"/>
                    <a:pt x="19995" y="70755"/>
                    <a:pt x="19995" y="66140"/>
                  </a:cubicBezTo>
                  <a:cubicBezTo>
                    <a:pt x="19995" y="64602"/>
                    <a:pt x="19995" y="59988"/>
                    <a:pt x="21534" y="53835"/>
                  </a:cubicBezTo>
                  <a:lnTo>
                    <a:pt x="23072" y="35377"/>
                  </a:lnTo>
                  <a:cubicBezTo>
                    <a:pt x="23072" y="30763"/>
                    <a:pt x="23071" y="24610"/>
                    <a:pt x="24610" y="15381"/>
                  </a:cubicBezTo>
                  <a:cubicBezTo>
                    <a:pt x="24610" y="9229"/>
                    <a:pt x="24610" y="3076"/>
                    <a:pt x="24610" y="0"/>
                  </a:cubicBezTo>
                  <a:lnTo>
                    <a:pt x="86135" y="0"/>
                  </a:lnTo>
                  <a:close/>
                  <a:moveTo>
                    <a:pt x="30762" y="67678"/>
                  </a:moveTo>
                  <a:cubicBezTo>
                    <a:pt x="29225" y="75369"/>
                    <a:pt x="27686" y="81522"/>
                    <a:pt x="24610" y="86136"/>
                  </a:cubicBezTo>
                  <a:lnTo>
                    <a:pt x="73830" y="86136"/>
                  </a:lnTo>
                  <a:lnTo>
                    <a:pt x="73830" y="13843"/>
                  </a:lnTo>
                  <a:lnTo>
                    <a:pt x="35377" y="13843"/>
                  </a:lnTo>
                  <a:cubicBezTo>
                    <a:pt x="35377" y="15381"/>
                    <a:pt x="35377" y="19996"/>
                    <a:pt x="35377" y="24610"/>
                  </a:cubicBezTo>
                  <a:cubicBezTo>
                    <a:pt x="35377" y="32301"/>
                    <a:pt x="35377" y="36916"/>
                    <a:pt x="33839" y="41530"/>
                  </a:cubicBezTo>
                  <a:lnTo>
                    <a:pt x="32300" y="58449"/>
                  </a:lnTo>
                  <a:cubicBezTo>
                    <a:pt x="32300" y="61526"/>
                    <a:pt x="32301" y="64602"/>
                    <a:pt x="30762" y="67678"/>
                  </a:cubicBez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F849F9E8-E246-4D27-8A6C-32E05632B41A}"/>
                </a:ext>
              </a:extLst>
            </p:cNvPr>
            <p:cNvSpPr/>
            <p:nvPr/>
          </p:nvSpPr>
          <p:spPr>
            <a:xfrm>
              <a:off x="10814339" y="974608"/>
              <a:ext cx="79983" cy="98440"/>
            </a:xfrm>
            <a:custGeom>
              <a:avLst/>
              <a:gdLst>
                <a:gd name="connsiteX0" fmla="*/ 41530 w 79983"/>
                <a:gd name="connsiteY0" fmla="*/ 56911 h 98440"/>
                <a:gd name="connsiteX1" fmla="*/ 66140 w 79983"/>
                <a:gd name="connsiteY1" fmla="*/ 0 h 98440"/>
                <a:gd name="connsiteX2" fmla="*/ 79983 w 79983"/>
                <a:gd name="connsiteY2" fmla="*/ 0 h 98440"/>
                <a:gd name="connsiteX3" fmla="*/ 52297 w 79983"/>
                <a:gd name="connsiteY3" fmla="*/ 64602 h 98440"/>
                <a:gd name="connsiteX4" fmla="*/ 36916 w 79983"/>
                <a:gd name="connsiteY4" fmla="*/ 90750 h 98440"/>
                <a:gd name="connsiteX5" fmla="*/ 19996 w 79983"/>
                <a:gd name="connsiteY5" fmla="*/ 98441 h 98440"/>
                <a:gd name="connsiteX6" fmla="*/ 15381 w 79983"/>
                <a:gd name="connsiteY6" fmla="*/ 98441 h 98440"/>
                <a:gd name="connsiteX7" fmla="*/ 15381 w 79983"/>
                <a:gd name="connsiteY7" fmla="*/ 87674 h 98440"/>
                <a:gd name="connsiteX8" fmla="*/ 18458 w 79983"/>
                <a:gd name="connsiteY8" fmla="*/ 87674 h 98440"/>
                <a:gd name="connsiteX9" fmla="*/ 27687 w 79983"/>
                <a:gd name="connsiteY9" fmla="*/ 84598 h 98440"/>
                <a:gd name="connsiteX10" fmla="*/ 35378 w 79983"/>
                <a:gd name="connsiteY10" fmla="*/ 72292 h 98440"/>
                <a:gd name="connsiteX11" fmla="*/ 0 w 79983"/>
                <a:gd name="connsiteY11" fmla="*/ 1538 h 98440"/>
                <a:gd name="connsiteX12" fmla="*/ 13844 w 79983"/>
                <a:gd name="connsiteY12" fmla="*/ 1538 h 98440"/>
                <a:gd name="connsiteX13" fmla="*/ 41530 w 79983"/>
                <a:gd name="connsiteY13" fmla="*/ 56911 h 9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983" h="98440">
                  <a:moveTo>
                    <a:pt x="41530" y="56911"/>
                  </a:moveTo>
                  <a:lnTo>
                    <a:pt x="66140" y="0"/>
                  </a:lnTo>
                  <a:lnTo>
                    <a:pt x="79983" y="0"/>
                  </a:lnTo>
                  <a:lnTo>
                    <a:pt x="52297" y="64602"/>
                  </a:lnTo>
                  <a:cubicBezTo>
                    <a:pt x="47683" y="76907"/>
                    <a:pt x="41530" y="84598"/>
                    <a:pt x="36916" y="90750"/>
                  </a:cubicBezTo>
                  <a:cubicBezTo>
                    <a:pt x="32302" y="96903"/>
                    <a:pt x="26149" y="98441"/>
                    <a:pt x="19996" y="98441"/>
                  </a:cubicBezTo>
                  <a:cubicBezTo>
                    <a:pt x="18458" y="98441"/>
                    <a:pt x="16920" y="98441"/>
                    <a:pt x="15381" y="98441"/>
                  </a:cubicBezTo>
                  <a:lnTo>
                    <a:pt x="15381" y="87674"/>
                  </a:lnTo>
                  <a:cubicBezTo>
                    <a:pt x="15381" y="87674"/>
                    <a:pt x="16920" y="87674"/>
                    <a:pt x="18458" y="87674"/>
                  </a:cubicBezTo>
                  <a:cubicBezTo>
                    <a:pt x="21534" y="87674"/>
                    <a:pt x="24611" y="86136"/>
                    <a:pt x="27687" y="84598"/>
                  </a:cubicBezTo>
                  <a:cubicBezTo>
                    <a:pt x="30763" y="81521"/>
                    <a:pt x="33839" y="78445"/>
                    <a:pt x="35378" y="72292"/>
                  </a:cubicBezTo>
                  <a:lnTo>
                    <a:pt x="0" y="1538"/>
                  </a:lnTo>
                  <a:lnTo>
                    <a:pt x="13844" y="1538"/>
                  </a:lnTo>
                  <a:lnTo>
                    <a:pt x="41530" y="56911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5D745FF6-678F-40B3-BA9A-1661446C5CB7}"/>
                </a:ext>
              </a:extLst>
            </p:cNvPr>
            <p:cNvSpPr/>
            <p:nvPr/>
          </p:nvSpPr>
          <p:spPr>
            <a:xfrm>
              <a:off x="10912785" y="973069"/>
              <a:ext cx="139971" cy="119974"/>
            </a:xfrm>
            <a:custGeom>
              <a:avLst/>
              <a:gdLst>
                <a:gd name="connsiteX0" fmla="*/ 139972 w 139971"/>
                <a:gd name="connsiteY0" fmla="*/ 119975 h 119974"/>
                <a:gd name="connsiteX1" fmla="*/ 127666 w 139971"/>
                <a:gd name="connsiteY1" fmla="*/ 119975 h 119974"/>
                <a:gd name="connsiteX2" fmla="*/ 127666 w 139971"/>
                <a:gd name="connsiteY2" fmla="*/ 96903 h 119974"/>
                <a:gd name="connsiteX3" fmla="*/ 0 w 139971"/>
                <a:gd name="connsiteY3" fmla="*/ 96903 h 119974"/>
                <a:gd name="connsiteX4" fmla="*/ 0 w 139971"/>
                <a:gd name="connsiteY4" fmla="*/ 0 h 119974"/>
                <a:gd name="connsiteX5" fmla="*/ 10767 w 139971"/>
                <a:gd name="connsiteY5" fmla="*/ 0 h 119974"/>
                <a:gd name="connsiteX6" fmla="*/ 10767 w 139971"/>
                <a:gd name="connsiteY6" fmla="*/ 84598 h 119974"/>
                <a:gd name="connsiteX7" fmla="*/ 55373 w 139971"/>
                <a:gd name="connsiteY7" fmla="*/ 84598 h 119974"/>
                <a:gd name="connsiteX8" fmla="*/ 55373 w 139971"/>
                <a:gd name="connsiteY8" fmla="*/ 0 h 119974"/>
                <a:gd name="connsiteX9" fmla="*/ 67678 w 139971"/>
                <a:gd name="connsiteY9" fmla="*/ 0 h 119974"/>
                <a:gd name="connsiteX10" fmla="*/ 67678 w 139971"/>
                <a:gd name="connsiteY10" fmla="*/ 84598 h 119974"/>
                <a:gd name="connsiteX11" fmla="*/ 112284 w 139971"/>
                <a:gd name="connsiteY11" fmla="*/ 84598 h 119974"/>
                <a:gd name="connsiteX12" fmla="*/ 112284 w 139971"/>
                <a:gd name="connsiteY12" fmla="*/ 0 h 119974"/>
                <a:gd name="connsiteX13" fmla="*/ 124589 w 139971"/>
                <a:gd name="connsiteY13" fmla="*/ 0 h 119974"/>
                <a:gd name="connsiteX14" fmla="*/ 124589 w 139971"/>
                <a:gd name="connsiteY14" fmla="*/ 84598 h 119974"/>
                <a:gd name="connsiteX15" fmla="*/ 139972 w 139971"/>
                <a:gd name="connsiteY15" fmla="*/ 84598 h 119974"/>
                <a:gd name="connsiteX16" fmla="*/ 139972 w 139971"/>
                <a:gd name="connsiteY16" fmla="*/ 119975 h 11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971" h="119974">
                  <a:moveTo>
                    <a:pt x="139972" y="119975"/>
                  </a:moveTo>
                  <a:lnTo>
                    <a:pt x="127666" y="119975"/>
                  </a:lnTo>
                  <a:lnTo>
                    <a:pt x="127666" y="96903"/>
                  </a:lnTo>
                  <a:lnTo>
                    <a:pt x="0" y="96903"/>
                  </a:lnTo>
                  <a:lnTo>
                    <a:pt x="0" y="0"/>
                  </a:lnTo>
                  <a:lnTo>
                    <a:pt x="10767" y="0"/>
                  </a:lnTo>
                  <a:lnTo>
                    <a:pt x="10767" y="84598"/>
                  </a:lnTo>
                  <a:lnTo>
                    <a:pt x="55373" y="84598"/>
                  </a:lnTo>
                  <a:lnTo>
                    <a:pt x="55373" y="0"/>
                  </a:lnTo>
                  <a:lnTo>
                    <a:pt x="67678" y="0"/>
                  </a:lnTo>
                  <a:lnTo>
                    <a:pt x="67678" y="84598"/>
                  </a:lnTo>
                  <a:lnTo>
                    <a:pt x="112284" y="84598"/>
                  </a:lnTo>
                  <a:lnTo>
                    <a:pt x="112284" y="0"/>
                  </a:lnTo>
                  <a:lnTo>
                    <a:pt x="124589" y="0"/>
                  </a:lnTo>
                  <a:lnTo>
                    <a:pt x="124589" y="84598"/>
                  </a:lnTo>
                  <a:lnTo>
                    <a:pt x="139972" y="84598"/>
                  </a:lnTo>
                  <a:lnTo>
                    <a:pt x="139972" y="119975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BFD5D12A-C7E2-4713-9A84-774C2B28F9DA}"/>
                </a:ext>
              </a:extLst>
            </p:cNvPr>
            <p:cNvSpPr/>
            <p:nvPr/>
          </p:nvSpPr>
          <p:spPr>
            <a:xfrm>
              <a:off x="11072750" y="973069"/>
              <a:ext cx="56911" cy="96903"/>
            </a:xfrm>
            <a:custGeom>
              <a:avLst/>
              <a:gdLst>
                <a:gd name="connsiteX0" fmla="*/ 56912 w 56911"/>
                <a:gd name="connsiteY0" fmla="*/ 0 h 96903"/>
                <a:gd name="connsiteX1" fmla="*/ 56912 w 56911"/>
                <a:gd name="connsiteY1" fmla="*/ 12305 h 96903"/>
                <a:gd name="connsiteX2" fmla="*/ 12302 w 56911"/>
                <a:gd name="connsiteY2" fmla="*/ 12305 h 96903"/>
                <a:gd name="connsiteX3" fmla="*/ 12302 w 56911"/>
                <a:gd name="connsiteY3" fmla="*/ 41530 h 96903"/>
                <a:gd name="connsiteX4" fmla="*/ 53835 w 56911"/>
                <a:gd name="connsiteY4" fmla="*/ 41530 h 96903"/>
                <a:gd name="connsiteX5" fmla="*/ 53835 w 56911"/>
                <a:gd name="connsiteY5" fmla="*/ 53835 h 96903"/>
                <a:gd name="connsiteX6" fmla="*/ 12302 w 56911"/>
                <a:gd name="connsiteY6" fmla="*/ 53835 h 96903"/>
                <a:gd name="connsiteX7" fmla="*/ 12302 w 56911"/>
                <a:gd name="connsiteY7" fmla="*/ 84598 h 96903"/>
                <a:gd name="connsiteX8" fmla="*/ 56912 w 56911"/>
                <a:gd name="connsiteY8" fmla="*/ 84598 h 96903"/>
                <a:gd name="connsiteX9" fmla="*/ 56912 w 56911"/>
                <a:gd name="connsiteY9" fmla="*/ 96903 h 96903"/>
                <a:gd name="connsiteX10" fmla="*/ 0 w 56911"/>
                <a:gd name="connsiteY10" fmla="*/ 96903 h 96903"/>
                <a:gd name="connsiteX11" fmla="*/ 0 w 56911"/>
                <a:gd name="connsiteY11" fmla="*/ 0 h 96903"/>
                <a:gd name="connsiteX12" fmla="*/ 56912 w 56911"/>
                <a:gd name="connsiteY12" fmla="*/ 0 h 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11" h="96903">
                  <a:moveTo>
                    <a:pt x="56912" y="0"/>
                  </a:moveTo>
                  <a:lnTo>
                    <a:pt x="56912" y="12305"/>
                  </a:lnTo>
                  <a:lnTo>
                    <a:pt x="12302" y="12305"/>
                  </a:lnTo>
                  <a:lnTo>
                    <a:pt x="12302" y="41530"/>
                  </a:lnTo>
                  <a:lnTo>
                    <a:pt x="53835" y="41530"/>
                  </a:lnTo>
                  <a:lnTo>
                    <a:pt x="53835" y="53835"/>
                  </a:lnTo>
                  <a:lnTo>
                    <a:pt x="12302" y="53835"/>
                  </a:lnTo>
                  <a:lnTo>
                    <a:pt x="12302" y="84598"/>
                  </a:lnTo>
                  <a:lnTo>
                    <a:pt x="56912" y="84598"/>
                  </a:lnTo>
                  <a:lnTo>
                    <a:pt x="56912" y="96903"/>
                  </a:lnTo>
                  <a:lnTo>
                    <a:pt x="0" y="96903"/>
                  </a:lnTo>
                  <a:lnTo>
                    <a:pt x="0" y="0"/>
                  </a:lnTo>
                  <a:lnTo>
                    <a:pt x="56912" y="0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E7AB745D-ACF3-4B12-B02B-809211947E1C}"/>
                </a:ext>
              </a:extLst>
            </p:cNvPr>
            <p:cNvSpPr/>
            <p:nvPr/>
          </p:nvSpPr>
          <p:spPr>
            <a:xfrm>
              <a:off x="11151198" y="973069"/>
              <a:ext cx="58450" cy="96903"/>
            </a:xfrm>
            <a:custGeom>
              <a:avLst/>
              <a:gdLst>
                <a:gd name="connsiteX0" fmla="*/ 0 w 58450"/>
                <a:gd name="connsiteY0" fmla="*/ 0 h 96903"/>
                <a:gd name="connsiteX1" fmla="*/ 58450 w 58450"/>
                <a:gd name="connsiteY1" fmla="*/ 0 h 96903"/>
                <a:gd name="connsiteX2" fmla="*/ 58450 w 58450"/>
                <a:gd name="connsiteY2" fmla="*/ 12305 h 96903"/>
                <a:gd name="connsiteX3" fmla="*/ 12306 w 58450"/>
                <a:gd name="connsiteY3" fmla="*/ 12305 h 96903"/>
                <a:gd name="connsiteX4" fmla="*/ 12306 w 58450"/>
                <a:gd name="connsiteY4" fmla="*/ 96903 h 96903"/>
                <a:gd name="connsiteX5" fmla="*/ 0 w 58450"/>
                <a:gd name="connsiteY5" fmla="*/ 96903 h 96903"/>
                <a:gd name="connsiteX6" fmla="*/ 0 w 58450"/>
                <a:gd name="connsiteY6" fmla="*/ 0 h 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50" h="96903">
                  <a:moveTo>
                    <a:pt x="0" y="0"/>
                  </a:moveTo>
                  <a:lnTo>
                    <a:pt x="58450" y="0"/>
                  </a:lnTo>
                  <a:lnTo>
                    <a:pt x="58450" y="12305"/>
                  </a:lnTo>
                  <a:lnTo>
                    <a:pt x="12306" y="12305"/>
                  </a:lnTo>
                  <a:lnTo>
                    <a:pt x="12306" y="96903"/>
                  </a:lnTo>
                  <a:lnTo>
                    <a:pt x="0" y="96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114637A0-8F8C-4BE6-91E0-D4E4A4BAE15E}"/>
                </a:ext>
              </a:extLst>
            </p:cNvPr>
            <p:cNvSpPr/>
            <p:nvPr/>
          </p:nvSpPr>
          <p:spPr>
            <a:xfrm>
              <a:off x="11214258" y="973069"/>
              <a:ext cx="98440" cy="98441"/>
            </a:xfrm>
            <a:custGeom>
              <a:avLst/>
              <a:gdLst>
                <a:gd name="connsiteX0" fmla="*/ 49220 w 98440"/>
                <a:gd name="connsiteY0" fmla="*/ 98441 h 98441"/>
                <a:gd name="connsiteX1" fmla="*/ 13845 w 98440"/>
                <a:gd name="connsiteY1" fmla="*/ 84598 h 98441"/>
                <a:gd name="connsiteX2" fmla="*/ 0 w 98440"/>
                <a:gd name="connsiteY2" fmla="*/ 49220 h 98441"/>
                <a:gd name="connsiteX3" fmla="*/ 13845 w 98440"/>
                <a:gd name="connsiteY3" fmla="*/ 13843 h 98441"/>
                <a:gd name="connsiteX4" fmla="*/ 49220 w 98440"/>
                <a:gd name="connsiteY4" fmla="*/ 0 h 98441"/>
                <a:gd name="connsiteX5" fmla="*/ 84596 w 98440"/>
                <a:gd name="connsiteY5" fmla="*/ 13843 h 98441"/>
                <a:gd name="connsiteX6" fmla="*/ 98441 w 98440"/>
                <a:gd name="connsiteY6" fmla="*/ 49220 h 98441"/>
                <a:gd name="connsiteX7" fmla="*/ 84596 w 98440"/>
                <a:gd name="connsiteY7" fmla="*/ 84598 h 98441"/>
                <a:gd name="connsiteX8" fmla="*/ 49220 w 98440"/>
                <a:gd name="connsiteY8" fmla="*/ 98441 h 98441"/>
                <a:gd name="connsiteX9" fmla="*/ 49220 w 98440"/>
                <a:gd name="connsiteY9" fmla="*/ 86136 h 98441"/>
                <a:gd name="connsiteX10" fmla="*/ 75367 w 98440"/>
                <a:gd name="connsiteY10" fmla="*/ 75369 h 98441"/>
                <a:gd name="connsiteX11" fmla="*/ 84596 w 98440"/>
                <a:gd name="connsiteY11" fmla="*/ 47683 h 98441"/>
                <a:gd name="connsiteX12" fmla="*/ 73828 w 98440"/>
                <a:gd name="connsiteY12" fmla="*/ 21534 h 98441"/>
                <a:gd name="connsiteX13" fmla="*/ 47682 w 98440"/>
                <a:gd name="connsiteY13" fmla="*/ 10767 h 98441"/>
                <a:gd name="connsiteX14" fmla="*/ 21531 w 98440"/>
                <a:gd name="connsiteY14" fmla="*/ 21534 h 98441"/>
                <a:gd name="connsiteX15" fmla="*/ 10768 w 98440"/>
                <a:gd name="connsiteY15" fmla="*/ 49220 h 98441"/>
                <a:gd name="connsiteX16" fmla="*/ 21531 w 98440"/>
                <a:gd name="connsiteY16" fmla="*/ 76907 h 98441"/>
                <a:gd name="connsiteX17" fmla="*/ 49220 w 98440"/>
                <a:gd name="connsiteY17" fmla="*/ 86136 h 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440" h="98441">
                  <a:moveTo>
                    <a:pt x="49220" y="98441"/>
                  </a:moveTo>
                  <a:cubicBezTo>
                    <a:pt x="35376" y="98441"/>
                    <a:pt x="23070" y="93826"/>
                    <a:pt x="13845" y="84598"/>
                  </a:cubicBezTo>
                  <a:cubicBezTo>
                    <a:pt x="4615" y="75369"/>
                    <a:pt x="0" y="63064"/>
                    <a:pt x="0" y="49220"/>
                  </a:cubicBezTo>
                  <a:cubicBezTo>
                    <a:pt x="0" y="35377"/>
                    <a:pt x="4615" y="23072"/>
                    <a:pt x="13845" y="13843"/>
                  </a:cubicBezTo>
                  <a:cubicBezTo>
                    <a:pt x="23070" y="4614"/>
                    <a:pt x="35376" y="0"/>
                    <a:pt x="49220" y="0"/>
                  </a:cubicBezTo>
                  <a:cubicBezTo>
                    <a:pt x="63065" y="0"/>
                    <a:pt x="75367" y="4614"/>
                    <a:pt x="84596" y="13843"/>
                  </a:cubicBezTo>
                  <a:cubicBezTo>
                    <a:pt x="93826" y="23072"/>
                    <a:pt x="98441" y="35377"/>
                    <a:pt x="98441" y="49220"/>
                  </a:cubicBezTo>
                  <a:cubicBezTo>
                    <a:pt x="98441" y="63064"/>
                    <a:pt x="93826" y="75369"/>
                    <a:pt x="84596" y="84598"/>
                  </a:cubicBezTo>
                  <a:cubicBezTo>
                    <a:pt x="75367" y="93826"/>
                    <a:pt x="64603" y="98441"/>
                    <a:pt x="49220" y="98441"/>
                  </a:cubicBezTo>
                  <a:close/>
                  <a:moveTo>
                    <a:pt x="49220" y="86136"/>
                  </a:moveTo>
                  <a:cubicBezTo>
                    <a:pt x="59988" y="86136"/>
                    <a:pt x="69218" y="83060"/>
                    <a:pt x="75367" y="75369"/>
                  </a:cubicBezTo>
                  <a:cubicBezTo>
                    <a:pt x="81520" y="67678"/>
                    <a:pt x="84596" y="58449"/>
                    <a:pt x="84596" y="47683"/>
                  </a:cubicBezTo>
                  <a:cubicBezTo>
                    <a:pt x="84596" y="36916"/>
                    <a:pt x="81520" y="27687"/>
                    <a:pt x="73828" y="21534"/>
                  </a:cubicBezTo>
                  <a:cubicBezTo>
                    <a:pt x="67680" y="13843"/>
                    <a:pt x="58450" y="10767"/>
                    <a:pt x="47682" y="10767"/>
                  </a:cubicBezTo>
                  <a:cubicBezTo>
                    <a:pt x="36914" y="10767"/>
                    <a:pt x="27684" y="13843"/>
                    <a:pt x="21531" y="21534"/>
                  </a:cubicBezTo>
                  <a:cubicBezTo>
                    <a:pt x="15383" y="29225"/>
                    <a:pt x="10768" y="38453"/>
                    <a:pt x="10768" y="49220"/>
                  </a:cubicBezTo>
                  <a:cubicBezTo>
                    <a:pt x="10768" y="59988"/>
                    <a:pt x="13845" y="69216"/>
                    <a:pt x="21531" y="76907"/>
                  </a:cubicBezTo>
                  <a:cubicBezTo>
                    <a:pt x="30761" y="83060"/>
                    <a:pt x="39991" y="86136"/>
                    <a:pt x="49220" y="86136"/>
                  </a:cubicBez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n-lt"/>
              </a:endParaRPr>
            </a:p>
          </p:txBody>
        </p:sp>
      </p:grpSp>
      <p:sp>
        <p:nvSpPr>
          <p:cNvPr id="38" name="Текст 37">
            <a:extLst>
              <a:ext uri="{FF2B5EF4-FFF2-40B4-BE49-F238E27FC236}">
                <a16:creationId xmlns:a16="http://schemas.microsoft.com/office/drawing/2014/main" xmlns="" id="{2CF1225A-656E-4D29-84BE-812E3C65286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3388" y="2809875"/>
            <a:ext cx="5057775" cy="1612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indent="0">
              <a:lnSpc>
                <a:spcPts val="4100"/>
              </a:lnSpc>
              <a:buFont typeface="Arial" panose="020B0604020202020204" pitchFamily="34" charset="0"/>
              <a:buNone/>
              <a:defRPr lang="ru-RU" sz="4000" kern="0" spc="-150" smtClean="0">
                <a:solidFill>
                  <a:srgbClr val="FFFFFF"/>
                </a:solidFill>
                <a:latin typeface="X5 Sans Medium" panose="020B0503020203020204" pitchFamily="34" charset="0"/>
                <a:ea typeface="X5 Sans Medium" panose="020B0503020203020204" pitchFamily="34" charset="0"/>
                <a:cs typeface="Open Sans SemiBold" pitchFamily="34" charset="-120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>
              <a:lnSpc>
                <a:spcPts val="4125"/>
              </a:lnSpc>
            </a:pPr>
            <a:r>
              <a:rPr lang="ru-RU" sz="4000" kern="0" spc="-15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Название нового раздела или главы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92462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изводственный процесс и поддер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xmlns="" id="{FC6B5662-BE78-49FC-AC10-6DBBACA125BD}"/>
              </a:ext>
            </a:extLst>
          </p:cNvPr>
          <p:cNvGrpSpPr/>
          <p:nvPr userDrawn="1"/>
        </p:nvGrpSpPr>
        <p:grpSpPr>
          <a:xfrm>
            <a:off x="428625" y="238125"/>
            <a:ext cx="802728" cy="244915"/>
            <a:chOff x="428625" y="238125"/>
            <a:chExt cx="802728" cy="244915"/>
          </a:xfrm>
        </p:grpSpPr>
        <p:sp>
          <p:nvSpPr>
            <p:cNvPr id="145" name="Полилиния: фигура 144">
              <a:extLst>
                <a:ext uri="{FF2B5EF4-FFF2-40B4-BE49-F238E27FC236}">
                  <a16:creationId xmlns:a16="http://schemas.microsoft.com/office/drawing/2014/main" xmlns="" id="{3B14CF16-464D-42A2-A427-03A2D52AC94E}"/>
                </a:ext>
              </a:extLst>
            </p:cNvPr>
            <p:cNvSpPr/>
            <p:nvPr/>
          </p:nvSpPr>
          <p:spPr>
            <a:xfrm>
              <a:off x="548259" y="331338"/>
              <a:ext cx="98412" cy="109280"/>
            </a:xfrm>
            <a:custGeom>
              <a:avLst/>
              <a:gdLst>
                <a:gd name="connsiteX0" fmla="*/ 72042 w 98412"/>
                <a:gd name="connsiteY0" fmla="*/ 109281 h 109280"/>
                <a:gd name="connsiteX1" fmla="*/ 49530 w 98412"/>
                <a:gd name="connsiteY1" fmla="*/ 71354 h 109280"/>
                <a:gd name="connsiteX2" fmla="*/ 27018 w 98412"/>
                <a:gd name="connsiteY2" fmla="*/ 109281 h 109280"/>
                <a:gd name="connsiteX3" fmla="*/ 643 w 98412"/>
                <a:gd name="connsiteY3" fmla="*/ 109281 h 109280"/>
                <a:gd name="connsiteX4" fmla="*/ 34733 w 98412"/>
                <a:gd name="connsiteY4" fmla="*/ 52712 h 109280"/>
                <a:gd name="connsiteX5" fmla="*/ 0 w 98412"/>
                <a:gd name="connsiteY5" fmla="*/ 0 h 109280"/>
                <a:gd name="connsiteX6" fmla="*/ 27661 w 98412"/>
                <a:gd name="connsiteY6" fmla="*/ 0 h 109280"/>
                <a:gd name="connsiteX7" fmla="*/ 50173 w 98412"/>
                <a:gd name="connsiteY7" fmla="*/ 35355 h 109280"/>
                <a:gd name="connsiteX8" fmla="*/ 71395 w 98412"/>
                <a:gd name="connsiteY8" fmla="*/ 0 h 109280"/>
                <a:gd name="connsiteX9" fmla="*/ 97769 w 98412"/>
                <a:gd name="connsiteY9" fmla="*/ 0 h 109280"/>
                <a:gd name="connsiteX10" fmla="*/ 63679 w 98412"/>
                <a:gd name="connsiteY10" fmla="*/ 53998 h 109280"/>
                <a:gd name="connsiteX11" fmla="*/ 98412 w 98412"/>
                <a:gd name="connsiteY11" fmla="*/ 109281 h 109280"/>
                <a:gd name="connsiteX12" fmla="*/ 72042 w 98412"/>
                <a:gd name="connsiteY12" fmla="*/ 109281 h 10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412" h="109280">
                  <a:moveTo>
                    <a:pt x="72042" y="109281"/>
                  </a:moveTo>
                  <a:lnTo>
                    <a:pt x="49530" y="71354"/>
                  </a:lnTo>
                  <a:lnTo>
                    <a:pt x="27018" y="109281"/>
                  </a:lnTo>
                  <a:lnTo>
                    <a:pt x="643" y="109281"/>
                  </a:lnTo>
                  <a:lnTo>
                    <a:pt x="34733" y="52712"/>
                  </a:lnTo>
                  <a:lnTo>
                    <a:pt x="0" y="0"/>
                  </a:lnTo>
                  <a:lnTo>
                    <a:pt x="27661" y="0"/>
                  </a:lnTo>
                  <a:lnTo>
                    <a:pt x="50173" y="35355"/>
                  </a:lnTo>
                  <a:lnTo>
                    <a:pt x="71395" y="0"/>
                  </a:lnTo>
                  <a:lnTo>
                    <a:pt x="97769" y="0"/>
                  </a:lnTo>
                  <a:lnTo>
                    <a:pt x="63679" y="53998"/>
                  </a:lnTo>
                  <a:lnTo>
                    <a:pt x="98412" y="109281"/>
                  </a:lnTo>
                  <a:lnTo>
                    <a:pt x="72042" y="109281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: фигура 145">
              <a:extLst>
                <a:ext uri="{FF2B5EF4-FFF2-40B4-BE49-F238E27FC236}">
                  <a16:creationId xmlns:a16="http://schemas.microsoft.com/office/drawing/2014/main" xmlns="" id="{CF446F90-6569-4CB2-BB49-3AA6B037C064}"/>
                </a:ext>
              </a:extLst>
            </p:cNvPr>
            <p:cNvSpPr/>
            <p:nvPr/>
          </p:nvSpPr>
          <p:spPr>
            <a:xfrm>
              <a:off x="651176" y="331979"/>
              <a:ext cx="81691" cy="110566"/>
            </a:xfrm>
            <a:custGeom>
              <a:avLst/>
              <a:gdLst>
                <a:gd name="connsiteX0" fmla="*/ 81691 w 81691"/>
                <a:gd name="connsiteY0" fmla="*/ 71354 h 110566"/>
                <a:gd name="connsiteX1" fmla="*/ 39881 w 81691"/>
                <a:gd name="connsiteY1" fmla="*/ 110567 h 110566"/>
                <a:gd name="connsiteX2" fmla="*/ 0 w 81691"/>
                <a:gd name="connsiteY2" fmla="*/ 73925 h 110566"/>
                <a:gd name="connsiteX3" fmla="*/ 22512 w 81691"/>
                <a:gd name="connsiteY3" fmla="*/ 73925 h 110566"/>
                <a:gd name="connsiteX4" fmla="*/ 42453 w 81691"/>
                <a:gd name="connsiteY4" fmla="*/ 89354 h 110566"/>
                <a:gd name="connsiteX5" fmla="*/ 59179 w 81691"/>
                <a:gd name="connsiteY5" fmla="*/ 71354 h 110566"/>
                <a:gd name="connsiteX6" fmla="*/ 39881 w 81691"/>
                <a:gd name="connsiteY6" fmla="*/ 53998 h 110566"/>
                <a:gd name="connsiteX7" fmla="*/ 21869 w 81691"/>
                <a:gd name="connsiteY7" fmla="*/ 62997 h 110566"/>
                <a:gd name="connsiteX8" fmla="*/ 0 w 81691"/>
                <a:gd name="connsiteY8" fmla="*/ 62997 h 110566"/>
                <a:gd name="connsiteX9" fmla="*/ 7720 w 81691"/>
                <a:gd name="connsiteY9" fmla="*/ 0 h 110566"/>
                <a:gd name="connsiteX10" fmla="*/ 78472 w 81691"/>
                <a:gd name="connsiteY10" fmla="*/ 0 h 110566"/>
                <a:gd name="connsiteX11" fmla="*/ 75900 w 81691"/>
                <a:gd name="connsiteY11" fmla="*/ 21214 h 110566"/>
                <a:gd name="connsiteX12" fmla="*/ 25089 w 81691"/>
                <a:gd name="connsiteY12" fmla="*/ 21214 h 110566"/>
                <a:gd name="connsiteX13" fmla="*/ 23160 w 81691"/>
                <a:gd name="connsiteY13" fmla="*/ 42427 h 110566"/>
                <a:gd name="connsiteX14" fmla="*/ 44382 w 81691"/>
                <a:gd name="connsiteY14" fmla="*/ 35999 h 110566"/>
                <a:gd name="connsiteX15" fmla="*/ 81691 w 81691"/>
                <a:gd name="connsiteY15" fmla="*/ 71354 h 11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91" h="110566">
                  <a:moveTo>
                    <a:pt x="81691" y="71354"/>
                  </a:moveTo>
                  <a:cubicBezTo>
                    <a:pt x="81691" y="95139"/>
                    <a:pt x="63679" y="110567"/>
                    <a:pt x="39881" y="110567"/>
                  </a:cubicBezTo>
                  <a:cubicBezTo>
                    <a:pt x="19298" y="110567"/>
                    <a:pt x="1291" y="98996"/>
                    <a:pt x="0" y="73925"/>
                  </a:cubicBezTo>
                  <a:lnTo>
                    <a:pt x="22512" y="73925"/>
                  </a:lnTo>
                  <a:cubicBezTo>
                    <a:pt x="23803" y="84853"/>
                    <a:pt x="32804" y="89354"/>
                    <a:pt x="42453" y="89354"/>
                  </a:cubicBezTo>
                  <a:cubicBezTo>
                    <a:pt x="54031" y="89354"/>
                    <a:pt x="59179" y="81639"/>
                    <a:pt x="59179" y="71354"/>
                  </a:cubicBezTo>
                  <a:cubicBezTo>
                    <a:pt x="59179" y="60426"/>
                    <a:pt x="51459" y="53998"/>
                    <a:pt x="39881" y="53998"/>
                  </a:cubicBezTo>
                  <a:cubicBezTo>
                    <a:pt x="30875" y="53998"/>
                    <a:pt x="24446" y="58498"/>
                    <a:pt x="21869" y="62997"/>
                  </a:cubicBezTo>
                  <a:lnTo>
                    <a:pt x="0" y="62997"/>
                  </a:lnTo>
                  <a:lnTo>
                    <a:pt x="7720" y="0"/>
                  </a:lnTo>
                  <a:lnTo>
                    <a:pt x="78472" y="0"/>
                  </a:lnTo>
                  <a:lnTo>
                    <a:pt x="75900" y="21214"/>
                  </a:lnTo>
                  <a:lnTo>
                    <a:pt x="25089" y="21214"/>
                  </a:lnTo>
                  <a:lnTo>
                    <a:pt x="23160" y="42427"/>
                  </a:lnTo>
                  <a:cubicBezTo>
                    <a:pt x="23160" y="42427"/>
                    <a:pt x="28304" y="35999"/>
                    <a:pt x="44382" y="35999"/>
                  </a:cubicBezTo>
                  <a:cubicBezTo>
                    <a:pt x="64965" y="35356"/>
                    <a:pt x="81691" y="48212"/>
                    <a:pt x="81691" y="71354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xmlns="" id="{537CA8FA-CFD3-4FD6-9BEF-76D1DB87CA55}"/>
                </a:ext>
              </a:extLst>
            </p:cNvPr>
            <p:cNvSpPr/>
            <p:nvPr/>
          </p:nvSpPr>
          <p:spPr>
            <a:xfrm>
              <a:off x="428625" y="238125"/>
              <a:ext cx="225123" cy="201848"/>
            </a:xfrm>
            <a:custGeom>
              <a:avLst/>
              <a:gdLst>
                <a:gd name="connsiteX0" fmla="*/ 225123 w 225123"/>
                <a:gd name="connsiteY0" fmla="*/ 79711 h 201848"/>
                <a:gd name="connsiteX1" fmla="*/ 95841 w 225123"/>
                <a:gd name="connsiteY1" fmla="*/ 0 h 201848"/>
                <a:gd name="connsiteX2" fmla="*/ 0 w 225123"/>
                <a:gd name="connsiteY2" fmla="*/ 0 h 201848"/>
                <a:gd name="connsiteX3" fmla="*/ 12864 w 225123"/>
                <a:gd name="connsiteY3" fmla="*/ 87425 h 201848"/>
                <a:gd name="connsiteX4" fmla="*/ 106775 w 225123"/>
                <a:gd name="connsiteY4" fmla="*/ 201849 h 201848"/>
                <a:gd name="connsiteX5" fmla="*/ 108704 w 225123"/>
                <a:gd name="connsiteY5" fmla="*/ 199920 h 201848"/>
                <a:gd name="connsiteX6" fmla="*/ 107418 w 225123"/>
                <a:gd name="connsiteY6" fmla="*/ 198634 h 201848"/>
                <a:gd name="connsiteX7" fmla="*/ 59174 w 225123"/>
                <a:gd name="connsiteY7" fmla="*/ 82925 h 201848"/>
                <a:gd name="connsiteX8" fmla="*/ 53388 w 225123"/>
                <a:gd name="connsiteY8" fmla="*/ 43070 h 201848"/>
                <a:gd name="connsiteX9" fmla="*/ 108061 w 225123"/>
                <a:gd name="connsiteY9" fmla="*/ 43070 h 201848"/>
                <a:gd name="connsiteX10" fmla="*/ 221909 w 225123"/>
                <a:gd name="connsiteY10" fmla="*/ 80996 h 201848"/>
                <a:gd name="connsiteX11" fmla="*/ 223195 w 225123"/>
                <a:gd name="connsiteY11" fmla="*/ 81639 h 201848"/>
                <a:gd name="connsiteX12" fmla="*/ 225123 w 225123"/>
                <a:gd name="connsiteY12" fmla="*/ 79711 h 201848"/>
                <a:gd name="connsiteX13" fmla="*/ 225123 w 225123"/>
                <a:gd name="connsiteY13" fmla="*/ 79711 h 2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123" h="201848">
                  <a:moveTo>
                    <a:pt x="225123" y="79711"/>
                  </a:moveTo>
                  <a:cubicBezTo>
                    <a:pt x="212903" y="32784"/>
                    <a:pt x="174955" y="0"/>
                    <a:pt x="95841" y="0"/>
                  </a:cubicBezTo>
                  <a:lnTo>
                    <a:pt x="0" y="0"/>
                  </a:lnTo>
                  <a:lnTo>
                    <a:pt x="12864" y="87425"/>
                  </a:lnTo>
                  <a:cubicBezTo>
                    <a:pt x="22512" y="167136"/>
                    <a:pt x="52745" y="192206"/>
                    <a:pt x="106775" y="201849"/>
                  </a:cubicBezTo>
                  <a:cubicBezTo>
                    <a:pt x="106775" y="201849"/>
                    <a:pt x="108704" y="201849"/>
                    <a:pt x="108704" y="199920"/>
                  </a:cubicBezTo>
                  <a:cubicBezTo>
                    <a:pt x="108704" y="199277"/>
                    <a:pt x="108061" y="198634"/>
                    <a:pt x="107418" y="198634"/>
                  </a:cubicBezTo>
                  <a:cubicBezTo>
                    <a:pt x="71395" y="183206"/>
                    <a:pt x="66894" y="133709"/>
                    <a:pt x="59174" y="82925"/>
                  </a:cubicBezTo>
                  <a:lnTo>
                    <a:pt x="53388" y="43070"/>
                  </a:lnTo>
                  <a:lnTo>
                    <a:pt x="108061" y="43070"/>
                  </a:lnTo>
                  <a:cubicBezTo>
                    <a:pt x="158229" y="43070"/>
                    <a:pt x="197468" y="42427"/>
                    <a:pt x="221909" y="80996"/>
                  </a:cubicBezTo>
                  <a:cubicBezTo>
                    <a:pt x="222552" y="81639"/>
                    <a:pt x="222552" y="81639"/>
                    <a:pt x="223195" y="81639"/>
                  </a:cubicBezTo>
                  <a:cubicBezTo>
                    <a:pt x="224480" y="82282"/>
                    <a:pt x="225123" y="80996"/>
                    <a:pt x="225123" y="79711"/>
                  </a:cubicBezTo>
                  <a:cubicBezTo>
                    <a:pt x="225123" y="80354"/>
                    <a:pt x="225123" y="79711"/>
                    <a:pt x="225123" y="79711"/>
                  </a:cubicBezTo>
                  <a:close/>
                </a:path>
              </a:pathLst>
            </a:custGeom>
            <a:solidFill>
              <a:srgbClr val="5FAF2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xmlns="" id="{FC224FC4-6749-4D96-84A6-571C0AD6F5E8}"/>
                </a:ext>
              </a:extLst>
            </p:cNvPr>
            <p:cNvSpPr/>
            <p:nvPr/>
          </p:nvSpPr>
          <p:spPr>
            <a:xfrm>
              <a:off x="750231" y="326836"/>
              <a:ext cx="112708" cy="116994"/>
            </a:xfrm>
            <a:custGeom>
              <a:avLst/>
              <a:gdLst>
                <a:gd name="connsiteX0" fmla="*/ 112562 w 112708"/>
                <a:gd name="connsiteY0" fmla="*/ 56569 h 116994"/>
                <a:gd name="connsiteX1" fmla="*/ 57245 w 112708"/>
                <a:gd name="connsiteY1" fmla="*/ 116995 h 116994"/>
                <a:gd name="connsiteX2" fmla="*/ 0 w 112708"/>
                <a:gd name="connsiteY2" fmla="*/ 58497 h 116994"/>
                <a:gd name="connsiteX3" fmla="*/ 57888 w 112708"/>
                <a:gd name="connsiteY3" fmla="*/ 0 h 116994"/>
                <a:gd name="connsiteX4" fmla="*/ 111276 w 112708"/>
                <a:gd name="connsiteY4" fmla="*/ 37284 h 116994"/>
                <a:gd name="connsiteX5" fmla="*/ 97126 w 112708"/>
                <a:gd name="connsiteY5" fmla="*/ 37284 h 116994"/>
                <a:gd name="connsiteX6" fmla="*/ 57888 w 112708"/>
                <a:gd name="connsiteY6" fmla="*/ 12856 h 116994"/>
                <a:gd name="connsiteX7" fmla="*/ 13506 w 112708"/>
                <a:gd name="connsiteY7" fmla="*/ 58497 h 116994"/>
                <a:gd name="connsiteX8" fmla="*/ 57888 w 112708"/>
                <a:gd name="connsiteY8" fmla="*/ 104138 h 116994"/>
                <a:gd name="connsiteX9" fmla="*/ 99055 w 112708"/>
                <a:gd name="connsiteY9" fmla="*/ 67497 h 116994"/>
                <a:gd name="connsiteX10" fmla="*/ 55316 w 112708"/>
                <a:gd name="connsiteY10" fmla="*/ 67497 h 116994"/>
                <a:gd name="connsiteX11" fmla="*/ 55316 w 112708"/>
                <a:gd name="connsiteY11" fmla="*/ 55926 h 116994"/>
                <a:gd name="connsiteX12" fmla="*/ 112562 w 112708"/>
                <a:gd name="connsiteY12" fmla="*/ 56569 h 1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708" h="116994">
                  <a:moveTo>
                    <a:pt x="112562" y="56569"/>
                  </a:moveTo>
                  <a:cubicBezTo>
                    <a:pt x="112562" y="56569"/>
                    <a:pt x="118353" y="116995"/>
                    <a:pt x="57245" y="116995"/>
                  </a:cubicBezTo>
                  <a:cubicBezTo>
                    <a:pt x="25089" y="116995"/>
                    <a:pt x="0" y="92567"/>
                    <a:pt x="0" y="58497"/>
                  </a:cubicBezTo>
                  <a:cubicBezTo>
                    <a:pt x="0" y="25070"/>
                    <a:pt x="25089" y="0"/>
                    <a:pt x="57888" y="0"/>
                  </a:cubicBezTo>
                  <a:cubicBezTo>
                    <a:pt x="83620" y="0"/>
                    <a:pt x="103561" y="14785"/>
                    <a:pt x="111276" y="37284"/>
                  </a:cubicBezTo>
                  <a:lnTo>
                    <a:pt x="97126" y="37284"/>
                  </a:lnTo>
                  <a:cubicBezTo>
                    <a:pt x="90049" y="22499"/>
                    <a:pt x="75900" y="12856"/>
                    <a:pt x="57888" y="12856"/>
                  </a:cubicBezTo>
                  <a:cubicBezTo>
                    <a:pt x="32161" y="12856"/>
                    <a:pt x="13506" y="32141"/>
                    <a:pt x="13506" y="58497"/>
                  </a:cubicBezTo>
                  <a:cubicBezTo>
                    <a:pt x="13506" y="84211"/>
                    <a:pt x="31518" y="104138"/>
                    <a:pt x="57888" y="104138"/>
                  </a:cubicBezTo>
                  <a:cubicBezTo>
                    <a:pt x="80400" y="104138"/>
                    <a:pt x="97126" y="89996"/>
                    <a:pt x="99055" y="67497"/>
                  </a:cubicBezTo>
                  <a:lnTo>
                    <a:pt x="55316" y="67497"/>
                  </a:lnTo>
                  <a:lnTo>
                    <a:pt x="55316" y="55926"/>
                  </a:lnTo>
                  <a:lnTo>
                    <a:pt x="112562" y="56569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xmlns="" id="{EEAC6B79-8DD6-413B-B59E-CD484701F5F7}"/>
                </a:ext>
              </a:extLst>
            </p:cNvPr>
            <p:cNvSpPr/>
            <p:nvPr/>
          </p:nvSpPr>
          <p:spPr>
            <a:xfrm>
              <a:off x="880800" y="351903"/>
              <a:ext cx="50815" cy="89353"/>
            </a:xfrm>
            <a:custGeom>
              <a:avLst/>
              <a:gdLst>
                <a:gd name="connsiteX0" fmla="*/ 50816 w 50815"/>
                <a:gd name="connsiteY0" fmla="*/ 0 h 89353"/>
                <a:gd name="connsiteX1" fmla="*/ 50816 w 50815"/>
                <a:gd name="connsiteY1" fmla="*/ 13499 h 89353"/>
                <a:gd name="connsiteX2" fmla="*/ 45025 w 50815"/>
                <a:gd name="connsiteY2" fmla="*/ 12857 h 89353"/>
                <a:gd name="connsiteX3" fmla="*/ 13511 w 50815"/>
                <a:gd name="connsiteY3" fmla="*/ 47569 h 89353"/>
                <a:gd name="connsiteX4" fmla="*/ 13511 w 50815"/>
                <a:gd name="connsiteY4" fmla="*/ 89354 h 89353"/>
                <a:gd name="connsiteX5" fmla="*/ 0 w 50815"/>
                <a:gd name="connsiteY5" fmla="*/ 89354 h 89353"/>
                <a:gd name="connsiteX6" fmla="*/ 0 w 50815"/>
                <a:gd name="connsiteY6" fmla="*/ 1929 h 89353"/>
                <a:gd name="connsiteX7" fmla="*/ 13511 w 50815"/>
                <a:gd name="connsiteY7" fmla="*/ 1929 h 89353"/>
                <a:gd name="connsiteX8" fmla="*/ 13511 w 50815"/>
                <a:gd name="connsiteY8" fmla="*/ 21857 h 89353"/>
                <a:gd name="connsiteX9" fmla="*/ 45025 w 50815"/>
                <a:gd name="connsiteY9" fmla="*/ 0 h 89353"/>
                <a:gd name="connsiteX10" fmla="*/ 50816 w 50815"/>
                <a:gd name="connsiteY10" fmla="*/ 0 h 8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15" h="89353">
                  <a:moveTo>
                    <a:pt x="50816" y="0"/>
                  </a:moveTo>
                  <a:lnTo>
                    <a:pt x="50816" y="13499"/>
                  </a:lnTo>
                  <a:cubicBezTo>
                    <a:pt x="49530" y="13499"/>
                    <a:pt x="47601" y="12857"/>
                    <a:pt x="45025" y="12857"/>
                  </a:cubicBezTo>
                  <a:cubicBezTo>
                    <a:pt x="26375" y="12857"/>
                    <a:pt x="13511" y="25070"/>
                    <a:pt x="13511" y="47569"/>
                  </a:cubicBezTo>
                  <a:lnTo>
                    <a:pt x="13511" y="89354"/>
                  </a:lnTo>
                  <a:lnTo>
                    <a:pt x="0" y="89354"/>
                  </a:lnTo>
                  <a:lnTo>
                    <a:pt x="0" y="1929"/>
                  </a:lnTo>
                  <a:lnTo>
                    <a:pt x="13511" y="1929"/>
                  </a:lnTo>
                  <a:lnTo>
                    <a:pt x="13511" y="21857"/>
                  </a:lnTo>
                  <a:cubicBezTo>
                    <a:pt x="18655" y="8357"/>
                    <a:pt x="29589" y="0"/>
                    <a:pt x="45025" y="0"/>
                  </a:cubicBezTo>
                  <a:cubicBezTo>
                    <a:pt x="47601" y="0"/>
                    <a:pt x="49530" y="0"/>
                    <a:pt x="50816" y="0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149">
              <a:extLst>
                <a:ext uri="{FF2B5EF4-FFF2-40B4-BE49-F238E27FC236}">
                  <a16:creationId xmlns:a16="http://schemas.microsoft.com/office/drawing/2014/main" xmlns="" id="{838A19C2-3464-45C4-9817-DC6EA4E7C36F}"/>
                </a:ext>
              </a:extLst>
            </p:cNvPr>
            <p:cNvSpPr/>
            <p:nvPr/>
          </p:nvSpPr>
          <p:spPr>
            <a:xfrm>
              <a:off x="938693" y="351903"/>
              <a:ext cx="91335" cy="92567"/>
            </a:xfrm>
            <a:custGeom>
              <a:avLst/>
              <a:gdLst>
                <a:gd name="connsiteX0" fmla="*/ 91335 w 91335"/>
                <a:gd name="connsiteY0" fmla="*/ 46284 h 92567"/>
                <a:gd name="connsiteX1" fmla="*/ 45668 w 91335"/>
                <a:gd name="connsiteY1" fmla="*/ 92568 h 92567"/>
                <a:gd name="connsiteX2" fmla="*/ 0 w 91335"/>
                <a:gd name="connsiteY2" fmla="*/ 46284 h 92567"/>
                <a:gd name="connsiteX3" fmla="*/ 45668 w 91335"/>
                <a:gd name="connsiteY3" fmla="*/ 0 h 92567"/>
                <a:gd name="connsiteX4" fmla="*/ 91335 w 91335"/>
                <a:gd name="connsiteY4" fmla="*/ 46284 h 92567"/>
                <a:gd name="connsiteX5" fmla="*/ 12864 w 91335"/>
                <a:gd name="connsiteY5" fmla="*/ 46284 h 92567"/>
                <a:gd name="connsiteX6" fmla="*/ 45025 w 91335"/>
                <a:gd name="connsiteY6" fmla="*/ 79711 h 92567"/>
                <a:gd name="connsiteX7" fmla="*/ 77181 w 91335"/>
                <a:gd name="connsiteY7" fmla="*/ 46284 h 92567"/>
                <a:gd name="connsiteX8" fmla="*/ 45025 w 91335"/>
                <a:gd name="connsiteY8" fmla="*/ 12857 h 92567"/>
                <a:gd name="connsiteX9" fmla="*/ 12864 w 91335"/>
                <a:gd name="connsiteY9" fmla="*/ 46284 h 9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335" h="92567">
                  <a:moveTo>
                    <a:pt x="91335" y="46284"/>
                  </a:moveTo>
                  <a:cubicBezTo>
                    <a:pt x="91335" y="72640"/>
                    <a:pt x="71395" y="92568"/>
                    <a:pt x="45668" y="92568"/>
                  </a:cubicBezTo>
                  <a:cubicBezTo>
                    <a:pt x="19936" y="92568"/>
                    <a:pt x="0" y="72640"/>
                    <a:pt x="0" y="46284"/>
                  </a:cubicBezTo>
                  <a:cubicBezTo>
                    <a:pt x="0" y="19928"/>
                    <a:pt x="20579" y="0"/>
                    <a:pt x="45668" y="0"/>
                  </a:cubicBezTo>
                  <a:cubicBezTo>
                    <a:pt x="70752" y="0"/>
                    <a:pt x="91335" y="19285"/>
                    <a:pt x="91335" y="46284"/>
                  </a:cubicBezTo>
                  <a:close/>
                  <a:moveTo>
                    <a:pt x="12864" y="46284"/>
                  </a:moveTo>
                  <a:cubicBezTo>
                    <a:pt x="12864" y="65569"/>
                    <a:pt x="27013" y="79711"/>
                    <a:pt x="45025" y="79711"/>
                  </a:cubicBezTo>
                  <a:cubicBezTo>
                    <a:pt x="63032" y="79711"/>
                    <a:pt x="77181" y="65569"/>
                    <a:pt x="77181" y="46284"/>
                  </a:cubicBezTo>
                  <a:cubicBezTo>
                    <a:pt x="77181" y="26999"/>
                    <a:pt x="63032" y="12857"/>
                    <a:pt x="45025" y="12857"/>
                  </a:cubicBezTo>
                  <a:cubicBezTo>
                    <a:pt x="27656" y="12857"/>
                    <a:pt x="12864" y="26356"/>
                    <a:pt x="12864" y="46284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150">
              <a:extLst>
                <a:ext uri="{FF2B5EF4-FFF2-40B4-BE49-F238E27FC236}">
                  <a16:creationId xmlns:a16="http://schemas.microsoft.com/office/drawing/2014/main" xmlns="" id="{8022F205-F54B-4354-8CBC-775B81EAE3FE}"/>
                </a:ext>
              </a:extLst>
            </p:cNvPr>
            <p:cNvSpPr/>
            <p:nvPr/>
          </p:nvSpPr>
          <p:spPr>
            <a:xfrm>
              <a:off x="1046106" y="353838"/>
              <a:ext cx="76542" cy="90638"/>
            </a:xfrm>
            <a:custGeom>
              <a:avLst/>
              <a:gdLst>
                <a:gd name="connsiteX0" fmla="*/ 76543 w 76542"/>
                <a:gd name="connsiteY0" fmla="*/ 0 h 90638"/>
                <a:gd name="connsiteX1" fmla="*/ 76543 w 76542"/>
                <a:gd name="connsiteY1" fmla="*/ 88710 h 90638"/>
                <a:gd name="connsiteX2" fmla="*/ 63036 w 76542"/>
                <a:gd name="connsiteY2" fmla="*/ 88710 h 90638"/>
                <a:gd name="connsiteX3" fmla="*/ 63036 w 76542"/>
                <a:gd name="connsiteY3" fmla="*/ 71354 h 90638"/>
                <a:gd name="connsiteX4" fmla="*/ 31518 w 76542"/>
                <a:gd name="connsiteY4" fmla="*/ 90639 h 90638"/>
                <a:gd name="connsiteX5" fmla="*/ 0 w 76542"/>
                <a:gd name="connsiteY5" fmla="*/ 56569 h 90638"/>
                <a:gd name="connsiteX6" fmla="*/ 0 w 76542"/>
                <a:gd name="connsiteY6" fmla="*/ 0 h 90638"/>
                <a:gd name="connsiteX7" fmla="*/ 13506 w 76542"/>
                <a:gd name="connsiteY7" fmla="*/ 0 h 90638"/>
                <a:gd name="connsiteX8" fmla="*/ 13506 w 76542"/>
                <a:gd name="connsiteY8" fmla="*/ 53998 h 90638"/>
                <a:gd name="connsiteX9" fmla="*/ 35376 w 76542"/>
                <a:gd name="connsiteY9" fmla="*/ 77782 h 90638"/>
                <a:gd name="connsiteX10" fmla="*/ 63036 w 76542"/>
                <a:gd name="connsiteY10" fmla="*/ 45641 h 90638"/>
                <a:gd name="connsiteX11" fmla="*/ 63036 w 76542"/>
                <a:gd name="connsiteY11" fmla="*/ 0 h 90638"/>
                <a:gd name="connsiteX12" fmla="*/ 76543 w 76542"/>
                <a:gd name="connsiteY12" fmla="*/ 0 h 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42" h="90638">
                  <a:moveTo>
                    <a:pt x="76543" y="0"/>
                  </a:moveTo>
                  <a:lnTo>
                    <a:pt x="76543" y="88710"/>
                  </a:lnTo>
                  <a:lnTo>
                    <a:pt x="63036" y="88710"/>
                  </a:lnTo>
                  <a:lnTo>
                    <a:pt x="63036" y="71354"/>
                  </a:lnTo>
                  <a:cubicBezTo>
                    <a:pt x="57245" y="82925"/>
                    <a:pt x="46954" y="90639"/>
                    <a:pt x="31518" y="90639"/>
                  </a:cubicBezTo>
                  <a:cubicBezTo>
                    <a:pt x="11578" y="90639"/>
                    <a:pt x="0" y="77782"/>
                    <a:pt x="0" y="56569"/>
                  </a:cubicBezTo>
                  <a:lnTo>
                    <a:pt x="0" y="0"/>
                  </a:lnTo>
                  <a:lnTo>
                    <a:pt x="13506" y="0"/>
                  </a:lnTo>
                  <a:lnTo>
                    <a:pt x="13506" y="53998"/>
                  </a:lnTo>
                  <a:cubicBezTo>
                    <a:pt x="13506" y="70068"/>
                    <a:pt x="21226" y="77782"/>
                    <a:pt x="35376" y="77782"/>
                  </a:cubicBezTo>
                  <a:cubicBezTo>
                    <a:pt x="52745" y="77782"/>
                    <a:pt x="63036" y="64926"/>
                    <a:pt x="63036" y="45641"/>
                  </a:cubicBezTo>
                  <a:lnTo>
                    <a:pt x="63036" y="0"/>
                  </a:lnTo>
                  <a:lnTo>
                    <a:pt x="76543" y="0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xmlns="" id="{38938B11-400B-4CA6-85DB-8F8EFDE4003A}"/>
                </a:ext>
              </a:extLst>
            </p:cNvPr>
            <p:cNvSpPr/>
            <p:nvPr/>
          </p:nvSpPr>
          <p:spPr>
            <a:xfrm>
              <a:off x="1142590" y="351903"/>
              <a:ext cx="88763" cy="131137"/>
            </a:xfrm>
            <a:custGeom>
              <a:avLst/>
              <a:gdLst>
                <a:gd name="connsiteX0" fmla="*/ 88763 w 88763"/>
                <a:gd name="connsiteY0" fmla="*/ 46284 h 131137"/>
                <a:gd name="connsiteX1" fmla="*/ 46953 w 88763"/>
                <a:gd name="connsiteY1" fmla="*/ 92568 h 131137"/>
                <a:gd name="connsiteX2" fmla="*/ 12864 w 88763"/>
                <a:gd name="connsiteY2" fmla="*/ 72640 h 131137"/>
                <a:gd name="connsiteX3" fmla="*/ 12864 w 88763"/>
                <a:gd name="connsiteY3" fmla="*/ 131137 h 131137"/>
                <a:gd name="connsiteX4" fmla="*/ 0 w 88763"/>
                <a:gd name="connsiteY4" fmla="*/ 131137 h 131137"/>
                <a:gd name="connsiteX5" fmla="*/ 0 w 88763"/>
                <a:gd name="connsiteY5" fmla="*/ 1929 h 131137"/>
                <a:gd name="connsiteX6" fmla="*/ 13506 w 88763"/>
                <a:gd name="connsiteY6" fmla="*/ 1929 h 131137"/>
                <a:gd name="connsiteX7" fmla="*/ 13506 w 88763"/>
                <a:gd name="connsiteY7" fmla="*/ 19928 h 131137"/>
                <a:gd name="connsiteX8" fmla="*/ 47596 w 88763"/>
                <a:gd name="connsiteY8" fmla="*/ 0 h 131137"/>
                <a:gd name="connsiteX9" fmla="*/ 88763 w 88763"/>
                <a:gd name="connsiteY9" fmla="*/ 46284 h 131137"/>
                <a:gd name="connsiteX10" fmla="*/ 75257 w 88763"/>
                <a:gd name="connsiteY10" fmla="*/ 46284 h 131137"/>
                <a:gd name="connsiteX11" fmla="*/ 44382 w 88763"/>
                <a:gd name="connsiteY11" fmla="*/ 12857 h 131137"/>
                <a:gd name="connsiteX12" fmla="*/ 12221 w 88763"/>
                <a:gd name="connsiteY12" fmla="*/ 46284 h 131137"/>
                <a:gd name="connsiteX13" fmla="*/ 44382 w 88763"/>
                <a:gd name="connsiteY13" fmla="*/ 79711 h 131137"/>
                <a:gd name="connsiteX14" fmla="*/ 75257 w 88763"/>
                <a:gd name="connsiteY14" fmla="*/ 46284 h 13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63" h="131137">
                  <a:moveTo>
                    <a:pt x="88763" y="46284"/>
                  </a:moveTo>
                  <a:cubicBezTo>
                    <a:pt x="88763" y="73282"/>
                    <a:pt x="71395" y="92568"/>
                    <a:pt x="46953" y="92568"/>
                  </a:cubicBezTo>
                  <a:cubicBezTo>
                    <a:pt x="31518" y="92568"/>
                    <a:pt x="19941" y="84853"/>
                    <a:pt x="12864" y="72640"/>
                  </a:cubicBezTo>
                  <a:lnTo>
                    <a:pt x="12864" y="131137"/>
                  </a:lnTo>
                  <a:lnTo>
                    <a:pt x="0" y="131137"/>
                  </a:lnTo>
                  <a:lnTo>
                    <a:pt x="0" y="1929"/>
                  </a:lnTo>
                  <a:lnTo>
                    <a:pt x="13506" y="1929"/>
                  </a:lnTo>
                  <a:lnTo>
                    <a:pt x="13506" y="19928"/>
                  </a:lnTo>
                  <a:cubicBezTo>
                    <a:pt x="20583" y="7714"/>
                    <a:pt x="32161" y="0"/>
                    <a:pt x="47596" y="0"/>
                  </a:cubicBezTo>
                  <a:cubicBezTo>
                    <a:pt x="71395" y="0"/>
                    <a:pt x="88763" y="19285"/>
                    <a:pt x="88763" y="46284"/>
                  </a:cubicBezTo>
                  <a:close/>
                  <a:moveTo>
                    <a:pt x="75257" y="46284"/>
                  </a:moveTo>
                  <a:cubicBezTo>
                    <a:pt x="75257" y="26999"/>
                    <a:pt x="62394" y="12857"/>
                    <a:pt x="44382" y="12857"/>
                  </a:cubicBezTo>
                  <a:cubicBezTo>
                    <a:pt x="26370" y="12857"/>
                    <a:pt x="12221" y="26999"/>
                    <a:pt x="12221" y="46284"/>
                  </a:cubicBezTo>
                  <a:cubicBezTo>
                    <a:pt x="12221" y="65569"/>
                    <a:pt x="25727" y="79711"/>
                    <a:pt x="44382" y="79711"/>
                  </a:cubicBezTo>
                  <a:cubicBezTo>
                    <a:pt x="63036" y="79711"/>
                    <a:pt x="75257" y="65569"/>
                    <a:pt x="75257" y="46284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42" name="Текст 10">
            <a:extLst>
              <a:ext uri="{FF2B5EF4-FFF2-40B4-BE49-F238E27FC236}">
                <a16:creationId xmlns:a16="http://schemas.microsoft.com/office/drawing/2014/main" xmlns="" id="{876EAA9F-AD0A-4850-B7FD-386B4C3932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6627" y="683259"/>
            <a:ext cx="11426748" cy="455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spc="-100" baseline="0">
                <a:ln w="12700"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Производственный процесс и поддержка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22D1A26A-C1AC-41B1-B851-66CADCFBE09F}"/>
              </a:ext>
            </a:extLst>
          </p:cNvPr>
          <p:cNvSpPr/>
          <p:nvPr userDrawn="1"/>
        </p:nvSpPr>
        <p:spPr>
          <a:xfrm>
            <a:off x="11668125" y="238125"/>
            <a:ext cx="285750" cy="285750"/>
          </a:xfrm>
          <a:prstGeom prst="ellipse">
            <a:avLst/>
          </a:prstGeom>
          <a:solidFill>
            <a:srgbClr val="5FAF2D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xmlns="" id="{D9F4A8C9-86A1-4C14-81D8-DE6808D15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932" y="321677"/>
            <a:ext cx="318135" cy="118645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0">
                <a:solidFill>
                  <a:schemeClr val="bg1"/>
                </a:solidFill>
                <a:latin typeface="X5 Sans Medium" panose="020B0503020203020204" pitchFamily="34" charset="0"/>
                <a:ea typeface="X5 Sans Medium" panose="020B0503020203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defRPr/>
            </a:pPr>
            <a:fld id="{C96FE9D3-F4ED-4A78-AE68-5D32F6CAB7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349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212954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xmlns="" id="{C22C389A-8A50-42A1-B2DA-88E031579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5053" y="179867"/>
            <a:ext cx="266421" cy="2462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96FE9D3-F4ED-4A78-AE68-5D32F6CAB7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" name="Object 4" descr="preencoded.png">
            <a:extLst>
              <a:ext uri="{FF2B5EF4-FFF2-40B4-BE49-F238E27FC236}">
                <a16:creationId xmlns:a16="http://schemas.microsoft.com/office/drawing/2014/main" xmlns="" id="{5D4F59E2-75F3-4681-B964-43F44D214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30282" y="275810"/>
            <a:ext cx="3810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10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EFEE57B-913E-40B0-A57E-8163528A411E}"/>
              </a:ext>
            </a:extLst>
          </p:cNvPr>
          <p:cNvGrpSpPr/>
          <p:nvPr userDrawn="1"/>
        </p:nvGrpSpPr>
        <p:grpSpPr>
          <a:xfrm>
            <a:off x="428625" y="238125"/>
            <a:ext cx="802728" cy="244915"/>
            <a:chOff x="428625" y="238125"/>
            <a:chExt cx="802728" cy="244915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xmlns="" id="{D4F42865-93F7-4573-8852-E9D067A2DCAD}"/>
                </a:ext>
              </a:extLst>
            </p:cNvPr>
            <p:cNvSpPr/>
            <p:nvPr/>
          </p:nvSpPr>
          <p:spPr>
            <a:xfrm>
              <a:off x="548263" y="331338"/>
              <a:ext cx="98412" cy="109280"/>
            </a:xfrm>
            <a:custGeom>
              <a:avLst/>
              <a:gdLst>
                <a:gd name="connsiteX0" fmla="*/ 72042 w 98412"/>
                <a:gd name="connsiteY0" fmla="*/ 109281 h 109280"/>
                <a:gd name="connsiteX1" fmla="*/ 49530 w 98412"/>
                <a:gd name="connsiteY1" fmla="*/ 71354 h 109280"/>
                <a:gd name="connsiteX2" fmla="*/ 27018 w 98412"/>
                <a:gd name="connsiteY2" fmla="*/ 109281 h 109280"/>
                <a:gd name="connsiteX3" fmla="*/ 643 w 98412"/>
                <a:gd name="connsiteY3" fmla="*/ 109281 h 109280"/>
                <a:gd name="connsiteX4" fmla="*/ 34733 w 98412"/>
                <a:gd name="connsiteY4" fmla="*/ 52712 h 109280"/>
                <a:gd name="connsiteX5" fmla="*/ 0 w 98412"/>
                <a:gd name="connsiteY5" fmla="*/ 0 h 109280"/>
                <a:gd name="connsiteX6" fmla="*/ 27661 w 98412"/>
                <a:gd name="connsiteY6" fmla="*/ 0 h 109280"/>
                <a:gd name="connsiteX7" fmla="*/ 50173 w 98412"/>
                <a:gd name="connsiteY7" fmla="*/ 35355 h 109280"/>
                <a:gd name="connsiteX8" fmla="*/ 71395 w 98412"/>
                <a:gd name="connsiteY8" fmla="*/ 0 h 109280"/>
                <a:gd name="connsiteX9" fmla="*/ 97769 w 98412"/>
                <a:gd name="connsiteY9" fmla="*/ 0 h 109280"/>
                <a:gd name="connsiteX10" fmla="*/ 63679 w 98412"/>
                <a:gd name="connsiteY10" fmla="*/ 53998 h 109280"/>
                <a:gd name="connsiteX11" fmla="*/ 98412 w 98412"/>
                <a:gd name="connsiteY11" fmla="*/ 109281 h 109280"/>
                <a:gd name="connsiteX12" fmla="*/ 72042 w 98412"/>
                <a:gd name="connsiteY12" fmla="*/ 109281 h 10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412" h="109280">
                  <a:moveTo>
                    <a:pt x="72042" y="109281"/>
                  </a:moveTo>
                  <a:lnTo>
                    <a:pt x="49530" y="71354"/>
                  </a:lnTo>
                  <a:lnTo>
                    <a:pt x="27018" y="109281"/>
                  </a:lnTo>
                  <a:lnTo>
                    <a:pt x="643" y="109281"/>
                  </a:lnTo>
                  <a:lnTo>
                    <a:pt x="34733" y="52712"/>
                  </a:lnTo>
                  <a:lnTo>
                    <a:pt x="0" y="0"/>
                  </a:lnTo>
                  <a:lnTo>
                    <a:pt x="27661" y="0"/>
                  </a:lnTo>
                  <a:lnTo>
                    <a:pt x="50173" y="35355"/>
                  </a:lnTo>
                  <a:lnTo>
                    <a:pt x="71395" y="0"/>
                  </a:lnTo>
                  <a:lnTo>
                    <a:pt x="97769" y="0"/>
                  </a:lnTo>
                  <a:lnTo>
                    <a:pt x="63679" y="53998"/>
                  </a:lnTo>
                  <a:lnTo>
                    <a:pt x="98412" y="109281"/>
                  </a:lnTo>
                  <a:lnTo>
                    <a:pt x="72042" y="109281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xmlns="" id="{25910FC6-6D37-4B90-A34F-A84CFC8274C9}"/>
                </a:ext>
              </a:extLst>
            </p:cNvPr>
            <p:cNvSpPr/>
            <p:nvPr/>
          </p:nvSpPr>
          <p:spPr>
            <a:xfrm>
              <a:off x="651176" y="331979"/>
              <a:ext cx="81691" cy="110566"/>
            </a:xfrm>
            <a:custGeom>
              <a:avLst/>
              <a:gdLst>
                <a:gd name="connsiteX0" fmla="*/ 81691 w 81691"/>
                <a:gd name="connsiteY0" fmla="*/ 71354 h 110566"/>
                <a:gd name="connsiteX1" fmla="*/ 39881 w 81691"/>
                <a:gd name="connsiteY1" fmla="*/ 110567 h 110566"/>
                <a:gd name="connsiteX2" fmla="*/ 0 w 81691"/>
                <a:gd name="connsiteY2" fmla="*/ 73925 h 110566"/>
                <a:gd name="connsiteX3" fmla="*/ 22512 w 81691"/>
                <a:gd name="connsiteY3" fmla="*/ 73925 h 110566"/>
                <a:gd name="connsiteX4" fmla="*/ 42453 w 81691"/>
                <a:gd name="connsiteY4" fmla="*/ 89354 h 110566"/>
                <a:gd name="connsiteX5" fmla="*/ 59179 w 81691"/>
                <a:gd name="connsiteY5" fmla="*/ 71354 h 110566"/>
                <a:gd name="connsiteX6" fmla="*/ 39881 w 81691"/>
                <a:gd name="connsiteY6" fmla="*/ 53998 h 110566"/>
                <a:gd name="connsiteX7" fmla="*/ 21869 w 81691"/>
                <a:gd name="connsiteY7" fmla="*/ 62997 h 110566"/>
                <a:gd name="connsiteX8" fmla="*/ 0 w 81691"/>
                <a:gd name="connsiteY8" fmla="*/ 62997 h 110566"/>
                <a:gd name="connsiteX9" fmla="*/ 7720 w 81691"/>
                <a:gd name="connsiteY9" fmla="*/ 0 h 110566"/>
                <a:gd name="connsiteX10" fmla="*/ 78472 w 81691"/>
                <a:gd name="connsiteY10" fmla="*/ 0 h 110566"/>
                <a:gd name="connsiteX11" fmla="*/ 75900 w 81691"/>
                <a:gd name="connsiteY11" fmla="*/ 21214 h 110566"/>
                <a:gd name="connsiteX12" fmla="*/ 25089 w 81691"/>
                <a:gd name="connsiteY12" fmla="*/ 21214 h 110566"/>
                <a:gd name="connsiteX13" fmla="*/ 23160 w 81691"/>
                <a:gd name="connsiteY13" fmla="*/ 42427 h 110566"/>
                <a:gd name="connsiteX14" fmla="*/ 44382 w 81691"/>
                <a:gd name="connsiteY14" fmla="*/ 35999 h 110566"/>
                <a:gd name="connsiteX15" fmla="*/ 81691 w 81691"/>
                <a:gd name="connsiteY15" fmla="*/ 71354 h 11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91" h="110566">
                  <a:moveTo>
                    <a:pt x="81691" y="71354"/>
                  </a:moveTo>
                  <a:cubicBezTo>
                    <a:pt x="81691" y="95139"/>
                    <a:pt x="63679" y="110567"/>
                    <a:pt x="39881" y="110567"/>
                  </a:cubicBezTo>
                  <a:cubicBezTo>
                    <a:pt x="19298" y="110567"/>
                    <a:pt x="1291" y="98996"/>
                    <a:pt x="0" y="73925"/>
                  </a:cubicBezTo>
                  <a:lnTo>
                    <a:pt x="22512" y="73925"/>
                  </a:lnTo>
                  <a:cubicBezTo>
                    <a:pt x="23803" y="84853"/>
                    <a:pt x="32804" y="89354"/>
                    <a:pt x="42453" y="89354"/>
                  </a:cubicBezTo>
                  <a:cubicBezTo>
                    <a:pt x="54031" y="89354"/>
                    <a:pt x="59179" y="81639"/>
                    <a:pt x="59179" y="71354"/>
                  </a:cubicBezTo>
                  <a:cubicBezTo>
                    <a:pt x="59179" y="60426"/>
                    <a:pt x="51459" y="53998"/>
                    <a:pt x="39881" y="53998"/>
                  </a:cubicBezTo>
                  <a:cubicBezTo>
                    <a:pt x="30875" y="53998"/>
                    <a:pt x="24446" y="58498"/>
                    <a:pt x="21869" y="62997"/>
                  </a:cubicBezTo>
                  <a:lnTo>
                    <a:pt x="0" y="62997"/>
                  </a:lnTo>
                  <a:lnTo>
                    <a:pt x="7720" y="0"/>
                  </a:lnTo>
                  <a:lnTo>
                    <a:pt x="78472" y="0"/>
                  </a:lnTo>
                  <a:lnTo>
                    <a:pt x="75900" y="21214"/>
                  </a:lnTo>
                  <a:lnTo>
                    <a:pt x="25089" y="21214"/>
                  </a:lnTo>
                  <a:lnTo>
                    <a:pt x="23160" y="42427"/>
                  </a:lnTo>
                  <a:cubicBezTo>
                    <a:pt x="23160" y="42427"/>
                    <a:pt x="28304" y="35999"/>
                    <a:pt x="44382" y="35999"/>
                  </a:cubicBezTo>
                  <a:cubicBezTo>
                    <a:pt x="64965" y="35356"/>
                    <a:pt x="81691" y="48212"/>
                    <a:pt x="81691" y="71354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1B4884FA-D2E9-4391-BEAF-BF14FA9903AE}"/>
                </a:ext>
              </a:extLst>
            </p:cNvPr>
            <p:cNvSpPr/>
            <p:nvPr/>
          </p:nvSpPr>
          <p:spPr>
            <a:xfrm>
              <a:off x="428625" y="238125"/>
              <a:ext cx="225123" cy="201848"/>
            </a:xfrm>
            <a:custGeom>
              <a:avLst/>
              <a:gdLst>
                <a:gd name="connsiteX0" fmla="*/ 225123 w 225123"/>
                <a:gd name="connsiteY0" fmla="*/ 79711 h 201848"/>
                <a:gd name="connsiteX1" fmla="*/ 95841 w 225123"/>
                <a:gd name="connsiteY1" fmla="*/ 0 h 201848"/>
                <a:gd name="connsiteX2" fmla="*/ 0 w 225123"/>
                <a:gd name="connsiteY2" fmla="*/ 0 h 201848"/>
                <a:gd name="connsiteX3" fmla="*/ 12864 w 225123"/>
                <a:gd name="connsiteY3" fmla="*/ 87425 h 201848"/>
                <a:gd name="connsiteX4" fmla="*/ 106775 w 225123"/>
                <a:gd name="connsiteY4" fmla="*/ 201849 h 201848"/>
                <a:gd name="connsiteX5" fmla="*/ 108704 w 225123"/>
                <a:gd name="connsiteY5" fmla="*/ 199920 h 201848"/>
                <a:gd name="connsiteX6" fmla="*/ 107418 w 225123"/>
                <a:gd name="connsiteY6" fmla="*/ 198634 h 201848"/>
                <a:gd name="connsiteX7" fmla="*/ 59174 w 225123"/>
                <a:gd name="connsiteY7" fmla="*/ 82925 h 201848"/>
                <a:gd name="connsiteX8" fmla="*/ 53388 w 225123"/>
                <a:gd name="connsiteY8" fmla="*/ 43070 h 201848"/>
                <a:gd name="connsiteX9" fmla="*/ 108061 w 225123"/>
                <a:gd name="connsiteY9" fmla="*/ 43070 h 201848"/>
                <a:gd name="connsiteX10" fmla="*/ 221909 w 225123"/>
                <a:gd name="connsiteY10" fmla="*/ 80996 h 201848"/>
                <a:gd name="connsiteX11" fmla="*/ 223195 w 225123"/>
                <a:gd name="connsiteY11" fmla="*/ 81639 h 201848"/>
                <a:gd name="connsiteX12" fmla="*/ 225123 w 225123"/>
                <a:gd name="connsiteY12" fmla="*/ 79711 h 201848"/>
                <a:gd name="connsiteX13" fmla="*/ 225123 w 225123"/>
                <a:gd name="connsiteY13" fmla="*/ 79711 h 2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123" h="201848">
                  <a:moveTo>
                    <a:pt x="225123" y="79711"/>
                  </a:moveTo>
                  <a:cubicBezTo>
                    <a:pt x="212903" y="32784"/>
                    <a:pt x="174955" y="0"/>
                    <a:pt x="95841" y="0"/>
                  </a:cubicBezTo>
                  <a:lnTo>
                    <a:pt x="0" y="0"/>
                  </a:lnTo>
                  <a:lnTo>
                    <a:pt x="12864" y="87425"/>
                  </a:lnTo>
                  <a:cubicBezTo>
                    <a:pt x="22512" y="167136"/>
                    <a:pt x="52745" y="192206"/>
                    <a:pt x="106775" y="201849"/>
                  </a:cubicBezTo>
                  <a:cubicBezTo>
                    <a:pt x="106775" y="201849"/>
                    <a:pt x="108704" y="201849"/>
                    <a:pt x="108704" y="199920"/>
                  </a:cubicBezTo>
                  <a:cubicBezTo>
                    <a:pt x="108704" y="199277"/>
                    <a:pt x="108061" y="198634"/>
                    <a:pt x="107418" y="198634"/>
                  </a:cubicBezTo>
                  <a:cubicBezTo>
                    <a:pt x="71395" y="183206"/>
                    <a:pt x="66894" y="133709"/>
                    <a:pt x="59174" y="82925"/>
                  </a:cubicBezTo>
                  <a:lnTo>
                    <a:pt x="53388" y="43070"/>
                  </a:lnTo>
                  <a:lnTo>
                    <a:pt x="108061" y="43070"/>
                  </a:lnTo>
                  <a:cubicBezTo>
                    <a:pt x="158229" y="43070"/>
                    <a:pt x="197468" y="42427"/>
                    <a:pt x="221909" y="80996"/>
                  </a:cubicBezTo>
                  <a:cubicBezTo>
                    <a:pt x="222552" y="81639"/>
                    <a:pt x="222552" y="81639"/>
                    <a:pt x="223195" y="81639"/>
                  </a:cubicBezTo>
                  <a:cubicBezTo>
                    <a:pt x="224480" y="82282"/>
                    <a:pt x="225123" y="80996"/>
                    <a:pt x="225123" y="79711"/>
                  </a:cubicBezTo>
                  <a:cubicBezTo>
                    <a:pt x="225123" y="79711"/>
                    <a:pt x="225123" y="80354"/>
                    <a:pt x="225123" y="79711"/>
                  </a:cubicBezTo>
                  <a:close/>
                </a:path>
              </a:pathLst>
            </a:custGeom>
            <a:solidFill>
              <a:srgbClr val="5FAF2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86B7E4BF-8397-4522-A4B3-895BA5156C59}"/>
                </a:ext>
              </a:extLst>
            </p:cNvPr>
            <p:cNvSpPr/>
            <p:nvPr/>
          </p:nvSpPr>
          <p:spPr>
            <a:xfrm>
              <a:off x="750231" y="326836"/>
              <a:ext cx="112708" cy="116994"/>
            </a:xfrm>
            <a:custGeom>
              <a:avLst/>
              <a:gdLst>
                <a:gd name="connsiteX0" fmla="*/ 112562 w 112708"/>
                <a:gd name="connsiteY0" fmla="*/ 56569 h 116994"/>
                <a:gd name="connsiteX1" fmla="*/ 57245 w 112708"/>
                <a:gd name="connsiteY1" fmla="*/ 116995 h 116994"/>
                <a:gd name="connsiteX2" fmla="*/ 0 w 112708"/>
                <a:gd name="connsiteY2" fmla="*/ 58497 h 116994"/>
                <a:gd name="connsiteX3" fmla="*/ 57888 w 112708"/>
                <a:gd name="connsiteY3" fmla="*/ 0 h 116994"/>
                <a:gd name="connsiteX4" fmla="*/ 111276 w 112708"/>
                <a:gd name="connsiteY4" fmla="*/ 37284 h 116994"/>
                <a:gd name="connsiteX5" fmla="*/ 97126 w 112708"/>
                <a:gd name="connsiteY5" fmla="*/ 37284 h 116994"/>
                <a:gd name="connsiteX6" fmla="*/ 57888 w 112708"/>
                <a:gd name="connsiteY6" fmla="*/ 12856 h 116994"/>
                <a:gd name="connsiteX7" fmla="*/ 13506 w 112708"/>
                <a:gd name="connsiteY7" fmla="*/ 58497 h 116994"/>
                <a:gd name="connsiteX8" fmla="*/ 57888 w 112708"/>
                <a:gd name="connsiteY8" fmla="*/ 104138 h 116994"/>
                <a:gd name="connsiteX9" fmla="*/ 99055 w 112708"/>
                <a:gd name="connsiteY9" fmla="*/ 67497 h 116994"/>
                <a:gd name="connsiteX10" fmla="*/ 55316 w 112708"/>
                <a:gd name="connsiteY10" fmla="*/ 67497 h 116994"/>
                <a:gd name="connsiteX11" fmla="*/ 55316 w 112708"/>
                <a:gd name="connsiteY11" fmla="*/ 55926 h 116994"/>
                <a:gd name="connsiteX12" fmla="*/ 112562 w 112708"/>
                <a:gd name="connsiteY12" fmla="*/ 56569 h 1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708" h="116994">
                  <a:moveTo>
                    <a:pt x="112562" y="56569"/>
                  </a:moveTo>
                  <a:cubicBezTo>
                    <a:pt x="112562" y="56569"/>
                    <a:pt x="118353" y="116995"/>
                    <a:pt x="57245" y="116995"/>
                  </a:cubicBezTo>
                  <a:cubicBezTo>
                    <a:pt x="25089" y="116995"/>
                    <a:pt x="0" y="92567"/>
                    <a:pt x="0" y="58497"/>
                  </a:cubicBezTo>
                  <a:cubicBezTo>
                    <a:pt x="0" y="25070"/>
                    <a:pt x="25089" y="0"/>
                    <a:pt x="57888" y="0"/>
                  </a:cubicBezTo>
                  <a:cubicBezTo>
                    <a:pt x="83620" y="0"/>
                    <a:pt x="103561" y="14785"/>
                    <a:pt x="111276" y="37284"/>
                  </a:cubicBezTo>
                  <a:lnTo>
                    <a:pt x="97126" y="37284"/>
                  </a:lnTo>
                  <a:cubicBezTo>
                    <a:pt x="90049" y="22499"/>
                    <a:pt x="75900" y="12856"/>
                    <a:pt x="57888" y="12856"/>
                  </a:cubicBezTo>
                  <a:cubicBezTo>
                    <a:pt x="32161" y="12856"/>
                    <a:pt x="13506" y="32141"/>
                    <a:pt x="13506" y="58497"/>
                  </a:cubicBezTo>
                  <a:cubicBezTo>
                    <a:pt x="13506" y="84211"/>
                    <a:pt x="31518" y="104138"/>
                    <a:pt x="57888" y="104138"/>
                  </a:cubicBezTo>
                  <a:cubicBezTo>
                    <a:pt x="80400" y="104138"/>
                    <a:pt x="97126" y="89996"/>
                    <a:pt x="99055" y="67497"/>
                  </a:cubicBezTo>
                  <a:lnTo>
                    <a:pt x="55316" y="67497"/>
                  </a:lnTo>
                  <a:lnTo>
                    <a:pt x="55316" y="55926"/>
                  </a:lnTo>
                  <a:lnTo>
                    <a:pt x="112562" y="56569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4B11F33D-A657-45C2-859B-341A9B8096F1}"/>
                </a:ext>
              </a:extLst>
            </p:cNvPr>
            <p:cNvSpPr/>
            <p:nvPr/>
          </p:nvSpPr>
          <p:spPr>
            <a:xfrm>
              <a:off x="880800" y="351903"/>
              <a:ext cx="50815" cy="89353"/>
            </a:xfrm>
            <a:custGeom>
              <a:avLst/>
              <a:gdLst>
                <a:gd name="connsiteX0" fmla="*/ 50816 w 50815"/>
                <a:gd name="connsiteY0" fmla="*/ 0 h 89353"/>
                <a:gd name="connsiteX1" fmla="*/ 50816 w 50815"/>
                <a:gd name="connsiteY1" fmla="*/ 13499 h 89353"/>
                <a:gd name="connsiteX2" fmla="*/ 45025 w 50815"/>
                <a:gd name="connsiteY2" fmla="*/ 12857 h 89353"/>
                <a:gd name="connsiteX3" fmla="*/ 13511 w 50815"/>
                <a:gd name="connsiteY3" fmla="*/ 47569 h 89353"/>
                <a:gd name="connsiteX4" fmla="*/ 13511 w 50815"/>
                <a:gd name="connsiteY4" fmla="*/ 89354 h 89353"/>
                <a:gd name="connsiteX5" fmla="*/ 0 w 50815"/>
                <a:gd name="connsiteY5" fmla="*/ 89354 h 89353"/>
                <a:gd name="connsiteX6" fmla="*/ 0 w 50815"/>
                <a:gd name="connsiteY6" fmla="*/ 1929 h 89353"/>
                <a:gd name="connsiteX7" fmla="*/ 13511 w 50815"/>
                <a:gd name="connsiteY7" fmla="*/ 1929 h 89353"/>
                <a:gd name="connsiteX8" fmla="*/ 13511 w 50815"/>
                <a:gd name="connsiteY8" fmla="*/ 21857 h 89353"/>
                <a:gd name="connsiteX9" fmla="*/ 45025 w 50815"/>
                <a:gd name="connsiteY9" fmla="*/ 0 h 89353"/>
                <a:gd name="connsiteX10" fmla="*/ 50816 w 50815"/>
                <a:gd name="connsiteY10" fmla="*/ 0 h 8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15" h="89353">
                  <a:moveTo>
                    <a:pt x="50816" y="0"/>
                  </a:moveTo>
                  <a:lnTo>
                    <a:pt x="50816" y="13499"/>
                  </a:lnTo>
                  <a:cubicBezTo>
                    <a:pt x="49530" y="13499"/>
                    <a:pt x="47601" y="12857"/>
                    <a:pt x="45025" y="12857"/>
                  </a:cubicBezTo>
                  <a:cubicBezTo>
                    <a:pt x="26375" y="12857"/>
                    <a:pt x="13511" y="25070"/>
                    <a:pt x="13511" y="47569"/>
                  </a:cubicBezTo>
                  <a:lnTo>
                    <a:pt x="13511" y="89354"/>
                  </a:lnTo>
                  <a:lnTo>
                    <a:pt x="0" y="89354"/>
                  </a:lnTo>
                  <a:lnTo>
                    <a:pt x="0" y="1929"/>
                  </a:lnTo>
                  <a:lnTo>
                    <a:pt x="13511" y="1929"/>
                  </a:lnTo>
                  <a:lnTo>
                    <a:pt x="13511" y="21857"/>
                  </a:lnTo>
                  <a:cubicBezTo>
                    <a:pt x="18655" y="8357"/>
                    <a:pt x="29589" y="0"/>
                    <a:pt x="45025" y="0"/>
                  </a:cubicBezTo>
                  <a:cubicBezTo>
                    <a:pt x="47601" y="0"/>
                    <a:pt x="49530" y="0"/>
                    <a:pt x="50816" y="0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D215BE3F-C810-4042-A844-15A000FF5300}"/>
                </a:ext>
              </a:extLst>
            </p:cNvPr>
            <p:cNvSpPr/>
            <p:nvPr/>
          </p:nvSpPr>
          <p:spPr>
            <a:xfrm>
              <a:off x="938698" y="351903"/>
              <a:ext cx="91335" cy="92567"/>
            </a:xfrm>
            <a:custGeom>
              <a:avLst/>
              <a:gdLst>
                <a:gd name="connsiteX0" fmla="*/ 91335 w 91335"/>
                <a:gd name="connsiteY0" fmla="*/ 46284 h 92567"/>
                <a:gd name="connsiteX1" fmla="*/ 45668 w 91335"/>
                <a:gd name="connsiteY1" fmla="*/ 92568 h 92567"/>
                <a:gd name="connsiteX2" fmla="*/ 0 w 91335"/>
                <a:gd name="connsiteY2" fmla="*/ 46284 h 92567"/>
                <a:gd name="connsiteX3" fmla="*/ 45668 w 91335"/>
                <a:gd name="connsiteY3" fmla="*/ 0 h 92567"/>
                <a:gd name="connsiteX4" fmla="*/ 91335 w 91335"/>
                <a:gd name="connsiteY4" fmla="*/ 46284 h 92567"/>
                <a:gd name="connsiteX5" fmla="*/ 12863 w 91335"/>
                <a:gd name="connsiteY5" fmla="*/ 46284 h 92567"/>
                <a:gd name="connsiteX6" fmla="*/ 45025 w 91335"/>
                <a:gd name="connsiteY6" fmla="*/ 79711 h 92567"/>
                <a:gd name="connsiteX7" fmla="*/ 77181 w 91335"/>
                <a:gd name="connsiteY7" fmla="*/ 46284 h 92567"/>
                <a:gd name="connsiteX8" fmla="*/ 45025 w 91335"/>
                <a:gd name="connsiteY8" fmla="*/ 12857 h 92567"/>
                <a:gd name="connsiteX9" fmla="*/ 12863 w 91335"/>
                <a:gd name="connsiteY9" fmla="*/ 46284 h 9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335" h="92567">
                  <a:moveTo>
                    <a:pt x="91335" y="46284"/>
                  </a:moveTo>
                  <a:cubicBezTo>
                    <a:pt x="91335" y="72640"/>
                    <a:pt x="71395" y="92568"/>
                    <a:pt x="45668" y="92568"/>
                  </a:cubicBezTo>
                  <a:cubicBezTo>
                    <a:pt x="19936" y="92568"/>
                    <a:pt x="0" y="72640"/>
                    <a:pt x="0" y="46284"/>
                  </a:cubicBezTo>
                  <a:cubicBezTo>
                    <a:pt x="0" y="19928"/>
                    <a:pt x="20579" y="0"/>
                    <a:pt x="45668" y="0"/>
                  </a:cubicBezTo>
                  <a:cubicBezTo>
                    <a:pt x="70752" y="0"/>
                    <a:pt x="91335" y="19285"/>
                    <a:pt x="91335" y="46284"/>
                  </a:cubicBezTo>
                  <a:close/>
                  <a:moveTo>
                    <a:pt x="12863" y="46284"/>
                  </a:moveTo>
                  <a:cubicBezTo>
                    <a:pt x="12863" y="65569"/>
                    <a:pt x="27013" y="79711"/>
                    <a:pt x="45025" y="79711"/>
                  </a:cubicBezTo>
                  <a:cubicBezTo>
                    <a:pt x="63032" y="79711"/>
                    <a:pt x="77181" y="65569"/>
                    <a:pt x="77181" y="46284"/>
                  </a:cubicBezTo>
                  <a:cubicBezTo>
                    <a:pt x="77181" y="26999"/>
                    <a:pt x="63032" y="12857"/>
                    <a:pt x="45025" y="12857"/>
                  </a:cubicBezTo>
                  <a:cubicBezTo>
                    <a:pt x="27656" y="12857"/>
                    <a:pt x="12863" y="26356"/>
                    <a:pt x="12863" y="46284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ADC360FB-EDE9-4A23-8BD3-1D7AD6C8869C}"/>
                </a:ext>
              </a:extLst>
            </p:cNvPr>
            <p:cNvSpPr/>
            <p:nvPr/>
          </p:nvSpPr>
          <p:spPr>
            <a:xfrm>
              <a:off x="1046111" y="353838"/>
              <a:ext cx="76542" cy="90638"/>
            </a:xfrm>
            <a:custGeom>
              <a:avLst/>
              <a:gdLst>
                <a:gd name="connsiteX0" fmla="*/ 76543 w 76542"/>
                <a:gd name="connsiteY0" fmla="*/ 0 h 90638"/>
                <a:gd name="connsiteX1" fmla="*/ 76543 w 76542"/>
                <a:gd name="connsiteY1" fmla="*/ 88710 h 90638"/>
                <a:gd name="connsiteX2" fmla="*/ 63036 w 76542"/>
                <a:gd name="connsiteY2" fmla="*/ 88710 h 90638"/>
                <a:gd name="connsiteX3" fmla="*/ 63036 w 76542"/>
                <a:gd name="connsiteY3" fmla="*/ 71354 h 90638"/>
                <a:gd name="connsiteX4" fmla="*/ 31518 w 76542"/>
                <a:gd name="connsiteY4" fmla="*/ 90639 h 90638"/>
                <a:gd name="connsiteX5" fmla="*/ 0 w 76542"/>
                <a:gd name="connsiteY5" fmla="*/ 56569 h 90638"/>
                <a:gd name="connsiteX6" fmla="*/ 0 w 76542"/>
                <a:gd name="connsiteY6" fmla="*/ 0 h 90638"/>
                <a:gd name="connsiteX7" fmla="*/ 13506 w 76542"/>
                <a:gd name="connsiteY7" fmla="*/ 0 h 90638"/>
                <a:gd name="connsiteX8" fmla="*/ 13506 w 76542"/>
                <a:gd name="connsiteY8" fmla="*/ 53998 h 90638"/>
                <a:gd name="connsiteX9" fmla="*/ 35376 w 76542"/>
                <a:gd name="connsiteY9" fmla="*/ 77782 h 90638"/>
                <a:gd name="connsiteX10" fmla="*/ 63036 w 76542"/>
                <a:gd name="connsiteY10" fmla="*/ 45641 h 90638"/>
                <a:gd name="connsiteX11" fmla="*/ 63036 w 76542"/>
                <a:gd name="connsiteY11" fmla="*/ 0 h 90638"/>
                <a:gd name="connsiteX12" fmla="*/ 76543 w 76542"/>
                <a:gd name="connsiteY12" fmla="*/ 0 h 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42" h="90638">
                  <a:moveTo>
                    <a:pt x="76543" y="0"/>
                  </a:moveTo>
                  <a:lnTo>
                    <a:pt x="76543" y="88710"/>
                  </a:lnTo>
                  <a:lnTo>
                    <a:pt x="63036" y="88710"/>
                  </a:lnTo>
                  <a:lnTo>
                    <a:pt x="63036" y="71354"/>
                  </a:lnTo>
                  <a:cubicBezTo>
                    <a:pt x="57245" y="82925"/>
                    <a:pt x="46953" y="90639"/>
                    <a:pt x="31518" y="90639"/>
                  </a:cubicBezTo>
                  <a:cubicBezTo>
                    <a:pt x="11578" y="90639"/>
                    <a:pt x="0" y="77782"/>
                    <a:pt x="0" y="56569"/>
                  </a:cubicBezTo>
                  <a:lnTo>
                    <a:pt x="0" y="0"/>
                  </a:lnTo>
                  <a:lnTo>
                    <a:pt x="13506" y="0"/>
                  </a:lnTo>
                  <a:lnTo>
                    <a:pt x="13506" y="53998"/>
                  </a:lnTo>
                  <a:cubicBezTo>
                    <a:pt x="13506" y="70068"/>
                    <a:pt x="21226" y="77782"/>
                    <a:pt x="35376" y="77782"/>
                  </a:cubicBezTo>
                  <a:cubicBezTo>
                    <a:pt x="52745" y="77782"/>
                    <a:pt x="63036" y="64926"/>
                    <a:pt x="63036" y="45641"/>
                  </a:cubicBezTo>
                  <a:lnTo>
                    <a:pt x="63036" y="0"/>
                  </a:lnTo>
                  <a:lnTo>
                    <a:pt x="76543" y="0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456591F2-5AA2-43BD-B722-7045F6273353}"/>
                </a:ext>
              </a:extLst>
            </p:cNvPr>
            <p:cNvSpPr/>
            <p:nvPr/>
          </p:nvSpPr>
          <p:spPr>
            <a:xfrm>
              <a:off x="1142590" y="351903"/>
              <a:ext cx="88763" cy="131137"/>
            </a:xfrm>
            <a:custGeom>
              <a:avLst/>
              <a:gdLst>
                <a:gd name="connsiteX0" fmla="*/ 88763 w 88763"/>
                <a:gd name="connsiteY0" fmla="*/ 46284 h 131137"/>
                <a:gd name="connsiteX1" fmla="*/ 46953 w 88763"/>
                <a:gd name="connsiteY1" fmla="*/ 92568 h 131137"/>
                <a:gd name="connsiteX2" fmla="*/ 12864 w 88763"/>
                <a:gd name="connsiteY2" fmla="*/ 72640 h 131137"/>
                <a:gd name="connsiteX3" fmla="*/ 12864 w 88763"/>
                <a:gd name="connsiteY3" fmla="*/ 131137 h 131137"/>
                <a:gd name="connsiteX4" fmla="*/ 0 w 88763"/>
                <a:gd name="connsiteY4" fmla="*/ 131137 h 131137"/>
                <a:gd name="connsiteX5" fmla="*/ 0 w 88763"/>
                <a:gd name="connsiteY5" fmla="*/ 1929 h 131137"/>
                <a:gd name="connsiteX6" fmla="*/ 13506 w 88763"/>
                <a:gd name="connsiteY6" fmla="*/ 1929 h 131137"/>
                <a:gd name="connsiteX7" fmla="*/ 13506 w 88763"/>
                <a:gd name="connsiteY7" fmla="*/ 19928 h 131137"/>
                <a:gd name="connsiteX8" fmla="*/ 47596 w 88763"/>
                <a:gd name="connsiteY8" fmla="*/ 0 h 131137"/>
                <a:gd name="connsiteX9" fmla="*/ 88763 w 88763"/>
                <a:gd name="connsiteY9" fmla="*/ 46284 h 131137"/>
                <a:gd name="connsiteX10" fmla="*/ 75257 w 88763"/>
                <a:gd name="connsiteY10" fmla="*/ 46284 h 131137"/>
                <a:gd name="connsiteX11" fmla="*/ 44382 w 88763"/>
                <a:gd name="connsiteY11" fmla="*/ 12857 h 131137"/>
                <a:gd name="connsiteX12" fmla="*/ 12221 w 88763"/>
                <a:gd name="connsiteY12" fmla="*/ 46284 h 131137"/>
                <a:gd name="connsiteX13" fmla="*/ 44382 w 88763"/>
                <a:gd name="connsiteY13" fmla="*/ 79711 h 131137"/>
                <a:gd name="connsiteX14" fmla="*/ 75257 w 88763"/>
                <a:gd name="connsiteY14" fmla="*/ 46284 h 13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63" h="131137">
                  <a:moveTo>
                    <a:pt x="88763" y="46284"/>
                  </a:moveTo>
                  <a:cubicBezTo>
                    <a:pt x="88763" y="73282"/>
                    <a:pt x="71395" y="92568"/>
                    <a:pt x="46953" y="92568"/>
                  </a:cubicBezTo>
                  <a:cubicBezTo>
                    <a:pt x="31518" y="92568"/>
                    <a:pt x="19941" y="84853"/>
                    <a:pt x="12864" y="72640"/>
                  </a:cubicBezTo>
                  <a:lnTo>
                    <a:pt x="12864" y="131137"/>
                  </a:lnTo>
                  <a:lnTo>
                    <a:pt x="0" y="131137"/>
                  </a:lnTo>
                  <a:lnTo>
                    <a:pt x="0" y="1929"/>
                  </a:lnTo>
                  <a:lnTo>
                    <a:pt x="13506" y="1929"/>
                  </a:lnTo>
                  <a:lnTo>
                    <a:pt x="13506" y="19928"/>
                  </a:lnTo>
                  <a:cubicBezTo>
                    <a:pt x="20583" y="7714"/>
                    <a:pt x="32161" y="0"/>
                    <a:pt x="47596" y="0"/>
                  </a:cubicBezTo>
                  <a:cubicBezTo>
                    <a:pt x="71395" y="0"/>
                    <a:pt x="88763" y="19285"/>
                    <a:pt x="88763" y="46284"/>
                  </a:cubicBezTo>
                  <a:close/>
                  <a:moveTo>
                    <a:pt x="75257" y="46284"/>
                  </a:moveTo>
                  <a:cubicBezTo>
                    <a:pt x="75257" y="26999"/>
                    <a:pt x="62394" y="12857"/>
                    <a:pt x="44382" y="12857"/>
                  </a:cubicBezTo>
                  <a:cubicBezTo>
                    <a:pt x="26370" y="12857"/>
                    <a:pt x="12221" y="26999"/>
                    <a:pt x="12221" y="46284"/>
                  </a:cubicBezTo>
                  <a:cubicBezTo>
                    <a:pt x="12221" y="65569"/>
                    <a:pt x="25727" y="79711"/>
                    <a:pt x="44382" y="79711"/>
                  </a:cubicBezTo>
                  <a:cubicBezTo>
                    <a:pt x="63036" y="79711"/>
                    <a:pt x="75257" y="65569"/>
                    <a:pt x="75257" y="46284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xmlns="" id="{7C1CD228-6947-4B64-96C4-4134EC59A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7531" y="281596"/>
            <a:ext cx="318135" cy="16205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>
            <a:lvl1pPr algn="r">
              <a:defRPr lang="ru-RU" sz="1000" spc="-12" smtClean="0">
                <a:latin typeface="X5 Sans VF Medium" panose="020B0203020203020204" pitchFamily="34" charset="0"/>
                <a:cs typeface="Arial"/>
              </a:defRPr>
            </a:lvl1pPr>
          </a:lstStyle>
          <a:p>
            <a:pPr marL="7701">
              <a:spcBef>
                <a:spcPts val="64"/>
              </a:spcBef>
            </a:pPr>
            <a:fld id="{C96FE9D3-F4ED-4A78-AE68-5D32F6CAB728}" type="slidenum">
              <a:rPr lang="ru-RU" smtClean="0"/>
              <a:pPr marL="7701">
                <a:spcBef>
                  <a:spcPts val="64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784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2544280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659" name="Слайд think-cell" r:id="rId9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643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87" r:id="rId3"/>
    <p:sldLayoutId id="2147483688" r:id="rId4"/>
    <p:sldLayoutId id="214748368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5.ru/ru/Pages/Partners/HotLine.aspx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sv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11" Type="http://schemas.openxmlformats.org/officeDocument/2006/relationships/hyperlink" Target="mailto:portaluslug@x5.ru" TargetMode="External"/><Relationship Id="rId5" Type="http://schemas.openxmlformats.org/officeDocument/2006/relationships/image" Target="../media/image75.png"/><Relationship Id="rId10" Type="http://schemas.openxmlformats.org/officeDocument/2006/relationships/hyperlink" Target="https://partner.x5.ru/" TargetMode="External"/><Relationship Id="rId4" Type="http://schemas.openxmlformats.org/officeDocument/2006/relationships/oleObject" Target="../embeddings/oleObject5.bin"/><Relationship Id="rId9" Type="http://schemas.openxmlformats.org/officeDocument/2006/relationships/hyperlink" Target="mailto:twodays_twoweeks@x5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26" Type="http://schemas.openxmlformats.org/officeDocument/2006/relationships/image" Target="../media/image26.png"/><Relationship Id="rId39" Type="http://schemas.openxmlformats.org/officeDocument/2006/relationships/image" Target="../media/image58.sv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34" Type="http://schemas.openxmlformats.org/officeDocument/2006/relationships/image" Target="../media/image53.svg"/><Relationship Id="rId7" Type="http://schemas.openxmlformats.org/officeDocument/2006/relationships/image" Target="../media/image15.png"/><Relationship Id="rId12" Type="http://schemas.openxmlformats.org/officeDocument/2006/relationships/image" Target="../media/image31.svg"/><Relationship Id="rId17" Type="http://schemas.openxmlformats.org/officeDocument/2006/relationships/image" Target="../media/image36.svg"/><Relationship Id="rId25" Type="http://schemas.openxmlformats.org/officeDocument/2006/relationships/image" Target="../media/image25.emf"/><Relationship Id="rId33" Type="http://schemas.openxmlformats.org/officeDocument/2006/relationships/image" Target="../media/image30.png"/><Relationship Id="rId38" Type="http://schemas.openxmlformats.org/officeDocument/2006/relationships/image" Target="../media/image33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11" Type="http://schemas.openxmlformats.org/officeDocument/2006/relationships/image" Target="../media/image17.png"/><Relationship Id="rId24" Type="http://schemas.openxmlformats.org/officeDocument/2006/relationships/image" Target="../media/image24.emf"/><Relationship Id="rId32" Type="http://schemas.openxmlformats.org/officeDocument/2006/relationships/image" Target="../media/image51.svg"/><Relationship Id="rId37" Type="http://schemas.openxmlformats.org/officeDocument/2006/relationships/image" Target="../media/image56.svg"/><Relationship Id="rId5" Type="http://schemas.openxmlformats.org/officeDocument/2006/relationships/image" Target="../media/image14.pn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27.emf"/><Relationship Id="rId36" Type="http://schemas.openxmlformats.org/officeDocument/2006/relationships/image" Target="../media/image32.png"/><Relationship Id="rId10" Type="http://schemas.openxmlformats.org/officeDocument/2006/relationships/image" Target="../media/image29.svg"/><Relationship Id="rId19" Type="http://schemas.openxmlformats.org/officeDocument/2006/relationships/image" Target="../media/image38.svg"/><Relationship Id="rId31" Type="http://schemas.openxmlformats.org/officeDocument/2006/relationships/image" Target="../media/image29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image" Target="../media/image46.svg"/><Relationship Id="rId30" Type="http://schemas.openxmlformats.org/officeDocument/2006/relationships/image" Target="../media/image49.svg"/><Relationship Id="rId35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38.png"/><Relationship Id="rId18" Type="http://schemas.openxmlformats.org/officeDocument/2006/relationships/image" Target="../media/image22.svg"/><Relationship Id="rId3" Type="http://schemas.openxmlformats.org/officeDocument/2006/relationships/image" Target="../media/image34.jpeg"/><Relationship Id="rId21" Type="http://schemas.openxmlformats.org/officeDocument/2006/relationships/image" Target="../media/image42.emf"/><Relationship Id="rId7" Type="http://schemas.openxmlformats.org/officeDocument/2006/relationships/image" Target="../media/image63.svg"/><Relationship Id="rId12" Type="http://schemas.openxmlformats.org/officeDocument/2006/relationships/image" Target="../media/image68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2.svg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61.svg"/><Relationship Id="rId15" Type="http://schemas.openxmlformats.org/officeDocument/2006/relationships/image" Target="../media/image39.png"/><Relationship Id="rId10" Type="http://schemas.openxmlformats.org/officeDocument/2006/relationships/image" Target="../media/image66.svg"/><Relationship Id="rId19" Type="http://schemas.openxmlformats.org/officeDocument/2006/relationships/image" Target="../media/image40.emf"/><Relationship Id="rId4" Type="http://schemas.openxmlformats.org/officeDocument/2006/relationships/image" Target="../media/image35.png"/><Relationship Id="rId9" Type="http://schemas.openxmlformats.org/officeDocument/2006/relationships/image" Target="../media/image65.svg"/><Relationship Id="rId14" Type="http://schemas.openxmlformats.org/officeDocument/2006/relationships/image" Target="../media/image70.svg"/><Relationship Id="rId22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1.png"/><Relationship Id="rId3" Type="http://schemas.openxmlformats.org/officeDocument/2006/relationships/image" Target="../media/image12.png"/><Relationship Id="rId7" Type="http://schemas.openxmlformats.org/officeDocument/2006/relationships/image" Target="../media/image46.jpe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22.svg"/><Relationship Id="rId9" Type="http://schemas.openxmlformats.org/officeDocument/2006/relationships/image" Target="../media/image48.jpeg"/><Relationship Id="rId14" Type="http://schemas.openxmlformats.org/officeDocument/2006/relationships/image" Target="../media/image8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98.svg"/><Relationship Id="rId18" Type="http://schemas.openxmlformats.org/officeDocument/2006/relationships/image" Target="../media/image102.svg"/><Relationship Id="rId26" Type="http://schemas.openxmlformats.org/officeDocument/2006/relationships/image" Target="../media/image22.svg"/><Relationship Id="rId3" Type="http://schemas.openxmlformats.org/officeDocument/2006/relationships/image" Target="../media/image88.svg"/><Relationship Id="rId21" Type="http://schemas.openxmlformats.org/officeDocument/2006/relationships/image" Target="../media/image62.png"/><Relationship Id="rId7" Type="http://schemas.openxmlformats.org/officeDocument/2006/relationships/image" Target="../media/image92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5" Type="http://schemas.openxmlformats.org/officeDocument/2006/relationships/image" Target="../media/image12.png"/><Relationship Id="rId2" Type="http://schemas.openxmlformats.org/officeDocument/2006/relationships/image" Target="../media/image52.png"/><Relationship Id="rId16" Type="http://schemas.openxmlformats.org/officeDocument/2006/relationships/image" Target="../media/image59.png"/><Relationship Id="rId20" Type="http://schemas.openxmlformats.org/officeDocument/2006/relationships/image" Target="../media/image104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96.svg"/><Relationship Id="rId24" Type="http://schemas.openxmlformats.org/officeDocument/2006/relationships/image" Target="../media/image42.svg"/><Relationship Id="rId5" Type="http://schemas.openxmlformats.org/officeDocument/2006/relationships/image" Target="../media/image90.svg"/><Relationship Id="rId15" Type="http://schemas.openxmlformats.org/officeDocument/2006/relationships/image" Target="../media/image100.svg"/><Relationship Id="rId23" Type="http://schemas.openxmlformats.org/officeDocument/2006/relationships/image" Target="../media/image63.png"/><Relationship Id="rId10" Type="http://schemas.openxmlformats.org/officeDocument/2006/relationships/image" Target="../media/image56.png"/><Relationship Id="rId19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94.svg"/><Relationship Id="rId14" Type="http://schemas.openxmlformats.org/officeDocument/2006/relationships/image" Target="../media/image58.png"/><Relationship Id="rId22" Type="http://schemas.openxmlformats.org/officeDocument/2006/relationships/image" Target="../media/image10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13" Type="http://schemas.openxmlformats.org/officeDocument/2006/relationships/image" Target="../media/image69.png"/><Relationship Id="rId18" Type="http://schemas.openxmlformats.org/officeDocument/2006/relationships/image" Target="../media/image122.svg"/><Relationship Id="rId3" Type="http://schemas.openxmlformats.org/officeDocument/2006/relationships/image" Target="../media/image64.png"/><Relationship Id="rId21" Type="http://schemas.openxmlformats.org/officeDocument/2006/relationships/image" Target="../media/image73.png"/><Relationship Id="rId7" Type="http://schemas.openxmlformats.org/officeDocument/2006/relationships/image" Target="../media/image66.png"/><Relationship Id="rId12" Type="http://schemas.openxmlformats.org/officeDocument/2006/relationships/image" Target="../media/image116.sv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0.svg"/><Relationship Id="rId20" Type="http://schemas.openxmlformats.org/officeDocument/2006/relationships/image" Target="../media/image12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svg"/><Relationship Id="rId11" Type="http://schemas.openxmlformats.org/officeDocument/2006/relationships/image" Target="../media/image68.png"/><Relationship Id="rId24" Type="http://schemas.openxmlformats.org/officeDocument/2006/relationships/image" Target="../media/image22.svg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23" Type="http://schemas.openxmlformats.org/officeDocument/2006/relationships/image" Target="../media/image12.png"/><Relationship Id="rId10" Type="http://schemas.openxmlformats.org/officeDocument/2006/relationships/image" Target="../media/image114.svg"/><Relationship Id="rId19" Type="http://schemas.openxmlformats.org/officeDocument/2006/relationships/image" Target="../media/image72.png"/><Relationship Id="rId4" Type="http://schemas.openxmlformats.org/officeDocument/2006/relationships/image" Target="../media/image108.svg"/><Relationship Id="rId9" Type="http://schemas.openxmlformats.org/officeDocument/2006/relationships/image" Target="../media/image67.png"/><Relationship Id="rId14" Type="http://schemas.openxmlformats.org/officeDocument/2006/relationships/image" Target="../media/image118.svg"/><Relationship Id="rId22" Type="http://schemas.openxmlformats.org/officeDocument/2006/relationships/image" Target="../media/image1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5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5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5.png"/><Relationship Id="rId4" Type="http://schemas.openxmlformats.org/officeDocument/2006/relationships/oleObject" Target="../embeddings/oleObject4.bin"/><Relationship Id="rId9" Type="http://schemas.openxmlformats.org/officeDocument/2006/relationships/hyperlink" Target="https://www.x5.ru/ru/PublishingImages/Pages/Partners/SupplyContract/min-sroky-temp-rejim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Коммерческие БП Закупки в Х5 </a:t>
            </a:r>
            <a:r>
              <a:rPr lang="en-GB" dirty="0"/>
              <a:t>Group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3388" y="4637706"/>
            <a:ext cx="168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Январь 2023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005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57" name="Слайд think-cell" r:id="rId4" imgW="360" imgH="360" progId="">
              <p:embed/>
            </p:oleObj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2A781C8-7F41-4C15-BA89-6F60E4304643}"/>
              </a:ext>
            </a:extLst>
          </p:cNvPr>
          <p:cNvSpPr txBox="1"/>
          <p:nvPr/>
        </p:nvSpPr>
        <p:spPr>
          <a:xfrm>
            <a:off x="853223" y="135402"/>
            <a:ext cx="9266049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000" b="1" dirty="0"/>
              <a:t>Коммуникация с поставщиками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E526AC31-DD2A-064A-B1F3-3E589CE13B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8954" y="248631"/>
            <a:ext cx="346775" cy="34677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45877" y="1447931"/>
            <a:ext cx="9100245" cy="490206"/>
          </a:xfrm>
          <a:prstGeom prst="rect">
            <a:avLst/>
          </a:prstGeom>
          <a:solidFill>
            <a:srgbClr val="5FAF2D"/>
          </a:solidFill>
          <a:ln w="28575">
            <a:solidFill>
              <a:srgbClr val="5FAF2D"/>
            </a:solidFill>
          </a:ln>
          <a:effectLst>
            <a:outerShdw blurRad="63500" sx="101000" sy="101000" algn="ctr" rotWithShape="0">
              <a:srgbClr val="5FAF2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Горячая линия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545878" y="2036750"/>
            <a:ext cx="9100245" cy="8609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FA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По ссылке </a:t>
            </a:r>
            <a:r>
              <a:rPr lang="en-US" sz="1600" b="1" dirty="0">
                <a:solidFill>
                  <a:srgbClr val="0070C0"/>
                </a:solidFill>
                <a:hlinkClick r:id="rId8"/>
              </a:rPr>
              <a:t>https://www.x5.ru/ru/Pages/Partners/HotLine.aspx</a:t>
            </a:r>
            <a:endParaRPr lang="ru-RU" sz="1600" b="1" dirty="0">
              <a:solidFill>
                <a:srgbClr val="0070C0"/>
              </a:solidFill>
            </a:endParaRPr>
          </a:p>
          <a:p>
            <a:endParaRPr lang="ru-RU" sz="600" b="1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Написать на почтовый ящик </a:t>
            </a:r>
            <a:r>
              <a:rPr lang="en-US" sz="1600" b="1" dirty="0">
                <a:solidFill>
                  <a:srgbClr val="0070C0"/>
                </a:solidFill>
                <a:hlinkClick r:id="rId9"/>
              </a:rPr>
              <a:t>twodays</a:t>
            </a:r>
            <a:r>
              <a:rPr lang="ru-RU" sz="1600" b="1" dirty="0">
                <a:solidFill>
                  <a:srgbClr val="0070C0"/>
                </a:solidFill>
                <a:hlinkClick r:id="rId9"/>
              </a:rPr>
              <a:t>_</a:t>
            </a:r>
            <a:r>
              <a:rPr lang="en-US" sz="1600" b="1" dirty="0">
                <a:solidFill>
                  <a:srgbClr val="0070C0"/>
                </a:solidFill>
                <a:hlinkClick r:id="rId9"/>
              </a:rPr>
              <a:t>twoweeks</a:t>
            </a:r>
            <a:r>
              <a:rPr lang="ru-RU" sz="1600" b="1" dirty="0">
                <a:solidFill>
                  <a:srgbClr val="0070C0"/>
                </a:solidFill>
                <a:hlinkClick r:id="rId9"/>
              </a:rPr>
              <a:t>@</a:t>
            </a:r>
            <a:r>
              <a:rPr lang="en-US" sz="1600" b="1" dirty="0">
                <a:solidFill>
                  <a:srgbClr val="0070C0"/>
                </a:solidFill>
                <a:hlinkClick r:id="rId9"/>
              </a:rPr>
              <a:t>x</a:t>
            </a:r>
            <a:r>
              <a:rPr lang="ru-RU" sz="1600" b="1" dirty="0">
                <a:solidFill>
                  <a:srgbClr val="0070C0"/>
                </a:solidFill>
                <a:hlinkClick r:id="rId9"/>
              </a:rPr>
              <a:t>5.</a:t>
            </a:r>
            <a:r>
              <a:rPr lang="en-US" sz="1600" b="1" dirty="0">
                <a:solidFill>
                  <a:srgbClr val="0070C0"/>
                </a:solidFill>
                <a:hlinkClick r:id="rId9"/>
              </a:rPr>
              <a:t>ru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480" y="894371"/>
            <a:ext cx="7128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По всем вопросам поставщики могут обращаться на </a:t>
            </a:r>
            <a:r>
              <a:rPr lang="en-US" sz="1600" b="1" dirty="0"/>
              <a:t>partner.</a:t>
            </a:r>
            <a:r>
              <a:rPr lang="ru-RU" sz="1600" b="1" dirty="0"/>
              <a:t>х</a:t>
            </a:r>
            <a:r>
              <a:rPr lang="en-US" sz="1600" b="1" dirty="0"/>
              <a:t>5.ru</a:t>
            </a:r>
            <a:r>
              <a:rPr lang="ru-RU" sz="1600" dirty="0"/>
              <a:t>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545877" y="3100532"/>
            <a:ext cx="9100245" cy="490206"/>
          </a:xfrm>
          <a:prstGeom prst="rect">
            <a:avLst/>
          </a:prstGeom>
          <a:solidFill>
            <a:srgbClr val="5FAF2D"/>
          </a:solidFill>
          <a:ln w="28575">
            <a:solidFill>
              <a:srgbClr val="5FAF2D"/>
            </a:solidFill>
          </a:ln>
          <a:effectLst>
            <a:outerShdw blurRad="63500" sx="101000" sy="101000" algn="ctr" rotWithShape="0">
              <a:srgbClr val="5FAF2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Коммерческие предложения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545876" y="3722823"/>
            <a:ext cx="9100245" cy="8609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FA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По ссылке </a:t>
            </a:r>
            <a:r>
              <a:rPr lang="ru-RU" sz="1600" b="1" u="sng" dirty="0">
                <a:hlinkClick r:id="rId10"/>
              </a:rPr>
              <a:t>https://partner.x5.ru</a:t>
            </a:r>
            <a:r>
              <a:rPr lang="ru-RU" sz="1600" u="sng" dirty="0">
                <a:hlinkClick r:id="rId10"/>
              </a:rPr>
              <a:t>/</a:t>
            </a:r>
            <a:r>
              <a:rPr lang="ru-RU" sz="1600" dirty="0"/>
              <a:t> </a:t>
            </a:r>
          </a:p>
          <a:p>
            <a:endParaRPr lang="ru-RU" sz="600" b="1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Вопросы по КП </a:t>
            </a:r>
            <a:r>
              <a:rPr lang="en-US" sz="1600" b="1" dirty="0">
                <a:solidFill>
                  <a:srgbClr val="0070C0"/>
                </a:solidFill>
                <a:hlinkClick r:id="rId9"/>
              </a:rPr>
              <a:t>purchase</a:t>
            </a:r>
            <a:r>
              <a:rPr lang="ru-RU" sz="1600" b="1" dirty="0">
                <a:solidFill>
                  <a:srgbClr val="0070C0"/>
                </a:solidFill>
                <a:hlinkClick r:id="rId9"/>
              </a:rPr>
              <a:t>@</a:t>
            </a:r>
            <a:r>
              <a:rPr lang="en-US" sz="1600" b="1" dirty="0">
                <a:solidFill>
                  <a:srgbClr val="0070C0"/>
                </a:solidFill>
                <a:hlinkClick r:id="rId9"/>
              </a:rPr>
              <a:t>x</a:t>
            </a:r>
            <a:r>
              <a:rPr lang="ru-RU" sz="1600" b="1" dirty="0">
                <a:solidFill>
                  <a:srgbClr val="0070C0"/>
                </a:solidFill>
                <a:hlinkClick r:id="rId9"/>
              </a:rPr>
              <a:t>5.</a:t>
            </a:r>
            <a:r>
              <a:rPr lang="en-US" sz="1600" b="1" dirty="0">
                <a:solidFill>
                  <a:srgbClr val="0070C0"/>
                </a:solidFill>
                <a:hlinkClick r:id="rId9"/>
              </a:rPr>
              <a:t>ru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561797" y="4836100"/>
            <a:ext cx="9100245" cy="490206"/>
          </a:xfrm>
          <a:prstGeom prst="rect">
            <a:avLst/>
          </a:prstGeom>
          <a:solidFill>
            <a:srgbClr val="5FAF2D"/>
          </a:solidFill>
          <a:ln w="28575">
            <a:solidFill>
              <a:srgbClr val="5FAF2D"/>
            </a:solidFill>
          </a:ln>
          <a:effectLst>
            <a:outerShdw blurRad="63500" sx="101000" sy="101000" algn="ctr" rotWithShape="0">
              <a:srgbClr val="5FAF2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Технические вопросы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561796" y="5458391"/>
            <a:ext cx="9100245" cy="8609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FA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По всем техническим вопросам по сервисам поставщика на </a:t>
            </a:r>
            <a:r>
              <a:rPr lang="en-US" sz="1600" b="1" dirty="0">
                <a:solidFill>
                  <a:schemeClr val="tx1"/>
                </a:solidFill>
              </a:rPr>
              <a:t>partner.</a:t>
            </a:r>
            <a:r>
              <a:rPr lang="ru-RU" sz="1600" b="1" dirty="0">
                <a:solidFill>
                  <a:schemeClr val="tx1"/>
                </a:solidFill>
              </a:rPr>
              <a:t>х</a:t>
            </a:r>
            <a:r>
              <a:rPr lang="en-US" sz="1600" b="1" dirty="0">
                <a:solidFill>
                  <a:schemeClr val="tx1"/>
                </a:solidFill>
              </a:rPr>
              <a:t>5.ru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нужно обращаться на почтовый ящик </a:t>
            </a:r>
            <a:r>
              <a:rPr lang="en-US" sz="1600" b="1" dirty="0">
                <a:solidFill>
                  <a:srgbClr val="0070C0"/>
                </a:solidFill>
                <a:hlinkClick r:id="rId11"/>
              </a:rPr>
              <a:t>portaluslug@x5.ru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6851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D0F4BAB-3378-8A4A-BDFC-55FCD7392F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1659" y="223342"/>
            <a:ext cx="346775" cy="3467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785C197-6B53-DC4E-9259-B852BBF6FD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9747" y="0"/>
            <a:ext cx="6102253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044D10A-9322-4179-8571-46F81A4558C0}"/>
              </a:ext>
            </a:extLst>
          </p:cNvPr>
          <p:cNvSpPr txBox="1"/>
          <p:nvPr/>
        </p:nvSpPr>
        <p:spPr>
          <a:xfrm>
            <a:off x="332442" y="733364"/>
            <a:ext cx="4204047" cy="48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kern="0" spc="-10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О компании</a:t>
            </a:r>
            <a:endParaRPr lang="en-US" sz="3000" b="1" spc="-100" dirty="0"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105" name="Object26">
            <a:extLst>
              <a:ext uri="{FF2B5EF4-FFF2-40B4-BE49-F238E27FC236}">
                <a16:creationId xmlns:a16="http://schemas.microsoft.com/office/drawing/2014/main" xmlns="" id="{D1600EF3-7CB7-44D3-A726-3C94E87E09EF}"/>
              </a:ext>
            </a:extLst>
          </p:cNvPr>
          <p:cNvSpPr/>
          <p:nvPr/>
        </p:nvSpPr>
        <p:spPr>
          <a:xfrm>
            <a:off x="450150" y="1595800"/>
            <a:ext cx="4611707" cy="15388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spc="-50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Х5 Group 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—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ведущая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продуктовая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розничная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компания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России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.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Управляет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портфелем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брендов</a:t>
            </a:r>
            <a:r>
              <a:rPr lang="ru-RU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сетевых магазинов 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«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Пятёрочка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», «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Перекрёсток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»</a:t>
            </a:r>
            <a:r>
              <a:rPr lang="ru-RU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, 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«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Карусель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»</a:t>
            </a:r>
            <a:r>
              <a:rPr lang="ru-RU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, «Чижик», цифровыми бизнесами 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Vprok.ru</a:t>
            </a:r>
            <a:r>
              <a:rPr lang="ru-RU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, 5Post, а также собственными службами логистики, прямого импорта и рядом цифровых сервисов для партнеров.</a:t>
            </a:r>
            <a:endParaRPr lang="en-US" sz="14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pic>
        <p:nvPicPr>
          <p:cNvPr id="29" name="Object 5" descr="preencoded.png">
            <a:extLst>
              <a:ext uri="{FF2B5EF4-FFF2-40B4-BE49-F238E27FC236}">
                <a16:creationId xmlns:a16="http://schemas.microsoft.com/office/drawing/2014/main" xmlns="" id="{67A89194-FF13-EB46-9A71-F83CA25D79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89282" y="5496514"/>
            <a:ext cx="447675" cy="438150"/>
          </a:xfrm>
          <a:prstGeom prst="rect">
            <a:avLst/>
          </a:prstGeom>
        </p:spPr>
      </p:pic>
      <p:pic>
        <p:nvPicPr>
          <p:cNvPr id="30" name="Object 6" descr="preencoded.png">
            <a:extLst>
              <a:ext uri="{FF2B5EF4-FFF2-40B4-BE49-F238E27FC236}">
                <a16:creationId xmlns:a16="http://schemas.microsoft.com/office/drawing/2014/main" xmlns="" id="{90114F4A-533C-5F4A-AE3B-3BC51F2486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03582" y="5606052"/>
            <a:ext cx="219075" cy="228600"/>
          </a:xfrm>
          <a:prstGeom prst="rect">
            <a:avLst/>
          </a:prstGeom>
        </p:spPr>
      </p:pic>
      <p:pic>
        <p:nvPicPr>
          <p:cNvPr id="31" name="Object 7" descr="preencoded.png">
            <a:extLst>
              <a:ext uri="{FF2B5EF4-FFF2-40B4-BE49-F238E27FC236}">
                <a16:creationId xmlns:a16="http://schemas.microsoft.com/office/drawing/2014/main" xmlns="" id="{CCBC022B-835B-B541-8726-F444DC3A21D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41732" y="5496514"/>
            <a:ext cx="438150" cy="438150"/>
          </a:xfrm>
          <a:prstGeom prst="rect">
            <a:avLst/>
          </a:prstGeom>
        </p:spPr>
      </p:pic>
      <p:pic>
        <p:nvPicPr>
          <p:cNvPr id="32" name="Object 8" descr="preencoded.png">
            <a:extLst>
              <a:ext uri="{FF2B5EF4-FFF2-40B4-BE49-F238E27FC236}">
                <a16:creationId xmlns:a16="http://schemas.microsoft.com/office/drawing/2014/main" xmlns="" id="{28DFE550-862B-6946-998A-D455467B9C0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584657" y="5496514"/>
            <a:ext cx="447675" cy="447675"/>
          </a:xfrm>
          <a:prstGeom prst="rect">
            <a:avLst/>
          </a:prstGeom>
        </p:spPr>
      </p:pic>
      <p:pic>
        <p:nvPicPr>
          <p:cNvPr id="34" name="Object 10" descr="preencoded.png">
            <a:extLst>
              <a:ext uri="{FF2B5EF4-FFF2-40B4-BE49-F238E27FC236}">
                <a16:creationId xmlns:a16="http://schemas.microsoft.com/office/drawing/2014/main" xmlns="" id="{9069016A-0201-6B45-9CD7-1394CCC0539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03720" y="5620339"/>
            <a:ext cx="209550" cy="200025"/>
          </a:xfrm>
          <a:prstGeom prst="rect">
            <a:avLst/>
          </a:prstGeom>
        </p:spPr>
      </p:pic>
      <p:pic>
        <p:nvPicPr>
          <p:cNvPr id="35" name="Object 11" descr="preencoded.png">
            <a:extLst>
              <a:ext uri="{FF2B5EF4-FFF2-40B4-BE49-F238E27FC236}">
                <a16:creationId xmlns:a16="http://schemas.microsoft.com/office/drawing/2014/main" xmlns="" id="{36B0DE28-AD42-364C-BB1B-BBDD74F1AF4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2137107" y="5496514"/>
            <a:ext cx="447675" cy="447675"/>
          </a:xfrm>
          <a:prstGeom prst="rect">
            <a:avLst/>
          </a:prstGeom>
        </p:spPr>
      </p:pic>
      <p:pic>
        <p:nvPicPr>
          <p:cNvPr id="36" name="Object 12" descr="preencoded.png">
            <a:extLst>
              <a:ext uri="{FF2B5EF4-FFF2-40B4-BE49-F238E27FC236}">
                <a16:creationId xmlns:a16="http://schemas.microsoft.com/office/drawing/2014/main" xmlns="" id="{E56F2503-D77D-EB4E-82C0-CFA501D8670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1165557" y="5615577"/>
            <a:ext cx="190500" cy="200025"/>
          </a:xfrm>
          <a:prstGeom prst="rect">
            <a:avLst/>
          </a:prstGeom>
        </p:spPr>
      </p:pic>
      <p:pic>
        <p:nvPicPr>
          <p:cNvPr id="38" name="Object 16" descr="preencoded.png">
            <a:extLst>
              <a:ext uri="{FF2B5EF4-FFF2-40B4-BE49-F238E27FC236}">
                <a16:creationId xmlns:a16="http://schemas.microsoft.com/office/drawing/2014/main" xmlns="" id="{43628D65-5BBB-F94A-8527-32EA9574B42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3770645" y="5496514"/>
            <a:ext cx="447675" cy="447675"/>
          </a:xfrm>
          <a:prstGeom prst="rect">
            <a:avLst/>
          </a:prstGeom>
        </p:spPr>
      </p:pic>
      <p:pic>
        <p:nvPicPr>
          <p:cNvPr id="39" name="Object 17" descr="preencoded.png">
            <a:extLst>
              <a:ext uri="{FF2B5EF4-FFF2-40B4-BE49-F238E27FC236}">
                <a16:creationId xmlns:a16="http://schemas.microsoft.com/office/drawing/2014/main" xmlns="" id="{728CA91D-AC35-8B4B-861A-F5392F5BB7C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3899232" y="5615577"/>
            <a:ext cx="190500" cy="20002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0BCBC7B-FE66-2C4F-A4E8-F6D6F1252C0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602435" y="5496514"/>
            <a:ext cx="595763" cy="438150"/>
          </a:xfrm>
          <a:prstGeom prst="rect">
            <a:avLst/>
          </a:prstGeom>
        </p:spPr>
      </p:pic>
      <p:pic>
        <p:nvPicPr>
          <p:cNvPr id="48" name="Object 16" descr="preencoded.png">
            <a:extLst>
              <a:ext uri="{FF2B5EF4-FFF2-40B4-BE49-F238E27FC236}">
                <a16:creationId xmlns:a16="http://schemas.microsoft.com/office/drawing/2014/main" xmlns="" id="{4D880561-A69D-4E47-9FB2-D9C7C4D98B1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3239137" y="5496514"/>
            <a:ext cx="447675" cy="4476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429E819-57D0-0947-8F2F-5D8610D7FED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2831" y="5615577"/>
            <a:ext cx="200025" cy="2000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6140CB-84F2-5F45-B29C-8FC3A662E1B3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9385" y="5615577"/>
            <a:ext cx="190287" cy="1902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43DC79C-C3B2-D84D-8034-FBB88BA496A7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461824" y="3863441"/>
            <a:ext cx="959985" cy="29713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63A72A8-9D34-9C41-835D-DEA1151945CF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3633" y="4295607"/>
            <a:ext cx="1065772" cy="44484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5B396CA-884B-814C-86BB-7A1E3EC80031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1589025" y="4411179"/>
            <a:ext cx="1131676" cy="26271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4E7D527B-A9E7-2246-B924-59EB90D5DF83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4188617" y="4419257"/>
            <a:ext cx="919457" cy="26366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F194894-7CD9-7D4D-A588-A66D7EB4DA08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476259" y="4896960"/>
            <a:ext cx="1300088" cy="26271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8DF32E8-7D7A-034D-A944-DFE1C2D349C7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8607" y="4298286"/>
            <a:ext cx="1094409" cy="444835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8FF27476-E22C-4F4B-B5E7-C23E5724A2FE}"/>
              </a:ext>
            </a:extLst>
          </p:cNvPr>
          <p:cNvCxnSpPr>
            <a:cxnSpLocks/>
          </p:cNvCxnSpPr>
          <p:nvPr/>
        </p:nvCxnSpPr>
        <p:spPr>
          <a:xfrm>
            <a:off x="461824" y="4252364"/>
            <a:ext cx="4994348" cy="0"/>
          </a:xfrm>
          <a:prstGeom prst="line">
            <a:avLst/>
          </a:prstGeom>
          <a:ln>
            <a:solidFill>
              <a:srgbClr val="B5C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2F1C6A7-4B9D-4E15-9E1A-114067824F07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887874" y="4781797"/>
            <a:ext cx="958926" cy="4479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5B7BDE2-A12D-4BD6-8DA3-BF6E4BB97566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2892393" y="4770028"/>
            <a:ext cx="745083" cy="4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81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49F14AC4-0902-8B41-837B-5A431840DC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9747" y="0"/>
            <a:ext cx="6102253" cy="6858000"/>
          </a:xfrm>
          <a:prstGeom prst="rect">
            <a:avLst/>
          </a:prstGeom>
        </p:spPr>
      </p:pic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47675" y="3962400"/>
            <a:ext cx="1323975" cy="13144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2471738" y="3143250"/>
            <a:ext cx="514350" cy="514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471738" y="4705350"/>
            <a:ext cx="514350" cy="5143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2471738" y="3924300"/>
            <a:ext cx="514350" cy="5143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2471738" y="5486400"/>
            <a:ext cx="514350" cy="5143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895475" y="4638675"/>
            <a:ext cx="304800" cy="1905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2190750" y="3390900"/>
            <a:ext cx="228600" cy="23717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2200275" y="4171950"/>
            <a:ext cx="209550" cy="19050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2200275" y="4943475"/>
            <a:ext cx="209550" cy="19050"/>
          </a:xfrm>
          <a:prstGeom prst="rect">
            <a:avLst/>
          </a:prstGeom>
        </p:spPr>
      </p:pic>
      <p:sp>
        <p:nvSpPr>
          <p:cNvPr id="15" name="Object14"/>
          <p:cNvSpPr/>
          <p:nvPr/>
        </p:nvSpPr>
        <p:spPr>
          <a:xfrm>
            <a:off x="3162300" y="4862512"/>
            <a:ext cx="1628776" cy="1551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0"/>
              </a:lnSpc>
            </a:pPr>
            <a:r>
              <a:rPr lang="en-US" sz="1100" kern="0" spc="-50" dirty="0">
                <a:solidFill>
                  <a:srgbClr val="526477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Уважение</a:t>
            </a:r>
            <a:endParaRPr lang="en-US" sz="1100" dirty="0">
              <a:latin typeface="X5 Sans Medium" panose="020B0403020203020204" pitchFamily="34" charset="0"/>
              <a:ea typeface="X5 Sans Medium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6" name="Object15"/>
          <p:cNvSpPr/>
          <p:nvPr/>
        </p:nvSpPr>
        <p:spPr>
          <a:xfrm>
            <a:off x="3162299" y="3305276"/>
            <a:ext cx="2462123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0"/>
              </a:lnSpc>
            </a:pPr>
            <a:r>
              <a:rPr lang="en-US" sz="1100" kern="0" spc="-50" dirty="0" err="1">
                <a:solidFill>
                  <a:srgbClr val="526477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Клиентоориентированность</a:t>
            </a:r>
            <a:endParaRPr lang="en-US" sz="1100" dirty="0">
              <a:latin typeface="X5 Sans Medium" panose="020B0403020203020204" pitchFamily="34" charset="0"/>
              <a:ea typeface="X5 Sans Medium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7" name="Object16"/>
          <p:cNvSpPr/>
          <p:nvPr/>
        </p:nvSpPr>
        <p:spPr>
          <a:xfrm>
            <a:off x="3162300" y="5658718"/>
            <a:ext cx="201930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0"/>
              </a:lnSpc>
            </a:pPr>
            <a:r>
              <a:rPr lang="en-US" sz="1100" kern="0" spc="-50" dirty="0" err="1">
                <a:solidFill>
                  <a:srgbClr val="526477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Стремление</a:t>
            </a:r>
            <a:r>
              <a:rPr lang="ru-RU" sz="1100" kern="0" spc="-50" dirty="0">
                <a:solidFill>
                  <a:srgbClr val="526477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 </a:t>
            </a:r>
            <a:r>
              <a:rPr lang="en-US" sz="1100" kern="0" spc="-50" dirty="0" err="1">
                <a:solidFill>
                  <a:srgbClr val="526477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к</a:t>
            </a:r>
            <a:r>
              <a:rPr lang="en-US" sz="1100" kern="0" spc="-50" dirty="0">
                <a:solidFill>
                  <a:srgbClr val="526477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 достижениям</a:t>
            </a:r>
            <a:endParaRPr lang="en-US" sz="1100" dirty="0">
              <a:latin typeface="X5 Sans Medium" panose="020B0403020203020204" pitchFamily="34" charset="0"/>
              <a:ea typeface="X5 Sans Medium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8" name="Object17"/>
          <p:cNvSpPr/>
          <p:nvPr/>
        </p:nvSpPr>
        <p:spPr>
          <a:xfrm>
            <a:off x="3162299" y="4100513"/>
            <a:ext cx="1495425" cy="1551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0"/>
              </a:lnSpc>
            </a:pPr>
            <a:r>
              <a:rPr lang="en-US" sz="1100" kern="0" spc="-50" dirty="0">
                <a:solidFill>
                  <a:srgbClr val="526477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Честность</a:t>
            </a:r>
            <a:endParaRPr lang="en-US" sz="1100" dirty="0">
              <a:latin typeface="X5 Sans Medium" panose="020B0403020203020204" pitchFamily="34" charset="0"/>
              <a:ea typeface="X5 Sans Medium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9" name="Object18"/>
          <p:cNvSpPr/>
          <p:nvPr/>
        </p:nvSpPr>
        <p:spPr>
          <a:xfrm>
            <a:off x="481840" y="3990561"/>
            <a:ext cx="1290638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850" b="1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ЦЕННОСТИ
</a:t>
            </a:r>
            <a:r>
              <a:rPr lang="en-US" sz="2550" b="1" kern="0" spc="50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Х5</a:t>
            </a:r>
            <a:endParaRPr lang="en-US" sz="850" b="1" dirty="0">
              <a:solidFill>
                <a:srgbClr val="5FAF2C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832C6A4-2DF1-4E5F-B3C2-6363B7840C62}"/>
              </a:ext>
            </a:extLst>
          </p:cNvPr>
          <p:cNvSpPr txBox="1"/>
          <p:nvPr/>
        </p:nvSpPr>
        <p:spPr>
          <a:xfrm>
            <a:off x="332442" y="733364"/>
            <a:ext cx="2829857" cy="48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spc="-100" dirty="0"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Миссия Х5</a:t>
            </a:r>
          </a:p>
        </p:txBody>
      </p:sp>
      <p:sp>
        <p:nvSpPr>
          <p:cNvPr id="14" name="Object13"/>
          <p:cNvSpPr/>
          <p:nvPr/>
        </p:nvSpPr>
        <p:spPr>
          <a:xfrm>
            <a:off x="447675" y="1597481"/>
            <a:ext cx="4229100" cy="10114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spc="-50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Наша миссия — 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
улучшать качество жизни людей, предлагая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доступные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и</a:t>
            </a:r>
            <a:r>
              <a:rPr lang="ru-RU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полезные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продукты</a:t>
            </a:r>
            <a:r>
              <a:rPr lang="ru-RU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и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вкусную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еду,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помогая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в</a:t>
            </a:r>
            <a:r>
              <a:rPr lang="ru-RU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ежедневных</a:t>
            </a:r>
            <a:r>
              <a:rPr lang="en-US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1400" spc="-5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заботах</a:t>
            </a:r>
            <a:r>
              <a:rPr lang="ru-RU" sz="1400" spc="-5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.</a:t>
            </a:r>
            <a:endParaRPr lang="en-US" sz="14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7901C36-2333-C041-A4BD-C5B933C71BE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33102" y="223342"/>
            <a:ext cx="346775" cy="346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A59BF97-DD38-674B-98F0-0E3ACBC9813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05087" y="4084792"/>
            <a:ext cx="235175" cy="2124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2E0A807-D48A-6749-9778-3FD3D50ECB9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3178" y="5648328"/>
            <a:ext cx="181946" cy="1746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CEDF944-CB79-8441-BF0C-2EBF7A51796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9349" y="4842523"/>
            <a:ext cx="239101" cy="2236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93D8A4-6826-2045-ADAE-53168F32D61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4965" y="3205991"/>
            <a:ext cx="348093" cy="3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27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F1C2B0-0CCB-8E4D-8D04-A6C4DAD0BDEB}"/>
              </a:ext>
            </a:extLst>
          </p:cNvPr>
          <p:cNvSpPr txBox="1"/>
          <p:nvPr/>
        </p:nvSpPr>
        <p:spPr>
          <a:xfrm>
            <a:off x="332442" y="733364"/>
            <a:ext cx="5131098" cy="48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spc="-100" dirty="0"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Ключевые цифры Х5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58A4FD1-CA81-4452-B872-1EBC4CB148C9}"/>
              </a:ext>
            </a:extLst>
          </p:cNvPr>
          <p:cNvSpPr txBox="1"/>
          <p:nvPr/>
        </p:nvSpPr>
        <p:spPr>
          <a:xfrm>
            <a:off x="271570" y="6428794"/>
            <a:ext cx="177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* Данные на </a:t>
            </a:r>
            <a:r>
              <a:rPr lang="en-US" sz="700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30 </a:t>
            </a:r>
            <a:r>
              <a:rPr lang="ru-RU" sz="700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сентября 2022 года</a:t>
            </a:r>
            <a:endParaRPr kumimoji="0" lang="ru-RU" sz="700" u="none" strike="noStrike" kern="1200" cap="none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44C21E63-9419-5C43-8B59-12BBDBF13E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3102" y="223342"/>
            <a:ext cx="346775" cy="34677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816555D7-6628-D94B-B744-5D1150CA70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55277" y="4225782"/>
            <a:ext cx="796489" cy="63514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F33E0E16-4F59-6B46-8467-A53D0AAC8B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4343" y="4239797"/>
            <a:ext cx="806700" cy="60697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2FA1DC5-B6BC-9042-A442-DE6DF544A5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62705" y="1897526"/>
            <a:ext cx="771388" cy="59528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AC184E5B-5129-3843-A8EA-20286C32BF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2294" y="1807886"/>
            <a:ext cx="737919" cy="64538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ED84E62-ADC4-9B4E-A236-5DBBF9A729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05164" y="1973954"/>
            <a:ext cx="714000" cy="5188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DA64329D-8122-924E-BB0F-8B55F73538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484" y="1899830"/>
            <a:ext cx="714000" cy="57625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5C0B306-226E-F245-88DE-1863B1869DE1}"/>
              </a:ext>
            </a:extLst>
          </p:cNvPr>
          <p:cNvSpPr txBox="1"/>
          <p:nvPr/>
        </p:nvSpPr>
        <p:spPr>
          <a:xfrm>
            <a:off x="347961" y="3227346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на рынке продуктового</a:t>
            </a:r>
          </a:p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ритейла в России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A2CBC398-B215-284B-B345-E1A9C9B337EC}"/>
              </a:ext>
            </a:extLst>
          </p:cNvPr>
          <p:cNvCxnSpPr>
            <a:cxnSpLocks/>
          </p:cNvCxnSpPr>
          <p:nvPr/>
        </p:nvCxnSpPr>
        <p:spPr>
          <a:xfrm>
            <a:off x="442256" y="3173836"/>
            <a:ext cx="217711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11F570C9-E864-D247-ABDD-5CE902561850}"/>
              </a:ext>
            </a:extLst>
          </p:cNvPr>
          <p:cNvCxnSpPr>
            <a:cxnSpLocks/>
          </p:cNvCxnSpPr>
          <p:nvPr/>
        </p:nvCxnSpPr>
        <p:spPr>
          <a:xfrm>
            <a:off x="3286421" y="3173836"/>
            <a:ext cx="217711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52DCAC88-A7CE-8F4E-A2C0-C8A88BFA5191}"/>
              </a:ext>
            </a:extLst>
          </p:cNvPr>
          <p:cNvCxnSpPr>
            <a:cxnSpLocks/>
          </p:cNvCxnSpPr>
          <p:nvPr/>
        </p:nvCxnSpPr>
        <p:spPr>
          <a:xfrm>
            <a:off x="6202294" y="5466432"/>
            <a:ext cx="218600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36AED1A-E53D-5945-AFC5-8F56E1656368}"/>
              </a:ext>
            </a:extLst>
          </p:cNvPr>
          <p:cNvCxnSpPr>
            <a:cxnSpLocks/>
          </p:cNvCxnSpPr>
          <p:nvPr/>
        </p:nvCxnSpPr>
        <p:spPr>
          <a:xfrm>
            <a:off x="9013403" y="5466432"/>
            <a:ext cx="218600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FB2C1F66-B02F-4940-8E6F-E973DAD37462}"/>
              </a:ext>
            </a:extLst>
          </p:cNvPr>
          <p:cNvCxnSpPr>
            <a:cxnSpLocks/>
          </p:cNvCxnSpPr>
          <p:nvPr/>
        </p:nvCxnSpPr>
        <p:spPr>
          <a:xfrm>
            <a:off x="442256" y="5440151"/>
            <a:ext cx="502128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087CB1A-C8D1-874F-B9CF-5E136E4BC64A}"/>
              </a:ext>
            </a:extLst>
          </p:cNvPr>
          <p:cNvSpPr txBox="1"/>
          <p:nvPr/>
        </p:nvSpPr>
        <p:spPr>
          <a:xfrm>
            <a:off x="299476" y="2641445"/>
            <a:ext cx="129836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 25</a:t>
            </a:r>
            <a:r>
              <a:rPr lang="ru-RU" sz="14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лет</a:t>
            </a:r>
            <a:endParaRPr lang="ru-RU" sz="3400" b="1" dirty="0">
              <a:solidFill>
                <a:schemeClr val="accent2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F7430BE-1087-A64D-8D57-178A5E0C1FF3}"/>
              </a:ext>
            </a:extLst>
          </p:cNvPr>
          <p:cNvSpPr txBox="1"/>
          <p:nvPr/>
        </p:nvSpPr>
        <p:spPr>
          <a:xfrm>
            <a:off x="8954356" y="4908269"/>
            <a:ext cx="15386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32</a:t>
            </a:r>
            <a:r>
              <a:rPr lang="en-US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5</a:t>
            </a:r>
            <a:r>
              <a:rPr lang="ru-RU" sz="14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тыс.</a:t>
            </a:r>
            <a:endParaRPr lang="ru-RU" sz="3400" b="1" dirty="0">
              <a:solidFill>
                <a:schemeClr val="accent2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26F701B-0149-AC4B-8745-A141C5CA056E}"/>
              </a:ext>
            </a:extLst>
          </p:cNvPr>
          <p:cNvSpPr txBox="1"/>
          <p:nvPr/>
        </p:nvSpPr>
        <p:spPr>
          <a:xfrm>
            <a:off x="3201740" y="2615673"/>
            <a:ext cx="13981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12,</a:t>
            </a:r>
            <a:r>
              <a:rPr lang="en-US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6</a:t>
            </a:r>
            <a:r>
              <a:rPr lang="ru-RU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%</a:t>
            </a:r>
            <a:endParaRPr lang="ru-RU" sz="3400" b="1" dirty="0">
              <a:solidFill>
                <a:schemeClr val="accent2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007C27C-7261-E34E-A0C0-BFF8834CD36D}"/>
              </a:ext>
            </a:extLst>
          </p:cNvPr>
          <p:cNvSpPr txBox="1"/>
          <p:nvPr/>
        </p:nvSpPr>
        <p:spPr>
          <a:xfrm>
            <a:off x="6056983" y="4921823"/>
            <a:ext cx="16257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20 227</a:t>
            </a:r>
            <a:endParaRPr lang="ru-RU" sz="3400" b="1" dirty="0">
              <a:solidFill>
                <a:schemeClr val="accent2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214E0F-51E2-C94D-83DC-780AB3DC9B08}"/>
              </a:ext>
            </a:extLst>
          </p:cNvPr>
          <p:cNvSpPr txBox="1"/>
          <p:nvPr/>
        </p:nvSpPr>
        <p:spPr>
          <a:xfrm>
            <a:off x="327472" y="4883651"/>
            <a:ext cx="20361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 2,2 </a:t>
            </a:r>
            <a:r>
              <a:rPr lang="ru-RU" sz="14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трлн руб.</a:t>
            </a:r>
            <a:endParaRPr lang="ru-RU" sz="3400" b="1" dirty="0">
              <a:solidFill>
                <a:schemeClr val="accent2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93DA82B-6FAD-DE42-83A6-E2E7F0C8D5F9}"/>
              </a:ext>
            </a:extLst>
          </p:cNvPr>
          <p:cNvSpPr txBox="1"/>
          <p:nvPr/>
        </p:nvSpPr>
        <p:spPr>
          <a:xfrm>
            <a:off x="6101373" y="2577803"/>
            <a:ext cx="13286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5,</a:t>
            </a:r>
            <a:r>
              <a:rPr lang="en-US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7</a:t>
            </a:r>
            <a:r>
              <a:rPr lang="ru-RU" sz="14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млрд</a:t>
            </a:r>
            <a:endParaRPr lang="ru-RU" sz="3400" b="1" dirty="0">
              <a:solidFill>
                <a:schemeClr val="accent2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4D2DA80-544A-D84D-896B-19F55F89E501}"/>
              </a:ext>
            </a:extLst>
          </p:cNvPr>
          <p:cNvSpPr txBox="1"/>
          <p:nvPr/>
        </p:nvSpPr>
        <p:spPr>
          <a:xfrm>
            <a:off x="3194154" y="3227346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доля рынка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2207C7D-80AD-4C4D-B62F-837617C7B877}"/>
              </a:ext>
            </a:extLst>
          </p:cNvPr>
          <p:cNvSpPr txBox="1"/>
          <p:nvPr/>
        </p:nvSpPr>
        <p:spPr>
          <a:xfrm>
            <a:off x="6101373" y="5519942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магазинов*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2570E6C-95C6-064F-8767-34F6A6DC3BF3}"/>
              </a:ext>
            </a:extLst>
          </p:cNvPr>
          <p:cNvSpPr txBox="1"/>
          <p:nvPr/>
        </p:nvSpPr>
        <p:spPr>
          <a:xfrm>
            <a:off x="8921398" y="5519942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сотрудников*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F6BBF86-9390-0548-B213-DF815DBDCE98}"/>
              </a:ext>
            </a:extLst>
          </p:cNvPr>
          <p:cNvSpPr txBox="1"/>
          <p:nvPr/>
        </p:nvSpPr>
        <p:spPr>
          <a:xfrm>
            <a:off x="347961" y="5494631"/>
            <a:ext cx="1507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выручка в 2021 году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0AD4996-BDB5-B34A-9222-807AA768FA77}"/>
              </a:ext>
            </a:extLst>
          </p:cNvPr>
          <p:cNvSpPr txBox="1"/>
          <p:nvPr/>
        </p:nvSpPr>
        <p:spPr>
          <a:xfrm>
            <a:off x="3194154" y="5494631"/>
            <a:ext cx="15872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Выручка в </a:t>
            </a:r>
            <a:r>
              <a:rPr lang="en-US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III</a:t>
            </a:r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 кв. 2022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281B275-580C-B044-9CC7-EEC724136DE9}"/>
              </a:ext>
            </a:extLst>
          </p:cNvPr>
          <p:cNvSpPr txBox="1"/>
          <p:nvPr/>
        </p:nvSpPr>
        <p:spPr>
          <a:xfrm>
            <a:off x="6106624" y="3188783"/>
            <a:ext cx="1095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покупок </a:t>
            </a:r>
            <a:r>
              <a:rPr lang="ru-RU" sz="1000" dirty="0">
                <a:solidFill>
                  <a:srgbClr val="5FAF2C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в год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B75FAE7-3B6F-5249-AD35-3E9591763E36}"/>
              </a:ext>
            </a:extLst>
          </p:cNvPr>
          <p:cNvSpPr txBox="1"/>
          <p:nvPr/>
        </p:nvSpPr>
        <p:spPr>
          <a:xfrm>
            <a:off x="3329121" y="4866887"/>
            <a:ext cx="26348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chemeClr val="accent4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647,86</a:t>
            </a:r>
            <a:r>
              <a:rPr lang="ru-RU" sz="1400" b="1" dirty="0">
                <a:solidFill>
                  <a:schemeClr val="accent4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млрд руб.</a:t>
            </a:r>
            <a:endParaRPr lang="ru-RU" sz="3400" b="1" dirty="0">
              <a:solidFill>
                <a:schemeClr val="accent4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E827DCC3-3792-1642-ABA9-6C839487C423}"/>
              </a:ext>
            </a:extLst>
          </p:cNvPr>
          <p:cNvCxnSpPr>
            <a:cxnSpLocks/>
          </p:cNvCxnSpPr>
          <p:nvPr/>
        </p:nvCxnSpPr>
        <p:spPr>
          <a:xfrm>
            <a:off x="9055277" y="3140708"/>
            <a:ext cx="218600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DC62284-D061-B04A-A594-10C9C0F12145}"/>
              </a:ext>
            </a:extLst>
          </p:cNvPr>
          <p:cNvSpPr txBox="1"/>
          <p:nvPr/>
        </p:nvSpPr>
        <p:spPr>
          <a:xfrm>
            <a:off x="8954356" y="2582545"/>
            <a:ext cx="86594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chemeClr val="accent2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№1</a:t>
            </a:r>
            <a:endParaRPr lang="ru-RU" sz="3400" b="1" dirty="0">
              <a:solidFill>
                <a:schemeClr val="accent2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BD646BC-7A26-2445-AE4A-CC2999651ABB}"/>
              </a:ext>
            </a:extLst>
          </p:cNvPr>
          <p:cNvSpPr txBox="1"/>
          <p:nvPr/>
        </p:nvSpPr>
        <p:spPr>
          <a:xfrm>
            <a:off x="8954355" y="3194218"/>
            <a:ext cx="1919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по выручке среди </a:t>
            </a:r>
          </a:p>
          <a:p>
            <a:r>
              <a:rPr lang="ru-RU" sz="1000" dirty="0">
                <a:solidFill>
                  <a:srgbClr val="6D7683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продуктовых ритейлеров в России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0530EAE-B72C-5C49-9875-AE019C1943B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6200000">
            <a:off x="422942" y="2845772"/>
            <a:ext cx="179545" cy="17954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540F48B-E9D1-6342-8554-112B3CB56D0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6200000">
            <a:off x="422942" y="5075174"/>
            <a:ext cx="179545" cy="1795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B540F48B-E9D1-6342-8554-112B3CB56D0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6200000">
            <a:off x="8954356" y="5118578"/>
            <a:ext cx="179545" cy="17954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E38AC1BD-506A-4A4B-9873-3076C03D2C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6200000">
            <a:off x="3243748" y="5075174"/>
            <a:ext cx="179545" cy="179545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EEB863DC-9329-4870-9A95-24F83851834C}"/>
              </a:ext>
            </a:extLst>
          </p:cNvPr>
          <p:cNvCxnSpPr>
            <a:cxnSpLocks/>
          </p:cNvCxnSpPr>
          <p:nvPr/>
        </p:nvCxnSpPr>
        <p:spPr>
          <a:xfrm>
            <a:off x="6195596" y="3143018"/>
            <a:ext cx="218600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061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 descr="preencoded.png">
            <a:extLst>
              <a:ext uri="{FF2B5EF4-FFF2-40B4-BE49-F238E27FC236}">
                <a16:creationId xmlns:a16="http://schemas.microsoft.com/office/drawing/2014/main" xmlns="" id="{98D0CD57-7465-4AD5-B0C1-C61B5759B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305550" y="666750"/>
            <a:ext cx="1710000" cy="5652500"/>
          </a:xfrm>
          <a:prstGeom prst="rect">
            <a:avLst/>
          </a:prstGeom>
        </p:spPr>
      </p:pic>
      <p:pic>
        <p:nvPicPr>
          <p:cNvPr id="3" name="Object 1" descr="preencoded.png">
            <a:extLst>
              <a:ext uri="{FF2B5EF4-FFF2-40B4-BE49-F238E27FC236}">
                <a16:creationId xmlns:a16="http://schemas.microsoft.com/office/drawing/2014/main" xmlns="" id="{1A17A65B-75A6-4956-861A-5735BDFCDA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429125" y="666750"/>
            <a:ext cx="1710000" cy="5652500"/>
          </a:xfrm>
          <a:prstGeom prst="rect">
            <a:avLst/>
          </a:prstGeom>
        </p:spPr>
      </p:pic>
      <p:pic>
        <p:nvPicPr>
          <p:cNvPr id="7" name="Object 3" descr="preencoded.png">
            <a:extLst>
              <a:ext uri="{FF2B5EF4-FFF2-40B4-BE49-F238E27FC236}">
                <a16:creationId xmlns:a16="http://schemas.microsoft.com/office/drawing/2014/main" xmlns="" id="{BB4306F5-B695-4321-8768-5366911DF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28625" y="2733675"/>
            <a:ext cx="3771900" cy="9525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xmlns="" id="{F0E60CA5-4731-4C39-8F8D-C94788AB3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28625" y="3209925"/>
            <a:ext cx="3771900" cy="9525"/>
          </a:xfrm>
          <a:prstGeom prst="rect">
            <a:avLst/>
          </a:prstGeom>
        </p:spPr>
      </p:pic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xmlns="" id="{405F7F60-5ADA-480F-8B9A-C875929EF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28625" y="3686175"/>
            <a:ext cx="3771900" cy="9525"/>
          </a:xfrm>
          <a:prstGeom prst="rect">
            <a:avLst/>
          </a:prstGeom>
        </p:spPr>
      </p:pic>
      <p:pic>
        <p:nvPicPr>
          <p:cNvPr id="13" name="Object 6" descr="preencoded.png">
            <a:extLst>
              <a:ext uri="{FF2B5EF4-FFF2-40B4-BE49-F238E27FC236}">
                <a16:creationId xmlns:a16="http://schemas.microsoft.com/office/drawing/2014/main" xmlns="" id="{A9A93534-86B5-422B-8F87-6CE652AE9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28625" y="4162425"/>
            <a:ext cx="3771900" cy="9525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xmlns="" id="{8814C822-BC5A-4F02-BD11-563AC273F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28625" y="4638675"/>
            <a:ext cx="3771900" cy="9525"/>
          </a:xfrm>
          <a:prstGeom prst="rect">
            <a:avLst/>
          </a:prstGeom>
        </p:spPr>
      </p:pic>
      <p:pic>
        <p:nvPicPr>
          <p:cNvPr id="17" name="Object 8" descr="preencoded.png">
            <a:extLst>
              <a:ext uri="{FF2B5EF4-FFF2-40B4-BE49-F238E27FC236}">
                <a16:creationId xmlns:a16="http://schemas.microsoft.com/office/drawing/2014/main" xmlns="" id="{89B89B65-A2E8-4F39-91E0-E64AA69A8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28625" y="5114925"/>
            <a:ext cx="3771900" cy="9525"/>
          </a:xfrm>
          <a:prstGeom prst="rect">
            <a:avLst/>
          </a:prstGeom>
        </p:spPr>
      </p:pic>
      <p:pic>
        <p:nvPicPr>
          <p:cNvPr id="19" name="Object 9" descr="preencoded.png">
            <a:extLst>
              <a:ext uri="{FF2B5EF4-FFF2-40B4-BE49-F238E27FC236}">
                <a16:creationId xmlns:a16="http://schemas.microsoft.com/office/drawing/2014/main" xmlns="" id="{F4FFA354-1824-4CDE-8056-0A593B25C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28625" y="5591175"/>
            <a:ext cx="3771900" cy="9525"/>
          </a:xfrm>
          <a:prstGeom prst="rect">
            <a:avLst/>
          </a:prstGeom>
        </p:spPr>
      </p:pic>
      <p:pic>
        <p:nvPicPr>
          <p:cNvPr id="21" name="Object 10" descr="preencoded.png">
            <a:extLst>
              <a:ext uri="{FF2B5EF4-FFF2-40B4-BE49-F238E27FC236}">
                <a16:creationId xmlns:a16="http://schemas.microsoft.com/office/drawing/2014/main" xmlns="" id="{219585F2-E028-40E2-882A-AD12DCFD2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595413" y="2733675"/>
            <a:ext cx="1343025" cy="9525"/>
          </a:xfrm>
          <a:prstGeom prst="rect">
            <a:avLst/>
          </a:prstGeom>
        </p:spPr>
      </p:pic>
      <p:pic>
        <p:nvPicPr>
          <p:cNvPr id="23" name="Object 11" descr="preencoded.png">
            <a:extLst>
              <a:ext uri="{FF2B5EF4-FFF2-40B4-BE49-F238E27FC236}">
                <a16:creationId xmlns:a16="http://schemas.microsoft.com/office/drawing/2014/main" xmlns="" id="{29EBE2D4-AB44-4049-A75D-6B44B8220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595413" y="3209925"/>
            <a:ext cx="1343025" cy="9525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xmlns="" id="{A2DBEC85-E66E-49CF-AF01-06B704C42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595413" y="3686175"/>
            <a:ext cx="1343025" cy="9525"/>
          </a:xfrm>
          <a:prstGeom prst="rect">
            <a:avLst/>
          </a:prstGeom>
        </p:spPr>
      </p:pic>
      <p:pic>
        <p:nvPicPr>
          <p:cNvPr id="27" name="Object 13" descr="preencoded.png">
            <a:extLst>
              <a:ext uri="{FF2B5EF4-FFF2-40B4-BE49-F238E27FC236}">
                <a16:creationId xmlns:a16="http://schemas.microsoft.com/office/drawing/2014/main" xmlns="" id="{6CC5C8B3-5980-4169-9867-54A2789BE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595413" y="4162425"/>
            <a:ext cx="1343025" cy="9525"/>
          </a:xfrm>
          <a:prstGeom prst="rect">
            <a:avLst/>
          </a:prstGeom>
        </p:spPr>
      </p:pic>
      <p:pic>
        <p:nvPicPr>
          <p:cNvPr id="29" name="Object 14" descr="preencoded.png">
            <a:extLst>
              <a:ext uri="{FF2B5EF4-FFF2-40B4-BE49-F238E27FC236}">
                <a16:creationId xmlns:a16="http://schemas.microsoft.com/office/drawing/2014/main" xmlns="" id="{2C50E54A-9A98-455F-951F-CABF37B0D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595413" y="4638675"/>
            <a:ext cx="1343025" cy="9525"/>
          </a:xfrm>
          <a:prstGeom prst="rect">
            <a:avLst/>
          </a:prstGeom>
        </p:spPr>
      </p:pic>
      <p:pic>
        <p:nvPicPr>
          <p:cNvPr id="31" name="Object 15" descr="preencoded.png">
            <a:extLst>
              <a:ext uri="{FF2B5EF4-FFF2-40B4-BE49-F238E27FC236}">
                <a16:creationId xmlns:a16="http://schemas.microsoft.com/office/drawing/2014/main" xmlns="" id="{E460D106-F18A-411B-9918-7750AF29B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595413" y="5114925"/>
            <a:ext cx="1343025" cy="9525"/>
          </a:xfrm>
          <a:prstGeom prst="rect">
            <a:avLst/>
          </a:prstGeom>
        </p:spPr>
      </p:pic>
      <p:pic>
        <p:nvPicPr>
          <p:cNvPr id="33" name="Object 16" descr="preencoded.png">
            <a:extLst>
              <a:ext uri="{FF2B5EF4-FFF2-40B4-BE49-F238E27FC236}">
                <a16:creationId xmlns:a16="http://schemas.microsoft.com/office/drawing/2014/main" xmlns="" id="{D2C2FE7D-B998-4BD4-A118-A8B078622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595413" y="5591175"/>
            <a:ext cx="1343025" cy="9525"/>
          </a:xfrm>
          <a:prstGeom prst="rect">
            <a:avLst/>
          </a:prstGeom>
        </p:spPr>
      </p:pic>
      <p:pic>
        <p:nvPicPr>
          <p:cNvPr id="35" name="Object 17" descr="preencoded.png">
            <a:extLst>
              <a:ext uri="{FF2B5EF4-FFF2-40B4-BE49-F238E27FC236}">
                <a16:creationId xmlns:a16="http://schemas.microsoft.com/office/drawing/2014/main" xmlns="" id="{66B7E618-F036-4376-BF4B-2E9BA88FA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471838" y="2733675"/>
            <a:ext cx="1314450" cy="9525"/>
          </a:xfrm>
          <a:prstGeom prst="rect">
            <a:avLst/>
          </a:prstGeom>
        </p:spPr>
      </p:pic>
      <p:pic>
        <p:nvPicPr>
          <p:cNvPr id="37" name="Object 18" descr="preencoded.png">
            <a:extLst>
              <a:ext uri="{FF2B5EF4-FFF2-40B4-BE49-F238E27FC236}">
                <a16:creationId xmlns:a16="http://schemas.microsoft.com/office/drawing/2014/main" xmlns="" id="{EF413FCF-643A-4847-9FBC-3EA80B4F3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471838" y="3209925"/>
            <a:ext cx="1314450" cy="9525"/>
          </a:xfrm>
          <a:prstGeom prst="rect">
            <a:avLst/>
          </a:prstGeom>
        </p:spPr>
      </p:pic>
      <p:pic>
        <p:nvPicPr>
          <p:cNvPr id="39" name="Object 19" descr="preencoded.png">
            <a:extLst>
              <a:ext uri="{FF2B5EF4-FFF2-40B4-BE49-F238E27FC236}">
                <a16:creationId xmlns:a16="http://schemas.microsoft.com/office/drawing/2014/main" xmlns="" id="{C9D796E1-EB96-457C-9DB9-4E0F00CF1D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471838" y="3686175"/>
            <a:ext cx="1314450" cy="9525"/>
          </a:xfrm>
          <a:prstGeom prst="rect">
            <a:avLst/>
          </a:prstGeom>
        </p:spPr>
      </p:pic>
      <p:pic>
        <p:nvPicPr>
          <p:cNvPr id="41" name="Object 20" descr="preencoded.png">
            <a:extLst>
              <a:ext uri="{FF2B5EF4-FFF2-40B4-BE49-F238E27FC236}">
                <a16:creationId xmlns:a16="http://schemas.microsoft.com/office/drawing/2014/main" xmlns="" id="{303FC552-8012-4D6C-AEBC-A3317ED55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471838" y="4162425"/>
            <a:ext cx="1314450" cy="9525"/>
          </a:xfrm>
          <a:prstGeom prst="rect">
            <a:avLst/>
          </a:prstGeom>
        </p:spPr>
      </p:pic>
      <p:pic>
        <p:nvPicPr>
          <p:cNvPr id="43" name="Object 21" descr="preencoded.png">
            <a:extLst>
              <a:ext uri="{FF2B5EF4-FFF2-40B4-BE49-F238E27FC236}">
                <a16:creationId xmlns:a16="http://schemas.microsoft.com/office/drawing/2014/main" xmlns="" id="{8C49ABBF-2C7F-4613-B2ED-29CFC4C20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471838" y="4638675"/>
            <a:ext cx="1314450" cy="9525"/>
          </a:xfrm>
          <a:prstGeom prst="rect">
            <a:avLst/>
          </a:prstGeom>
        </p:spPr>
      </p:pic>
      <p:pic>
        <p:nvPicPr>
          <p:cNvPr id="45" name="Object 22" descr="preencoded.png">
            <a:extLst>
              <a:ext uri="{FF2B5EF4-FFF2-40B4-BE49-F238E27FC236}">
                <a16:creationId xmlns:a16="http://schemas.microsoft.com/office/drawing/2014/main" xmlns="" id="{26D61882-3D02-4A9E-88ED-BBEFFC8AD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471838" y="5114925"/>
            <a:ext cx="1314450" cy="9525"/>
          </a:xfrm>
          <a:prstGeom prst="rect">
            <a:avLst/>
          </a:prstGeom>
        </p:spPr>
      </p:pic>
      <p:pic>
        <p:nvPicPr>
          <p:cNvPr id="53" name="Object 26" descr="preencoded.png">
            <a:extLst>
              <a:ext uri="{FF2B5EF4-FFF2-40B4-BE49-F238E27FC236}">
                <a16:creationId xmlns:a16="http://schemas.microsoft.com/office/drawing/2014/main" xmlns="" id="{8580064A-B82C-4A7B-8A13-1806C1778E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471838" y="5595938"/>
            <a:ext cx="1314450" cy="9525"/>
          </a:xfrm>
          <a:prstGeom prst="rect">
            <a:avLst/>
          </a:prstGeom>
        </p:spPr>
      </p:pic>
      <p:pic>
        <p:nvPicPr>
          <p:cNvPr id="55" name="Object 27" descr="preencoded.png">
            <a:extLst>
              <a:ext uri="{FF2B5EF4-FFF2-40B4-BE49-F238E27FC236}">
                <a16:creationId xmlns:a16="http://schemas.microsoft.com/office/drawing/2014/main" xmlns="" id="{7E8525D6-E864-4C8A-BBDA-43879588E44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457550" y="857250"/>
            <a:ext cx="762000" cy="762000"/>
          </a:xfrm>
          <a:prstGeom prst="rect">
            <a:avLst/>
          </a:prstGeom>
        </p:spPr>
      </p:pic>
      <p:pic>
        <p:nvPicPr>
          <p:cNvPr id="57" name="Object 28" descr="preencoded.png">
            <a:extLst>
              <a:ext uri="{FF2B5EF4-FFF2-40B4-BE49-F238E27FC236}">
                <a16:creationId xmlns:a16="http://schemas.microsoft.com/office/drawing/2014/main" xmlns="" id="{FAF45163-28A6-48D3-80B7-8017B822896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671863" y="1066800"/>
            <a:ext cx="333375" cy="342900"/>
          </a:xfrm>
          <a:prstGeom prst="rect">
            <a:avLst/>
          </a:prstGeom>
        </p:spPr>
      </p:pic>
      <p:pic>
        <p:nvPicPr>
          <p:cNvPr id="59" name="Object 29" descr="preencoded.png">
            <a:extLst>
              <a:ext uri="{FF2B5EF4-FFF2-40B4-BE49-F238E27FC236}">
                <a16:creationId xmlns:a16="http://schemas.microsoft.com/office/drawing/2014/main" xmlns="" id="{C7D8BB3F-CB8F-49D3-A001-A43CA335132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173570" y="666750"/>
            <a:ext cx="1710000" cy="5652000"/>
          </a:xfrm>
          <a:prstGeom prst="rect">
            <a:avLst/>
          </a:prstGeom>
        </p:spPr>
      </p:pic>
      <p:pic>
        <p:nvPicPr>
          <p:cNvPr id="61" name="Object 30" descr="preencoded.png">
            <a:extLst>
              <a:ext uri="{FF2B5EF4-FFF2-40B4-BE49-F238E27FC236}">
                <a16:creationId xmlns:a16="http://schemas.microsoft.com/office/drawing/2014/main" xmlns="" id="{BC620522-01AD-411E-A1EE-8789FDB2F9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8357289" y="2725206"/>
            <a:ext cx="1323975" cy="9525"/>
          </a:xfrm>
          <a:prstGeom prst="rect">
            <a:avLst/>
          </a:prstGeom>
        </p:spPr>
      </p:pic>
      <p:pic>
        <p:nvPicPr>
          <p:cNvPr id="63" name="Object 31" descr="preencoded.png">
            <a:extLst>
              <a:ext uri="{FF2B5EF4-FFF2-40B4-BE49-F238E27FC236}">
                <a16:creationId xmlns:a16="http://schemas.microsoft.com/office/drawing/2014/main" xmlns="" id="{0C27C1E9-D393-42F6-A430-214AE3EEBC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8357289" y="3201456"/>
            <a:ext cx="1323975" cy="9525"/>
          </a:xfrm>
          <a:prstGeom prst="rect">
            <a:avLst/>
          </a:prstGeom>
        </p:spPr>
      </p:pic>
      <p:pic>
        <p:nvPicPr>
          <p:cNvPr id="65" name="Object 32" descr="preencoded.png">
            <a:extLst>
              <a:ext uri="{FF2B5EF4-FFF2-40B4-BE49-F238E27FC236}">
                <a16:creationId xmlns:a16="http://schemas.microsoft.com/office/drawing/2014/main" xmlns="" id="{328CCBE0-CBAD-4223-B641-A98907C796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8357289" y="3677706"/>
            <a:ext cx="1323975" cy="9525"/>
          </a:xfrm>
          <a:prstGeom prst="rect">
            <a:avLst/>
          </a:prstGeom>
        </p:spPr>
      </p:pic>
      <p:pic>
        <p:nvPicPr>
          <p:cNvPr id="67" name="Object 33" descr="preencoded.png">
            <a:extLst>
              <a:ext uri="{FF2B5EF4-FFF2-40B4-BE49-F238E27FC236}">
                <a16:creationId xmlns:a16="http://schemas.microsoft.com/office/drawing/2014/main" xmlns="" id="{EDF1AC9B-0083-456F-86A6-02A4114AB1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8357289" y="4153956"/>
            <a:ext cx="1323975" cy="9525"/>
          </a:xfrm>
          <a:prstGeom prst="rect">
            <a:avLst/>
          </a:prstGeom>
        </p:spPr>
      </p:pic>
      <p:pic>
        <p:nvPicPr>
          <p:cNvPr id="69" name="Object 34" descr="preencoded.png">
            <a:extLst>
              <a:ext uri="{FF2B5EF4-FFF2-40B4-BE49-F238E27FC236}">
                <a16:creationId xmlns:a16="http://schemas.microsoft.com/office/drawing/2014/main" xmlns="" id="{841C12E1-D66B-4432-94A3-64A8A9D1BB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8357289" y="4630206"/>
            <a:ext cx="1323975" cy="9525"/>
          </a:xfrm>
          <a:prstGeom prst="rect">
            <a:avLst/>
          </a:prstGeom>
        </p:spPr>
      </p:pic>
      <p:pic>
        <p:nvPicPr>
          <p:cNvPr id="71" name="Object 35" descr="preencoded.png">
            <a:extLst>
              <a:ext uri="{FF2B5EF4-FFF2-40B4-BE49-F238E27FC236}">
                <a16:creationId xmlns:a16="http://schemas.microsoft.com/office/drawing/2014/main" xmlns="" id="{3269C27D-B65C-4589-BB2D-25E9CFB5DD1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341396" y="848781"/>
            <a:ext cx="771525" cy="762000"/>
          </a:xfrm>
          <a:prstGeom prst="rect">
            <a:avLst/>
          </a:prstGeom>
        </p:spPr>
      </p:pic>
      <p:pic>
        <p:nvPicPr>
          <p:cNvPr id="73" name="Object 36" descr="preencoded.png">
            <a:extLst>
              <a:ext uri="{FF2B5EF4-FFF2-40B4-BE49-F238E27FC236}">
                <a16:creationId xmlns:a16="http://schemas.microsoft.com/office/drawing/2014/main" xmlns="" id="{FC7FA6BB-C9E8-483C-9AA4-9FDF424B795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8593808" y="1086906"/>
            <a:ext cx="266700" cy="285750"/>
          </a:xfrm>
          <a:prstGeom prst="rect">
            <a:avLst/>
          </a:prstGeom>
        </p:spPr>
      </p:pic>
      <p:pic>
        <p:nvPicPr>
          <p:cNvPr id="75" name="Object 37" descr="preencoded.png">
            <a:extLst>
              <a:ext uri="{FF2B5EF4-FFF2-40B4-BE49-F238E27FC236}">
                <a16:creationId xmlns:a16="http://schemas.microsoft.com/office/drawing/2014/main" xmlns="" id="{C8991E20-3933-4808-9D5E-325634395A9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581125" y="857250"/>
            <a:ext cx="762000" cy="762000"/>
          </a:xfrm>
          <a:prstGeom prst="rect">
            <a:avLst/>
          </a:prstGeom>
        </p:spPr>
      </p:pic>
      <p:pic>
        <p:nvPicPr>
          <p:cNvPr id="77" name="Object 38" descr="preencoded.png">
            <a:extLst>
              <a:ext uri="{FF2B5EF4-FFF2-40B4-BE49-F238E27FC236}">
                <a16:creationId xmlns:a16="http://schemas.microsoft.com/office/drawing/2014/main" xmlns="" id="{50721746-25E0-4510-99E7-B52BBF21BD5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4761957" y="1031781"/>
            <a:ext cx="396000" cy="396000"/>
          </a:xfrm>
          <a:prstGeom prst="rect">
            <a:avLst/>
          </a:prstGeom>
        </p:spPr>
      </p:pic>
      <p:pic>
        <p:nvPicPr>
          <p:cNvPr id="81" name="Object 40" descr="preencoded.png">
            <a:extLst>
              <a:ext uri="{FF2B5EF4-FFF2-40B4-BE49-F238E27FC236}">
                <a16:creationId xmlns:a16="http://schemas.microsoft.com/office/drawing/2014/main" xmlns="" id="{F290F20F-43C7-48C0-BA5B-F6164FBF66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8366814" y="5106456"/>
            <a:ext cx="1323975" cy="9525"/>
          </a:xfrm>
          <a:prstGeom prst="rect">
            <a:avLst/>
          </a:prstGeom>
        </p:spPr>
      </p:pic>
      <p:pic>
        <p:nvPicPr>
          <p:cNvPr id="83" name="Object 41" descr="preencoded.png">
            <a:extLst>
              <a:ext uri="{FF2B5EF4-FFF2-40B4-BE49-F238E27FC236}">
                <a16:creationId xmlns:a16="http://schemas.microsoft.com/office/drawing/2014/main" xmlns="" id="{DE2810F5-0E48-4430-B583-8C390F625D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053375" y="666750"/>
            <a:ext cx="1710000" cy="5652500"/>
          </a:xfrm>
          <a:prstGeom prst="rect">
            <a:avLst/>
          </a:prstGeom>
        </p:spPr>
      </p:pic>
      <p:pic>
        <p:nvPicPr>
          <p:cNvPr id="85" name="Object 42" descr="preencoded.png">
            <a:extLst>
              <a:ext uri="{FF2B5EF4-FFF2-40B4-BE49-F238E27FC236}">
                <a16:creationId xmlns:a16="http://schemas.microsoft.com/office/drawing/2014/main" xmlns="" id="{42F13420-E97F-4E92-8AA0-7F80144ECA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0224625" y="2733675"/>
            <a:ext cx="1314450" cy="9525"/>
          </a:xfrm>
          <a:prstGeom prst="rect">
            <a:avLst/>
          </a:prstGeom>
        </p:spPr>
      </p:pic>
      <p:pic>
        <p:nvPicPr>
          <p:cNvPr id="87" name="Object 43" descr="preencoded.png">
            <a:extLst>
              <a:ext uri="{FF2B5EF4-FFF2-40B4-BE49-F238E27FC236}">
                <a16:creationId xmlns:a16="http://schemas.microsoft.com/office/drawing/2014/main" xmlns="" id="{EF389EB1-4247-4156-A769-3F9490DCCD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4613192" y="1743075"/>
            <a:ext cx="1343025" cy="9525"/>
          </a:xfrm>
          <a:prstGeom prst="rect">
            <a:avLst/>
          </a:prstGeom>
        </p:spPr>
      </p:pic>
      <p:pic>
        <p:nvPicPr>
          <p:cNvPr id="95" name="Object 47" descr="preencoded.png">
            <a:extLst>
              <a:ext uri="{FF2B5EF4-FFF2-40B4-BE49-F238E27FC236}">
                <a16:creationId xmlns:a16="http://schemas.microsoft.com/office/drawing/2014/main" xmlns="" id="{F7172FB6-CA14-4189-928D-B7AF505CE6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0224625" y="3209925"/>
            <a:ext cx="1314450" cy="9525"/>
          </a:xfrm>
          <a:prstGeom prst="rect">
            <a:avLst/>
          </a:prstGeom>
        </p:spPr>
      </p:pic>
      <p:pic>
        <p:nvPicPr>
          <p:cNvPr id="97" name="Object 48" descr="preencoded.png">
            <a:extLst>
              <a:ext uri="{FF2B5EF4-FFF2-40B4-BE49-F238E27FC236}">
                <a16:creationId xmlns:a16="http://schemas.microsoft.com/office/drawing/2014/main" xmlns="" id="{B0DB630E-A67F-431D-9C48-881FE10C4D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0224625" y="3686175"/>
            <a:ext cx="1314450" cy="9525"/>
          </a:xfrm>
          <a:prstGeom prst="rect">
            <a:avLst/>
          </a:prstGeom>
        </p:spPr>
      </p:pic>
      <p:pic>
        <p:nvPicPr>
          <p:cNvPr id="99" name="Object 49" descr="preencoded.png">
            <a:extLst>
              <a:ext uri="{FF2B5EF4-FFF2-40B4-BE49-F238E27FC236}">
                <a16:creationId xmlns:a16="http://schemas.microsoft.com/office/drawing/2014/main" xmlns="" id="{BE78A8EC-BBB0-41E0-87BC-B4B0A8FB9E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0224625" y="4162425"/>
            <a:ext cx="1314450" cy="9525"/>
          </a:xfrm>
          <a:prstGeom prst="rect">
            <a:avLst/>
          </a:prstGeom>
        </p:spPr>
      </p:pic>
      <p:pic>
        <p:nvPicPr>
          <p:cNvPr id="101" name="Object 50" descr="preencoded.png">
            <a:extLst>
              <a:ext uri="{FF2B5EF4-FFF2-40B4-BE49-F238E27FC236}">
                <a16:creationId xmlns:a16="http://schemas.microsoft.com/office/drawing/2014/main" xmlns="" id="{E9F2AC48-B6D8-4203-9226-23B45E0EEA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0224625" y="4638675"/>
            <a:ext cx="1314450" cy="9525"/>
          </a:xfrm>
          <a:prstGeom prst="rect">
            <a:avLst/>
          </a:prstGeom>
        </p:spPr>
      </p:pic>
      <p:pic>
        <p:nvPicPr>
          <p:cNvPr id="103" name="Object 51" descr="preencoded.png">
            <a:extLst>
              <a:ext uri="{FF2B5EF4-FFF2-40B4-BE49-F238E27FC236}">
                <a16:creationId xmlns:a16="http://schemas.microsoft.com/office/drawing/2014/main" xmlns="" id="{197C5381-8950-4368-9D16-E558DD8079F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10222244" y="857250"/>
            <a:ext cx="762000" cy="762000"/>
          </a:xfrm>
          <a:prstGeom prst="rect">
            <a:avLst/>
          </a:prstGeom>
        </p:spPr>
      </p:pic>
      <p:pic>
        <p:nvPicPr>
          <p:cNvPr id="105" name="Object 52" descr="preencoded.png">
            <a:extLst>
              <a:ext uri="{FF2B5EF4-FFF2-40B4-BE49-F238E27FC236}">
                <a16:creationId xmlns:a16="http://schemas.microsoft.com/office/drawing/2014/main" xmlns="" id="{A58D3075-D26A-4162-A50D-FF39F04EDC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0234150" y="5114925"/>
            <a:ext cx="1314450" cy="9525"/>
          </a:xfrm>
          <a:prstGeom prst="rect">
            <a:avLst/>
          </a:prstGeom>
        </p:spPr>
      </p:pic>
      <p:sp>
        <p:nvSpPr>
          <p:cNvPr id="111" name="Object55">
            <a:extLst>
              <a:ext uri="{FF2B5EF4-FFF2-40B4-BE49-F238E27FC236}">
                <a16:creationId xmlns:a16="http://schemas.microsoft.com/office/drawing/2014/main" xmlns="" id="{52CA63E1-B595-4061-BE34-489FFCE667B7}"/>
              </a:ext>
            </a:extLst>
          </p:cNvPr>
          <p:cNvSpPr/>
          <p:nvPr/>
        </p:nvSpPr>
        <p:spPr>
          <a:xfrm>
            <a:off x="423862" y="2406560"/>
            <a:ext cx="360000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b="1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Количество</a:t>
            </a: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</a:t>
            </a:r>
            <a:r>
              <a:rPr lang="en-US" sz="1000" b="1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магазинов</a:t>
            </a:r>
            <a:r>
              <a:rPr lang="ru-RU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*</a:t>
            </a:r>
            <a:endParaRPr lang="en-US" sz="1000" b="1" dirty="0"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113" name="Object56">
            <a:extLst>
              <a:ext uri="{FF2B5EF4-FFF2-40B4-BE49-F238E27FC236}">
                <a16:creationId xmlns:a16="http://schemas.microsoft.com/office/drawing/2014/main" xmlns="" id="{ECFD569D-3993-4043-849E-F3CE42751365}"/>
              </a:ext>
            </a:extLst>
          </p:cNvPr>
          <p:cNvSpPr/>
          <p:nvPr/>
        </p:nvSpPr>
        <p:spPr>
          <a:xfrm>
            <a:off x="423863" y="2888063"/>
            <a:ext cx="360000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В</a:t>
            </a:r>
            <a:r>
              <a:rPr lang="en-US" sz="1000" b="1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ыручка</a:t>
            </a:r>
            <a:r>
              <a:rPr lang="ru-RU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,</a:t>
            </a: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III </a:t>
            </a:r>
            <a:r>
              <a:rPr lang="ru-RU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квартал</a:t>
            </a: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202</a:t>
            </a:r>
            <a:r>
              <a:rPr lang="ru-RU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2</a:t>
            </a: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г.</a:t>
            </a:r>
            <a:endParaRPr lang="en-US" sz="1000" b="1" dirty="0"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115" name="Object57">
            <a:extLst>
              <a:ext uri="{FF2B5EF4-FFF2-40B4-BE49-F238E27FC236}">
                <a16:creationId xmlns:a16="http://schemas.microsoft.com/office/drawing/2014/main" xmlns="" id="{5DAD2692-4531-4157-9AD0-47CFED76C49A}"/>
              </a:ext>
            </a:extLst>
          </p:cNvPr>
          <p:cNvSpPr/>
          <p:nvPr/>
        </p:nvSpPr>
        <p:spPr>
          <a:xfrm>
            <a:off x="408399" y="3423300"/>
            <a:ext cx="360000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В</a:t>
            </a:r>
            <a:r>
              <a:rPr lang="en-US" sz="1000" b="1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ыручка</a:t>
            </a:r>
            <a:r>
              <a:rPr lang="ru-RU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,</a:t>
            </a: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​12M 20</a:t>
            </a:r>
            <a:r>
              <a:rPr lang="ru-RU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21</a:t>
            </a: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г.</a:t>
            </a:r>
            <a:endParaRPr lang="en-US" sz="1000" b="1" dirty="0"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117" name="Object58">
            <a:extLst>
              <a:ext uri="{FF2B5EF4-FFF2-40B4-BE49-F238E27FC236}">
                <a16:creationId xmlns:a16="http://schemas.microsoft.com/office/drawing/2014/main" xmlns="" id="{53C5297E-EC07-45CC-8C47-5B34FCEB94E1}"/>
              </a:ext>
            </a:extLst>
          </p:cNvPr>
          <p:cNvSpPr/>
          <p:nvPr/>
        </p:nvSpPr>
        <p:spPr>
          <a:xfrm>
            <a:off x="423863" y="3852180"/>
            <a:ext cx="360000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Количество SKU</a:t>
            </a:r>
            <a:endParaRPr lang="en-US" sz="1000" b="1" dirty="0"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119" name="Object59">
            <a:extLst>
              <a:ext uri="{FF2B5EF4-FFF2-40B4-BE49-F238E27FC236}">
                <a16:creationId xmlns:a16="http://schemas.microsoft.com/office/drawing/2014/main" xmlns="" id="{840E4BE6-60B4-48A2-9A2C-7FF0B270BBB8}"/>
              </a:ext>
            </a:extLst>
          </p:cNvPr>
          <p:cNvSpPr/>
          <p:nvPr/>
        </p:nvSpPr>
        <p:spPr>
          <a:xfrm>
            <a:off x="423863" y="4334075"/>
            <a:ext cx="360000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Количество лояльных ​клиентов</a:t>
            </a:r>
            <a:endParaRPr lang="en-US" sz="1000" b="1" dirty="0"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121" name="Object60">
            <a:extLst>
              <a:ext uri="{FF2B5EF4-FFF2-40B4-BE49-F238E27FC236}">
                <a16:creationId xmlns:a16="http://schemas.microsoft.com/office/drawing/2014/main" xmlns="" id="{4F87FBC4-835D-4128-9442-47E17EB18691}"/>
              </a:ext>
            </a:extLst>
          </p:cNvPr>
          <p:cNvSpPr/>
          <p:nvPr/>
        </p:nvSpPr>
        <p:spPr>
          <a:xfrm>
            <a:off x="423863" y="4806141"/>
            <a:ext cx="360000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b="1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Средний</a:t>
            </a: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</a:t>
            </a:r>
            <a:r>
              <a:rPr lang="en-US" sz="1000" b="1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чек</a:t>
            </a:r>
            <a:r>
              <a:rPr lang="ru-RU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*</a:t>
            </a:r>
            <a:endParaRPr lang="en-US" sz="1000" b="1" dirty="0"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123" name="Object61">
            <a:extLst>
              <a:ext uri="{FF2B5EF4-FFF2-40B4-BE49-F238E27FC236}">
                <a16:creationId xmlns:a16="http://schemas.microsoft.com/office/drawing/2014/main" xmlns="" id="{A1F5893D-A389-4E46-A85D-EBC7A6A590A5}"/>
              </a:ext>
            </a:extLst>
          </p:cNvPr>
          <p:cNvSpPr/>
          <p:nvPr/>
        </p:nvSpPr>
        <p:spPr>
          <a:xfrm>
            <a:off x="4604938" y="1833563"/>
            <a:ext cx="1495425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5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SemiBold" panose="02000000000000000000" pitchFamily="2" charset="0"/>
              </a:rPr>
              <a:t>Магазины
у дома</a:t>
            </a:r>
            <a:endParaRPr lang="en-US" sz="1050" b="1" dirty="0">
              <a:latin typeface="X5 Sans" panose="020B0403020203020204" pitchFamily="34" charset="0"/>
              <a:ea typeface="X5 Sans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25" name="Object62">
            <a:extLst>
              <a:ext uri="{FF2B5EF4-FFF2-40B4-BE49-F238E27FC236}">
                <a16:creationId xmlns:a16="http://schemas.microsoft.com/office/drawing/2014/main" xmlns="" id="{AACFE4BD-85E1-4F5C-9A45-86DF3261E7FD}"/>
              </a:ext>
            </a:extLst>
          </p:cNvPr>
          <p:cNvSpPr/>
          <p:nvPr/>
        </p:nvSpPr>
        <p:spPr>
          <a:xfrm>
            <a:off x="6481840" y="1833563"/>
            <a:ext cx="111918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5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SemiBold" panose="02000000000000000000" pitchFamily="2" charset="0"/>
              </a:rPr>
              <a:t>Супермаркеты</a:t>
            </a:r>
            <a:endParaRPr lang="en-US" sz="1050" b="1" dirty="0">
              <a:latin typeface="X5 Sans" panose="020B0403020203020204" pitchFamily="34" charset="0"/>
              <a:ea typeface="X5 Sans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27" name="Object63">
            <a:extLst>
              <a:ext uri="{FF2B5EF4-FFF2-40B4-BE49-F238E27FC236}">
                <a16:creationId xmlns:a16="http://schemas.microsoft.com/office/drawing/2014/main" xmlns="" id="{9FE42B5D-00FE-4070-A081-0D3485ED4B8D}"/>
              </a:ext>
            </a:extLst>
          </p:cNvPr>
          <p:cNvSpPr/>
          <p:nvPr/>
        </p:nvSpPr>
        <p:spPr>
          <a:xfrm>
            <a:off x="4604938" y="2435543"/>
            <a:ext cx="447675" cy="1442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18 865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29" name="Object64">
            <a:extLst>
              <a:ext uri="{FF2B5EF4-FFF2-40B4-BE49-F238E27FC236}">
                <a16:creationId xmlns:a16="http://schemas.microsoft.com/office/drawing/2014/main" xmlns="" id="{6FFD61E2-38D2-4240-AF3F-DD2772E8E1F3}"/>
              </a:ext>
            </a:extLst>
          </p:cNvPr>
          <p:cNvSpPr/>
          <p:nvPr/>
        </p:nvSpPr>
        <p:spPr>
          <a:xfrm>
            <a:off x="4604938" y="2888933"/>
            <a:ext cx="1033463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&gt; 53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8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млрд руб.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31" name="Object65">
            <a:extLst>
              <a:ext uri="{FF2B5EF4-FFF2-40B4-BE49-F238E27FC236}">
                <a16:creationId xmlns:a16="http://schemas.microsoft.com/office/drawing/2014/main" xmlns="" id="{3949EFFC-F19A-4C0A-BD4D-C506D361F336}"/>
              </a:ext>
            </a:extLst>
          </p:cNvPr>
          <p:cNvSpPr/>
          <p:nvPr/>
        </p:nvSpPr>
        <p:spPr>
          <a:xfrm>
            <a:off x="4604938" y="3372803"/>
            <a:ext cx="1004888" cy="14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&gt; 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1779 млрд руб.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33" name="Object66">
            <a:extLst>
              <a:ext uri="{FF2B5EF4-FFF2-40B4-BE49-F238E27FC236}">
                <a16:creationId xmlns:a16="http://schemas.microsoft.com/office/drawing/2014/main" xmlns="" id="{B59D58A2-147A-4EBF-A85C-0603716B1FB1}"/>
              </a:ext>
            </a:extLst>
          </p:cNvPr>
          <p:cNvSpPr/>
          <p:nvPr/>
        </p:nvSpPr>
        <p:spPr>
          <a:xfrm>
            <a:off x="4604938" y="3855947"/>
            <a:ext cx="957000" cy="14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4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500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–6500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35" name="Object67">
            <a:extLst>
              <a:ext uri="{FF2B5EF4-FFF2-40B4-BE49-F238E27FC236}">
                <a16:creationId xmlns:a16="http://schemas.microsoft.com/office/drawing/2014/main" xmlns="" id="{221942B5-05EA-46CE-BCFA-2B35B3D214F1}"/>
              </a:ext>
            </a:extLst>
          </p:cNvPr>
          <p:cNvSpPr/>
          <p:nvPr/>
        </p:nvSpPr>
        <p:spPr>
          <a:xfrm>
            <a:off x="4604938" y="4322445"/>
            <a:ext cx="566738" cy="1442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~46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млн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37" name="Object68">
            <a:extLst>
              <a:ext uri="{FF2B5EF4-FFF2-40B4-BE49-F238E27FC236}">
                <a16:creationId xmlns:a16="http://schemas.microsoft.com/office/drawing/2014/main" xmlns="" id="{F7BF4DF4-1DC2-421B-928D-E3DD7E36CF2A}"/>
              </a:ext>
            </a:extLst>
          </p:cNvPr>
          <p:cNvSpPr/>
          <p:nvPr/>
        </p:nvSpPr>
        <p:spPr>
          <a:xfrm>
            <a:off x="4604938" y="4798695"/>
            <a:ext cx="79983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422,2 </a:t>
            </a:r>
            <a:r>
              <a:rPr lang="en-US" sz="900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руб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.​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39" name="Object69">
            <a:extLst>
              <a:ext uri="{FF2B5EF4-FFF2-40B4-BE49-F238E27FC236}">
                <a16:creationId xmlns:a16="http://schemas.microsoft.com/office/drawing/2014/main" xmlns="" id="{C520E321-7CB2-4B3B-9E07-13D994ACFA87}"/>
              </a:ext>
            </a:extLst>
          </p:cNvPr>
          <p:cNvSpPr/>
          <p:nvPr/>
        </p:nvSpPr>
        <p:spPr>
          <a:xfrm>
            <a:off x="6481363" y="2435543"/>
            <a:ext cx="290513" cy="1457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972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41" name="Object70">
            <a:extLst>
              <a:ext uri="{FF2B5EF4-FFF2-40B4-BE49-F238E27FC236}">
                <a16:creationId xmlns:a16="http://schemas.microsoft.com/office/drawing/2014/main" xmlns="" id="{B755CF2F-96A8-4565-B051-84BA3D2EBB9A}"/>
              </a:ext>
            </a:extLst>
          </p:cNvPr>
          <p:cNvSpPr/>
          <p:nvPr/>
        </p:nvSpPr>
        <p:spPr>
          <a:xfrm>
            <a:off x="6481363" y="2888933"/>
            <a:ext cx="97155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&gt; 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93 млрд руб.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43" name="Object71">
            <a:extLst>
              <a:ext uri="{FF2B5EF4-FFF2-40B4-BE49-F238E27FC236}">
                <a16:creationId xmlns:a16="http://schemas.microsoft.com/office/drawing/2014/main" xmlns="" id="{88B4031F-589B-47B4-964A-249577589527}"/>
              </a:ext>
            </a:extLst>
          </p:cNvPr>
          <p:cNvSpPr/>
          <p:nvPr/>
        </p:nvSpPr>
        <p:spPr>
          <a:xfrm>
            <a:off x="6481363" y="3372803"/>
            <a:ext cx="942975" cy="14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&gt; 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337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млрд руб.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45" name="Object72">
            <a:extLst>
              <a:ext uri="{FF2B5EF4-FFF2-40B4-BE49-F238E27FC236}">
                <a16:creationId xmlns:a16="http://schemas.microsoft.com/office/drawing/2014/main" xmlns="" id="{C6124A90-5C7C-451A-A5D5-81A3C2F9E5B0}"/>
              </a:ext>
            </a:extLst>
          </p:cNvPr>
          <p:cNvSpPr/>
          <p:nvPr/>
        </p:nvSpPr>
        <p:spPr>
          <a:xfrm>
            <a:off x="6481363" y="3853815"/>
            <a:ext cx="790575" cy="1457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8000–15 000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47" name="Object73">
            <a:extLst>
              <a:ext uri="{FF2B5EF4-FFF2-40B4-BE49-F238E27FC236}">
                <a16:creationId xmlns:a16="http://schemas.microsoft.com/office/drawing/2014/main" xmlns="" id="{0DB12E2D-DB15-4A7B-AE3C-BCF2491A6BE9}"/>
              </a:ext>
            </a:extLst>
          </p:cNvPr>
          <p:cNvSpPr/>
          <p:nvPr/>
        </p:nvSpPr>
        <p:spPr>
          <a:xfrm>
            <a:off x="6481363" y="4322445"/>
            <a:ext cx="504825" cy="14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&gt; 14 млн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49" name="Object74">
            <a:extLst>
              <a:ext uri="{FF2B5EF4-FFF2-40B4-BE49-F238E27FC236}">
                <a16:creationId xmlns:a16="http://schemas.microsoft.com/office/drawing/2014/main" xmlns="" id="{67A9D912-4A32-43CE-9628-CE5F3DCF2EE1}"/>
              </a:ext>
            </a:extLst>
          </p:cNvPr>
          <p:cNvSpPr/>
          <p:nvPr/>
        </p:nvSpPr>
        <p:spPr>
          <a:xfrm>
            <a:off x="6481363" y="4798695"/>
            <a:ext cx="633413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614,9 </a:t>
            </a:r>
            <a:r>
              <a:rPr lang="en-US" sz="900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руб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51" name="Object75">
            <a:extLst>
              <a:ext uri="{FF2B5EF4-FFF2-40B4-BE49-F238E27FC236}">
                <a16:creationId xmlns:a16="http://schemas.microsoft.com/office/drawing/2014/main" xmlns="" id="{41C447BD-5840-4A6C-8867-C0934487E08B}"/>
              </a:ext>
            </a:extLst>
          </p:cNvPr>
          <p:cNvSpPr/>
          <p:nvPr/>
        </p:nvSpPr>
        <p:spPr>
          <a:xfrm>
            <a:off x="423862" y="5278636"/>
            <a:ext cx="360000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Омниканальное ​предложение</a:t>
            </a:r>
            <a:endParaRPr lang="en-US" sz="1000" b="1" dirty="0"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sp>
        <p:nvSpPr>
          <p:cNvPr id="155" name="Object77">
            <a:extLst>
              <a:ext uri="{FF2B5EF4-FFF2-40B4-BE49-F238E27FC236}">
                <a16:creationId xmlns:a16="http://schemas.microsoft.com/office/drawing/2014/main" xmlns="" id="{2E9E6B78-4032-437F-8101-1BF031921946}"/>
              </a:ext>
            </a:extLst>
          </p:cNvPr>
          <p:cNvSpPr/>
          <p:nvPr/>
        </p:nvSpPr>
        <p:spPr>
          <a:xfrm>
            <a:off x="4604938" y="5139380"/>
            <a:ext cx="1495425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Офлайн-магазины, экспресс-доставка </a:t>
            </a:r>
          </a:p>
        </p:txBody>
      </p:sp>
      <p:sp>
        <p:nvSpPr>
          <p:cNvPr id="161" name="Object80">
            <a:extLst>
              <a:ext uri="{FF2B5EF4-FFF2-40B4-BE49-F238E27FC236}">
                <a16:creationId xmlns:a16="http://schemas.microsoft.com/office/drawing/2014/main" xmlns="" id="{B28AF60A-037D-4C23-A2E8-2A5896199A2A}"/>
              </a:ext>
            </a:extLst>
          </p:cNvPr>
          <p:cNvSpPr/>
          <p:nvPr/>
        </p:nvSpPr>
        <p:spPr>
          <a:xfrm>
            <a:off x="6481362" y="5134618"/>
            <a:ext cx="1495687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Офлайн-магазины, самовывоз, экспресс-доставка </a:t>
            </a:r>
          </a:p>
        </p:txBody>
      </p:sp>
      <p:sp>
        <p:nvSpPr>
          <p:cNvPr id="163" name="Object81">
            <a:extLst>
              <a:ext uri="{FF2B5EF4-FFF2-40B4-BE49-F238E27FC236}">
                <a16:creationId xmlns:a16="http://schemas.microsoft.com/office/drawing/2014/main" xmlns="" id="{68D03003-84CF-40DD-B75D-C70CDFD70F5F}"/>
              </a:ext>
            </a:extLst>
          </p:cNvPr>
          <p:cNvSpPr/>
          <p:nvPr/>
        </p:nvSpPr>
        <p:spPr>
          <a:xfrm>
            <a:off x="8332770" y="1825094"/>
            <a:ext cx="111918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5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SemiBold" panose="02000000000000000000" pitchFamily="2" charset="0"/>
              </a:rPr>
              <a:t>Гипермаркеты</a:t>
            </a:r>
            <a:endParaRPr lang="en-US" sz="1050" b="1" dirty="0">
              <a:latin typeface="X5 Sans" panose="020B0403020203020204" pitchFamily="34" charset="0"/>
              <a:ea typeface="X5 Sans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65" name="Object82">
            <a:extLst>
              <a:ext uri="{FF2B5EF4-FFF2-40B4-BE49-F238E27FC236}">
                <a16:creationId xmlns:a16="http://schemas.microsoft.com/office/drawing/2014/main" xmlns="" id="{DDAA2EB7-8A9C-42C5-AD28-432BE127FB8D}"/>
              </a:ext>
            </a:extLst>
          </p:cNvPr>
          <p:cNvSpPr/>
          <p:nvPr/>
        </p:nvSpPr>
        <p:spPr>
          <a:xfrm>
            <a:off x="8357289" y="2427074"/>
            <a:ext cx="228600" cy="1457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17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67" name="Object83">
            <a:extLst>
              <a:ext uri="{FF2B5EF4-FFF2-40B4-BE49-F238E27FC236}">
                <a16:creationId xmlns:a16="http://schemas.microsoft.com/office/drawing/2014/main" xmlns="" id="{B35DB74A-0608-4CE8-9BF9-DEB822F2759C}"/>
              </a:ext>
            </a:extLst>
          </p:cNvPr>
          <p:cNvSpPr/>
          <p:nvPr/>
        </p:nvSpPr>
        <p:spPr>
          <a:xfrm>
            <a:off x="8357289" y="2880464"/>
            <a:ext cx="97155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&gt; 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3,4 млрд руб.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69" name="Object84">
            <a:extLst>
              <a:ext uri="{FF2B5EF4-FFF2-40B4-BE49-F238E27FC236}">
                <a16:creationId xmlns:a16="http://schemas.microsoft.com/office/drawing/2014/main" xmlns="" id="{C8F9BB81-0D45-43D3-855F-7CB008192C77}"/>
              </a:ext>
            </a:extLst>
          </p:cNvPr>
          <p:cNvSpPr/>
          <p:nvPr/>
        </p:nvSpPr>
        <p:spPr>
          <a:xfrm>
            <a:off x="8357289" y="3364334"/>
            <a:ext cx="876300" cy="14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&gt; 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31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млрд руб.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71" name="Object85">
            <a:extLst>
              <a:ext uri="{FF2B5EF4-FFF2-40B4-BE49-F238E27FC236}">
                <a16:creationId xmlns:a16="http://schemas.microsoft.com/office/drawing/2014/main" xmlns="" id="{4691FBD8-D625-44E6-91FE-D2DE79B191BB}"/>
              </a:ext>
            </a:extLst>
          </p:cNvPr>
          <p:cNvSpPr/>
          <p:nvPr/>
        </p:nvSpPr>
        <p:spPr>
          <a:xfrm>
            <a:off x="8357288" y="3845346"/>
            <a:ext cx="109466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22 000–30 000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81" name="Object90">
            <a:extLst>
              <a:ext uri="{FF2B5EF4-FFF2-40B4-BE49-F238E27FC236}">
                <a16:creationId xmlns:a16="http://schemas.microsoft.com/office/drawing/2014/main" xmlns="" id="{258B7451-0D18-400A-9921-D32DC9B9CDFA}"/>
              </a:ext>
            </a:extLst>
          </p:cNvPr>
          <p:cNvSpPr/>
          <p:nvPr/>
        </p:nvSpPr>
        <p:spPr>
          <a:xfrm>
            <a:off x="8369165" y="4790226"/>
            <a:ext cx="795312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1018 </a:t>
            </a:r>
            <a:r>
              <a:rPr lang="en-US" sz="900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руб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83" name="Object91">
            <a:extLst>
              <a:ext uri="{FF2B5EF4-FFF2-40B4-BE49-F238E27FC236}">
                <a16:creationId xmlns:a16="http://schemas.microsoft.com/office/drawing/2014/main" xmlns="" id="{4523B078-5EDC-4282-A843-80AE9BB675B3}"/>
              </a:ext>
            </a:extLst>
          </p:cNvPr>
          <p:cNvSpPr/>
          <p:nvPr/>
        </p:nvSpPr>
        <p:spPr>
          <a:xfrm>
            <a:off x="10219863" y="1833563"/>
            <a:ext cx="101441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105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SemiBold" panose="02000000000000000000" pitchFamily="2" charset="0"/>
              </a:rPr>
              <a:t>«</a:t>
            </a:r>
            <a:r>
              <a:rPr lang="en-US" sz="105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SemiBold" panose="02000000000000000000" pitchFamily="2" charset="0"/>
              </a:rPr>
              <a:t>Ж</a:t>
            </a:r>
            <a:r>
              <a:rPr lang="ru-RU" sz="105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SemiBold" panose="02000000000000000000" pitchFamily="2" charset="0"/>
              </a:rPr>
              <a:t>е</a:t>
            </a:r>
            <a:r>
              <a:rPr lang="en-US" sz="1050" b="1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SemiBold" panose="02000000000000000000" pitchFamily="2" charset="0"/>
              </a:rPr>
              <a:t>сткие</a:t>
            </a:r>
            <a:r>
              <a:rPr lang="ru-RU" sz="105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SemiBold" panose="02000000000000000000" pitchFamily="2" charset="0"/>
              </a:rPr>
              <a:t>»</a:t>
            </a:r>
            <a:r>
              <a:rPr lang="en-US" sz="1050" b="1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SemiBold" panose="02000000000000000000" pitchFamily="2" charset="0"/>
              </a:rPr>
              <a:t>
дискаунтеры</a:t>
            </a:r>
            <a:endParaRPr lang="en-US" sz="1050" b="1" dirty="0">
              <a:latin typeface="X5 Sans" panose="020B0403020203020204" pitchFamily="34" charset="0"/>
              <a:ea typeface="X5 Sans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85" name="Object92">
            <a:extLst>
              <a:ext uri="{FF2B5EF4-FFF2-40B4-BE49-F238E27FC236}">
                <a16:creationId xmlns:a16="http://schemas.microsoft.com/office/drawing/2014/main" xmlns="" id="{C96A7DB3-BB66-42E0-8084-6E4CE35FC9F3}"/>
              </a:ext>
            </a:extLst>
          </p:cNvPr>
          <p:cNvSpPr/>
          <p:nvPr/>
        </p:nvSpPr>
        <p:spPr>
          <a:xfrm>
            <a:off x="10219863" y="2435543"/>
            <a:ext cx="290513" cy="145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316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87" name="Object93">
            <a:extLst>
              <a:ext uri="{FF2B5EF4-FFF2-40B4-BE49-F238E27FC236}">
                <a16:creationId xmlns:a16="http://schemas.microsoft.com/office/drawing/2014/main" xmlns="" id="{86DA617F-9739-4511-96E9-89141CA82126}"/>
              </a:ext>
            </a:extLst>
          </p:cNvPr>
          <p:cNvSpPr/>
          <p:nvPr/>
        </p:nvSpPr>
        <p:spPr>
          <a:xfrm>
            <a:off x="10219863" y="3853815"/>
            <a:ext cx="487761" cy="14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~ 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800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91" name="Object95">
            <a:extLst>
              <a:ext uri="{FF2B5EF4-FFF2-40B4-BE49-F238E27FC236}">
                <a16:creationId xmlns:a16="http://schemas.microsoft.com/office/drawing/2014/main" xmlns="" id="{A33EDBBF-7463-48BC-8E2F-A8B1B55FB547}"/>
              </a:ext>
            </a:extLst>
          </p:cNvPr>
          <p:cNvSpPr/>
          <p:nvPr/>
        </p:nvSpPr>
        <p:spPr>
          <a:xfrm>
            <a:off x="423863" y="6501693"/>
            <a:ext cx="1585913" cy="2308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kern="0" dirty="0">
                <a:solidFill>
                  <a:srgbClr val="526477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* </a:t>
            </a:r>
            <a:r>
              <a:rPr lang="ru-RU" sz="700" kern="0" dirty="0">
                <a:solidFill>
                  <a:srgbClr val="526477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Данные на 3</a:t>
            </a:r>
            <a:r>
              <a:rPr lang="en-US" sz="700" kern="0" dirty="0">
                <a:solidFill>
                  <a:srgbClr val="526477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0 </a:t>
            </a:r>
            <a:r>
              <a:rPr lang="ru-RU" sz="700" kern="0" dirty="0">
                <a:solidFill>
                  <a:srgbClr val="526477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сентября  2022 года</a:t>
            </a:r>
            <a:endParaRPr lang="en-US" sz="7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E7A64F-5347-4748-838B-DF2B00AD9B4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209822" y="963461"/>
            <a:ext cx="747276" cy="54957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64F18E6-0C58-45C7-9D56-4ED6477E0B0E}"/>
              </a:ext>
            </a:extLst>
          </p:cNvPr>
          <p:cNvSpPr txBox="1"/>
          <p:nvPr/>
        </p:nvSpPr>
        <p:spPr>
          <a:xfrm>
            <a:off x="332442" y="733364"/>
            <a:ext cx="3990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spc="-10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Мультиформатное</a:t>
            </a:r>
            <a:r>
              <a:rPr lang="ru-RU" sz="3000" b="1" spc="-10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предложение Х5</a:t>
            </a:r>
            <a:endParaRPr lang="en-US" sz="3000" b="1" spc="-100" dirty="0"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pic>
        <p:nvPicPr>
          <p:cNvPr id="94" name="Object 43" descr="preencoded.png">
            <a:extLst>
              <a:ext uri="{FF2B5EF4-FFF2-40B4-BE49-F238E27FC236}">
                <a16:creationId xmlns:a16="http://schemas.microsoft.com/office/drawing/2014/main" xmlns="" id="{818CF6EC-35F8-4395-86C8-2432BDCE53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6481363" y="1743075"/>
            <a:ext cx="1343025" cy="9525"/>
          </a:xfrm>
          <a:prstGeom prst="rect">
            <a:avLst/>
          </a:prstGeom>
        </p:spPr>
      </p:pic>
      <p:pic>
        <p:nvPicPr>
          <p:cNvPr id="98" name="Object 43" descr="preencoded.png">
            <a:extLst>
              <a:ext uri="{FF2B5EF4-FFF2-40B4-BE49-F238E27FC236}">
                <a16:creationId xmlns:a16="http://schemas.microsoft.com/office/drawing/2014/main" xmlns="" id="{B8BEA82A-2583-426B-961A-F9D3EA2561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8345206" y="1743075"/>
            <a:ext cx="1343025" cy="9525"/>
          </a:xfrm>
          <a:prstGeom prst="rect">
            <a:avLst/>
          </a:prstGeom>
        </p:spPr>
      </p:pic>
      <p:pic>
        <p:nvPicPr>
          <p:cNvPr id="100" name="Object 43" descr="preencoded.png">
            <a:extLst>
              <a:ext uri="{FF2B5EF4-FFF2-40B4-BE49-F238E27FC236}">
                <a16:creationId xmlns:a16="http://schemas.microsoft.com/office/drawing/2014/main" xmlns="" id="{2F9C67C6-9E01-4A87-9DBB-9AF35881A73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10200283" y="1743075"/>
            <a:ext cx="1343025" cy="952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17FE3AAB-B1F0-D545-A798-0CB5DC388F63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433102" y="223342"/>
            <a:ext cx="346775" cy="346775"/>
          </a:xfrm>
          <a:prstGeom prst="rect">
            <a:avLst/>
          </a:prstGeom>
        </p:spPr>
      </p:pic>
      <p:sp>
        <p:nvSpPr>
          <p:cNvPr id="102" name="Object84">
            <a:extLst>
              <a:ext uri="{FF2B5EF4-FFF2-40B4-BE49-F238E27FC236}">
                <a16:creationId xmlns:a16="http://schemas.microsoft.com/office/drawing/2014/main" xmlns="" id="{C8F9BB81-0D45-43D3-855F-7CB008192C77}"/>
              </a:ext>
            </a:extLst>
          </p:cNvPr>
          <p:cNvSpPr/>
          <p:nvPr/>
        </p:nvSpPr>
        <p:spPr>
          <a:xfrm>
            <a:off x="10243199" y="2888933"/>
            <a:ext cx="87630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&gt; 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9,7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млрд руб.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04" name="Object90">
            <a:extLst>
              <a:ext uri="{FF2B5EF4-FFF2-40B4-BE49-F238E27FC236}">
                <a16:creationId xmlns:a16="http://schemas.microsoft.com/office/drawing/2014/main" xmlns="" id="{258B7451-0D18-400A-9921-D32DC9B9CDFA}"/>
              </a:ext>
            </a:extLst>
          </p:cNvPr>
          <p:cNvSpPr/>
          <p:nvPr/>
        </p:nvSpPr>
        <p:spPr>
          <a:xfrm>
            <a:off x="10239512" y="4786403"/>
            <a:ext cx="633413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600,2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900" kern="0" dirty="0" err="1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руб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91" name="Object84">
            <a:extLst>
              <a:ext uri="{FF2B5EF4-FFF2-40B4-BE49-F238E27FC236}">
                <a16:creationId xmlns:a16="http://schemas.microsoft.com/office/drawing/2014/main" xmlns="" id="{C8F9BB81-0D45-43D3-855F-7CB008192C77}"/>
              </a:ext>
            </a:extLst>
          </p:cNvPr>
          <p:cNvSpPr/>
          <p:nvPr/>
        </p:nvSpPr>
        <p:spPr>
          <a:xfrm>
            <a:off x="10236535" y="3372803"/>
            <a:ext cx="876300" cy="14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&gt; </a:t>
            </a:r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2</a:t>
            </a:r>
            <a:r>
              <a:rPr lang="en-US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млрд руб.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pic>
        <p:nvPicPr>
          <p:cNvPr id="90" name="Object 16" descr="preencoded.png">
            <a:extLst>
              <a:ext uri="{FF2B5EF4-FFF2-40B4-BE49-F238E27FC236}">
                <a16:creationId xmlns:a16="http://schemas.microsoft.com/office/drawing/2014/main" xmlns="" id="{D2C2FE7D-B998-4BD4-A118-A8B078622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209822" y="5581650"/>
            <a:ext cx="1343025" cy="9525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D789A0A-3BF3-4B52-A37E-68DEDC7F2E54}"/>
              </a:ext>
            </a:extLst>
          </p:cNvPr>
          <p:cNvSpPr txBox="1"/>
          <p:nvPr/>
        </p:nvSpPr>
        <p:spPr>
          <a:xfrm>
            <a:off x="10152178" y="5246552"/>
            <a:ext cx="1719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kern="0" dirty="0">
                <a:solidFill>
                  <a:srgbClr val="191923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Офлайн-магазины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416285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-4762" y="0"/>
            <a:ext cx="121920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491038" y="2252663"/>
            <a:ext cx="3209925" cy="32099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3714750" y="3900488"/>
            <a:ext cx="2380199" cy="295573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091238" y="3905250"/>
            <a:ext cx="2299283" cy="29527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6096000" y="2376488"/>
            <a:ext cx="4021243" cy="153321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2081213" y="2414588"/>
            <a:ext cx="4016439" cy="149036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6091238" y="0"/>
            <a:ext cx="4763" cy="390525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5143500" y="2905125"/>
            <a:ext cx="1905000" cy="190500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5776913" y="3643313"/>
            <a:ext cx="637617" cy="428418"/>
          </a:xfrm>
          <a:prstGeom prst="rect">
            <a:avLst/>
          </a:prstGeom>
        </p:spPr>
      </p:pic>
      <p:sp>
        <p:nvSpPr>
          <p:cNvPr id="13" name="Object12"/>
          <p:cNvSpPr/>
          <p:nvPr/>
        </p:nvSpPr>
        <p:spPr>
          <a:xfrm>
            <a:off x="3381375" y="1476375"/>
            <a:ext cx="199548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25"/>
              </a:lnSpc>
            </a:pPr>
            <a:r>
              <a:rPr lang="en-US" sz="1100" kern="0" spc="-38" dirty="0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Доступность на полке</a:t>
            </a:r>
            <a:endParaRPr lang="en-US" sz="1100" dirty="0">
              <a:latin typeface="X5 Sans Medium" panose="020B0403020203020204" pitchFamily="34" charset="0"/>
              <a:ea typeface="X5 Sans Medium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4" name="Object13"/>
          <p:cNvSpPr/>
          <p:nvPr/>
        </p:nvSpPr>
        <p:spPr>
          <a:xfrm>
            <a:off x="6862763" y="1476375"/>
            <a:ext cx="227647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25"/>
              </a:lnSpc>
            </a:pPr>
            <a:r>
              <a:rPr lang="en-US" sz="1100" kern="0" spc="-38" dirty="0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Гибкость в принятии решений</a:t>
            </a:r>
            <a:endParaRPr lang="en-US" sz="1100" dirty="0">
              <a:latin typeface="X5 Sans Medium" panose="020B0403020203020204" pitchFamily="34" charset="0"/>
              <a:ea typeface="X5 Sans Medium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5" name="Object14"/>
          <p:cNvSpPr/>
          <p:nvPr/>
        </p:nvSpPr>
        <p:spPr>
          <a:xfrm>
            <a:off x="2414588" y="3910013"/>
            <a:ext cx="199548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25"/>
              </a:lnSpc>
            </a:pPr>
            <a:r>
              <a:rPr lang="en-US" sz="1100" kern="0" spc="-38" dirty="0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Непрерывность работы</a:t>
            </a:r>
            <a:endParaRPr lang="en-US" sz="1100" dirty="0">
              <a:latin typeface="X5 Sans Medium" panose="020B0403020203020204" pitchFamily="34" charset="0"/>
              <a:ea typeface="X5 Sans Medium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6" name="Object15"/>
          <p:cNvSpPr/>
          <p:nvPr/>
        </p:nvSpPr>
        <p:spPr>
          <a:xfrm>
            <a:off x="7924800" y="3929063"/>
            <a:ext cx="21431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25"/>
              </a:lnSpc>
            </a:pPr>
            <a:r>
              <a:rPr lang="en-US" sz="1100" kern="0" spc="-38" dirty="0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Открытость и прозрачность работы с поставщиками</a:t>
            </a:r>
            <a:endParaRPr lang="en-US" sz="1100" dirty="0">
              <a:latin typeface="X5 Sans Medium" panose="020B0403020203020204" pitchFamily="34" charset="0"/>
              <a:ea typeface="X5 Sans Medium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17" name="Object16"/>
          <p:cNvSpPr/>
          <p:nvPr/>
        </p:nvSpPr>
        <p:spPr>
          <a:xfrm>
            <a:off x="3381375" y="1752600"/>
            <a:ext cx="1995488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Обеспечение стабильной работы инфраструктуры и логистики для бесперебойных поставок товаров на полки магазинов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8" name="Object17"/>
          <p:cNvSpPr/>
          <p:nvPr/>
        </p:nvSpPr>
        <p:spPr>
          <a:xfrm>
            <a:off x="6862763" y="1752600"/>
            <a:ext cx="2509838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Непрерывное изучение возможностей </a:t>
            </a:r>
            <a:r>
              <a:rPr sz="900"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/>
            </a:r>
            <a:br>
              <a:rPr sz="900"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</a:br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для развития инфраструктуры в постоянно меняющихся внешних условиях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19" name="Object18"/>
          <p:cNvSpPr/>
          <p:nvPr/>
        </p:nvSpPr>
        <p:spPr>
          <a:xfrm>
            <a:off x="2414588" y="4186238"/>
            <a:ext cx="2205038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Поиск альтернативных каналов поставок и вариантов сотрудничества для сохранения разнообразия ассортимента и диверсификации рисков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20" name="Object19"/>
          <p:cNvSpPr/>
          <p:nvPr/>
        </p:nvSpPr>
        <p:spPr>
          <a:xfrm>
            <a:off x="5233988" y="2762250"/>
            <a:ext cx="142875" cy="2524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b="1" kern="0" spc="-38" dirty="0">
                <a:solidFill>
                  <a:srgbClr val="5FAF2D"/>
                </a:solidFill>
                <a:latin typeface="5ka Sans Design Black" panose="02000000000000000000" pitchFamily="2" charset="0"/>
                <a:ea typeface="5ka Sans Design Black" panose="02000000000000000000" pitchFamily="2" charset="0"/>
                <a:cs typeface="5ka Sans Design Black" panose="02000000000000000000" pitchFamily="2" charset="0"/>
              </a:rPr>
              <a:t>1</a:t>
            </a:r>
            <a:endParaRPr lang="en-US" b="1" dirty="0">
              <a:latin typeface="5ka Sans Design Black" panose="02000000000000000000" pitchFamily="2" charset="0"/>
              <a:ea typeface="5ka Sans Design Black" panose="02000000000000000000" pitchFamily="2" charset="0"/>
              <a:cs typeface="5ka Sans Design Black" panose="02000000000000000000" pitchFamily="2" charset="0"/>
            </a:endParaRPr>
          </a:p>
        </p:txBody>
      </p:sp>
      <p:sp>
        <p:nvSpPr>
          <p:cNvPr id="21" name="Object20"/>
          <p:cNvSpPr/>
          <p:nvPr/>
        </p:nvSpPr>
        <p:spPr>
          <a:xfrm>
            <a:off x="6858000" y="2762250"/>
            <a:ext cx="142875" cy="2524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b="1" kern="0" spc="-38" dirty="0">
                <a:solidFill>
                  <a:srgbClr val="5FAF2D"/>
                </a:solidFill>
                <a:latin typeface="5ka Sans Design Black" panose="02000000000000000000" pitchFamily="2" charset="0"/>
                <a:ea typeface="5ka Sans Design Black" panose="02000000000000000000" pitchFamily="2" charset="0"/>
                <a:cs typeface="5ka Sans Design Black" panose="02000000000000000000" pitchFamily="2" charset="0"/>
              </a:rPr>
              <a:t>2</a:t>
            </a:r>
            <a:endParaRPr lang="en-US" b="1" dirty="0">
              <a:latin typeface="5ka Sans Design Black" panose="02000000000000000000" pitchFamily="2" charset="0"/>
              <a:ea typeface="5ka Sans Design Black" panose="02000000000000000000" pitchFamily="2" charset="0"/>
              <a:cs typeface="5ka Sans Design Black" panose="02000000000000000000" pitchFamily="2" charset="0"/>
            </a:endParaRPr>
          </a:p>
        </p:txBody>
      </p:sp>
      <p:sp>
        <p:nvSpPr>
          <p:cNvPr id="22" name="Object21"/>
          <p:cNvSpPr/>
          <p:nvPr/>
        </p:nvSpPr>
        <p:spPr>
          <a:xfrm>
            <a:off x="7186613" y="4124325"/>
            <a:ext cx="142875" cy="2524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b="1" kern="0" spc="-38" dirty="0">
                <a:solidFill>
                  <a:srgbClr val="5FAF2D"/>
                </a:solidFill>
                <a:latin typeface="5ka Sans Design Black" panose="02000000000000000000" pitchFamily="2" charset="0"/>
                <a:ea typeface="5ka Sans Design Black" panose="02000000000000000000" pitchFamily="2" charset="0"/>
                <a:cs typeface="5ka Sans Design Black" panose="02000000000000000000" pitchFamily="2" charset="0"/>
              </a:rPr>
              <a:t>3</a:t>
            </a:r>
            <a:endParaRPr lang="en-US" b="1" dirty="0">
              <a:latin typeface="5ka Sans Design Black" panose="02000000000000000000" pitchFamily="2" charset="0"/>
              <a:ea typeface="5ka Sans Design Black" panose="02000000000000000000" pitchFamily="2" charset="0"/>
              <a:cs typeface="5ka Sans Design Black" panose="02000000000000000000" pitchFamily="2" charset="0"/>
            </a:endParaRPr>
          </a:p>
        </p:txBody>
      </p:sp>
      <p:sp>
        <p:nvSpPr>
          <p:cNvPr id="23" name="Object22"/>
          <p:cNvSpPr/>
          <p:nvPr/>
        </p:nvSpPr>
        <p:spPr>
          <a:xfrm>
            <a:off x="6029325" y="4953000"/>
            <a:ext cx="142875" cy="2524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b="1" kern="0" spc="-38" dirty="0">
                <a:solidFill>
                  <a:srgbClr val="5FAF2D"/>
                </a:solidFill>
                <a:latin typeface="5ka Sans Design Black" panose="02000000000000000000" pitchFamily="2" charset="0"/>
                <a:ea typeface="5ka Sans Design Black" panose="02000000000000000000" pitchFamily="2" charset="0"/>
                <a:cs typeface="5ka Sans Design Black" panose="02000000000000000000" pitchFamily="2" charset="0"/>
              </a:rPr>
              <a:t>4</a:t>
            </a:r>
            <a:endParaRPr lang="en-US" b="1" dirty="0">
              <a:latin typeface="5ka Sans Design Black" panose="02000000000000000000" pitchFamily="2" charset="0"/>
              <a:ea typeface="5ka Sans Design Black" panose="02000000000000000000" pitchFamily="2" charset="0"/>
              <a:cs typeface="5ka Sans Design Black" panose="02000000000000000000" pitchFamily="2" charset="0"/>
            </a:endParaRPr>
          </a:p>
        </p:txBody>
      </p:sp>
      <p:sp>
        <p:nvSpPr>
          <p:cNvPr id="24" name="Object23"/>
          <p:cNvSpPr/>
          <p:nvPr/>
        </p:nvSpPr>
        <p:spPr>
          <a:xfrm>
            <a:off x="4867275" y="4124325"/>
            <a:ext cx="142875" cy="2524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b="1" kern="0" spc="-38" dirty="0">
                <a:solidFill>
                  <a:srgbClr val="5FAF2D"/>
                </a:solidFill>
                <a:latin typeface="5ka Sans Design Black" panose="02000000000000000000" pitchFamily="2" charset="0"/>
                <a:ea typeface="5ka Sans Design Black" panose="02000000000000000000" pitchFamily="2" charset="0"/>
                <a:cs typeface="5ka Sans Design Black" panose="02000000000000000000" pitchFamily="2" charset="0"/>
              </a:rPr>
              <a:t>5</a:t>
            </a:r>
            <a:endParaRPr lang="en-US" b="1" dirty="0">
              <a:latin typeface="5ka Sans Design Black" panose="02000000000000000000" pitchFamily="2" charset="0"/>
              <a:ea typeface="5ka Sans Design Black" panose="02000000000000000000" pitchFamily="2" charset="0"/>
              <a:cs typeface="5ka Sans Design Black" panose="02000000000000000000" pitchFamily="2" charset="0"/>
            </a:endParaRPr>
          </a:p>
        </p:txBody>
      </p:sp>
      <p:sp>
        <p:nvSpPr>
          <p:cNvPr id="25" name="Object24"/>
          <p:cNvSpPr/>
          <p:nvPr/>
        </p:nvSpPr>
        <p:spPr>
          <a:xfrm>
            <a:off x="7924800" y="4386263"/>
            <a:ext cx="205740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Постоянное взаимодействие </a:t>
            </a:r>
            <a:r>
              <a:rPr sz="900" dirty="0"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/>
            </a:r>
            <a:br>
              <a:rPr sz="900" dirty="0"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</a:br>
            <a:r>
              <a:rPr lang="en-US" sz="900" kern="0" dirty="0" err="1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с</a:t>
            </a:r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900" kern="0" dirty="0" err="1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партн</a:t>
            </a:r>
            <a:r>
              <a:rPr lang="ru-RU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е</a:t>
            </a:r>
            <a:r>
              <a:rPr lang="en-US" sz="900" kern="0" dirty="0" err="1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рами</a:t>
            </a:r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для обеспечения гарантий наличия ассортимента, замещения выпадающих </a:t>
            </a:r>
            <a:r>
              <a:rPr lang="en-US" sz="900" kern="0" dirty="0" err="1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категорий</a:t>
            </a:r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</a:t>
            </a:r>
            <a:r>
              <a:rPr lang="en-US" sz="900" kern="0" dirty="0" err="1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и</a:t>
            </a:r>
            <a:r>
              <a:rPr lang="ru-RU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 </a:t>
            </a:r>
            <a:r>
              <a:rPr lang="en-US" sz="900" kern="0" dirty="0" err="1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стабильности</a:t>
            </a:r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 поставок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26" name="Object25"/>
          <p:cNvSpPr/>
          <p:nvPr/>
        </p:nvSpPr>
        <p:spPr>
          <a:xfrm>
            <a:off x="5172075" y="5805488"/>
            <a:ext cx="19431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25"/>
              </a:lnSpc>
            </a:pPr>
            <a:r>
              <a:rPr lang="en-US" sz="1100" kern="0" spc="-38" dirty="0" err="1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Бесперебойность</a:t>
            </a:r>
            <a:r>
              <a:rPr lang="en-US" sz="1100" kern="0" spc="-38" dirty="0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 </a:t>
            </a:r>
            <a:r>
              <a:rPr lang="en-US" sz="1100" kern="0" spc="-38" dirty="0" err="1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расч</a:t>
            </a:r>
            <a:r>
              <a:rPr lang="ru-RU" sz="1100" kern="0" spc="-38" dirty="0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е</a:t>
            </a:r>
            <a:r>
              <a:rPr lang="en-US" sz="1100" kern="0" spc="-38" dirty="0" err="1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тов</a:t>
            </a:r>
            <a:r>
              <a:rPr lang="en-US" sz="1100" kern="0" spc="-38" dirty="0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 </a:t>
            </a:r>
            <a:r>
              <a:rPr lang="en-US" sz="1100" kern="0" spc="-38" dirty="0" err="1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и</a:t>
            </a:r>
            <a:r>
              <a:rPr lang="ru-RU" sz="1100" kern="0" spc="-38" dirty="0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 </a:t>
            </a:r>
            <a:r>
              <a:rPr lang="en-US" sz="1100" kern="0" spc="-38" dirty="0" err="1">
                <a:solidFill>
                  <a:srgbClr val="222429"/>
                </a:solidFill>
                <a:latin typeface="X5 Sans Medium" panose="020B0403020203020204" pitchFamily="34" charset="0"/>
                <a:ea typeface="X5 Sans Medium" panose="020B0403020203020204" pitchFamily="34" charset="0"/>
                <a:cs typeface="5ka Sans Design SemiBold" panose="02000000000000000000" pitchFamily="2" charset="0"/>
              </a:rPr>
              <a:t>финансирования</a:t>
            </a:r>
            <a:endParaRPr lang="en-US" sz="1100" dirty="0">
              <a:latin typeface="X5 Sans Medium" panose="020B0403020203020204" pitchFamily="34" charset="0"/>
              <a:ea typeface="X5 Sans Medium" panose="020B0403020203020204" pitchFamily="34" charset="0"/>
              <a:cs typeface="5ka Sans Design SemiBold" panose="02000000000000000000" pitchFamily="2" charset="0"/>
            </a:endParaRPr>
          </a:p>
        </p:txBody>
      </p:sp>
      <p:sp>
        <p:nvSpPr>
          <p:cNvPr id="27" name="Object26"/>
          <p:cNvSpPr/>
          <p:nvPr/>
        </p:nvSpPr>
        <p:spPr>
          <a:xfrm>
            <a:off x="5172075" y="6262688"/>
            <a:ext cx="1995488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kern="0" dirty="0">
                <a:solidFill>
                  <a:srgbClr val="50565E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" panose="02000000000000000000" pitchFamily="2" charset="0"/>
              </a:rPr>
              <a:t>Обеспечение бесперебойности расчетов и финансирования</a:t>
            </a:r>
            <a:endParaRPr lang="en-US" sz="900" dirty="0">
              <a:latin typeface="X5 Sans" panose="020B0403020203020204" pitchFamily="34" charset="0"/>
              <a:ea typeface="X5 Sans" panose="020B0403020203020204" pitchFamily="34" charset="0"/>
              <a:cs typeface="5ka Sans Design" panose="02000000000000000000" pitchFamily="2" charset="0"/>
            </a:endParaRPr>
          </a:p>
        </p:txBody>
      </p:sp>
      <p:sp>
        <p:nvSpPr>
          <p:cNvPr id="28" name="Object27"/>
          <p:cNvSpPr/>
          <p:nvPr/>
        </p:nvSpPr>
        <p:spPr>
          <a:xfrm>
            <a:off x="428625" y="714375"/>
            <a:ext cx="7967663" cy="4572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en-US" sz="3000" b="1" kern="0" spc="-60" dirty="0">
                <a:solidFill>
                  <a:srgbClr val="222429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Ключевые </a:t>
            </a:r>
            <a:r>
              <a:rPr lang="en-US" sz="3000" b="1" kern="0" spc="-60" dirty="0" err="1">
                <a:solidFill>
                  <a:srgbClr val="222429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приоритеты</a:t>
            </a:r>
            <a:r>
              <a:rPr lang="en-US" sz="3000" b="1" kern="0" spc="-60" dirty="0">
                <a:solidFill>
                  <a:srgbClr val="222429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 </a:t>
            </a:r>
            <a:r>
              <a:rPr lang="en-US" sz="3000" b="1" kern="0" spc="-60" dirty="0" err="1">
                <a:solidFill>
                  <a:srgbClr val="222429"/>
                </a:solidFill>
                <a:latin typeface="X5 Sans" panose="020B0403020203020204" pitchFamily="34" charset="0"/>
                <a:ea typeface="X5 Sans" panose="020B0403020203020204" pitchFamily="34" charset="0"/>
                <a:cs typeface="5ka Sans Design Black" panose="02000000000000000000" pitchFamily="2" charset="0"/>
              </a:rPr>
              <a:t>сегодня</a:t>
            </a:r>
            <a:endParaRPr lang="en-US" sz="3000" b="1" kern="0" spc="-60" dirty="0">
              <a:solidFill>
                <a:srgbClr val="222429"/>
              </a:solidFill>
              <a:latin typeface="X5 Sans" panose="020B0403020203020204" pitchFamily="34" charset="0"/>
              <a:ea typeface="X5 Sans" panose="020B0403020203020204" pitchFamily="34" charset="0"/>
              <a:cs typeface="5ka Sans Design Black" panose="02000000000000000000" pitchFamily="2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581F2DC-C6A1-D543-A5CE-302C7562697D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33102" y="223342"/>
            <a:ext cx="346775" cy="3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45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239" name="Слайд think-cell" r:id="rId4" imgW="360" imgH="360" progId="">
              <p:embed/>
            </p:oleObj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2A781C8-7F41-4C15-BA89-6F60E4304643}"/>
              </a:ext>
            </a:extLst>
          </p:cNvPr>
          <p:cNvSpPr txBox="1"/>
          <p:nvPr/>
        </p:nvSpPr>
        <p:spPr>
          <a:xfrm>
            <a:off x="679793" y="312317"/>
            <a:ext cx="59657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000" b="1" kern="0" dirty="0">
                <a:latin typeface="X5 Sans" panose="020B0403020203020204" pitchFamily="34" charset="0"/>
                <a:ea typeface="X5 Sans" panose="020B0403020203020204" pitchFamily="34" charset="0"/>
                <a:cs typeface="Open Sans" pitchFamily="34" charset="-120"/>
              </a:rPr>
              <a:t>Методы закупок в Х5 </a:t>
            </a:r>
            <a:r>
              <a:rPr lang="en-GB" sz="3000" b="1" kern="0" dirty="0">
                <a:latin typeface="X5 Sans" panose="020B0403020203020204" pitchFamily="34" charset="0"/>
                <a:ea typeface="X5 Sans" panose="020B0403020203020204" pitchFamily="34" charset="0"/>
                <a:cs typeface="Open Sans" pitchFamily="34" charset="-120"/>
              </a:rPr>
              <a:t>Group</a:t>
            </a:r>
            <a:r>
              <a:rPr lang="ru-RU" sz="3000" b="1" kern="0" dirty="0">
                <a:latin typeface="X5 Sans" panose="020B0403020203020204" pitchFamily="34" charset="0"/>
                <a:ea typeface="X5 Sans" panose="020B0403020203020204" pitchFamily="34" charset="0"/>
                <a:cs typeface="Open Sans" pitchFamily="34" charset="-120"/>
              </a:rPr>
              <a:t> </a:t>
            </a:r>
            <a:endParaRPr lang="ru-RU" sz="3000" dirty="0">
              <a:latin typeface="X5 Sans" panose="020B0403020203020204" pitchFamily="34" charset="0"/>
              <a:ea typeface="X5 Sans" panose="020B0403020203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526AC31-DD2A-064A-B1F3-3E589CE13B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3017" y="333375"/>
            <a:ext cx="346775" cy="346775"/>
          </a:xfrm>
          <a:prstGeom prst="rect">
            <a:avLst/>
          </a:prstGeom>
        </p:spPr>
      </p:pic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1085B5AE-792F-442E-938F-38973FC60C96}"/>
              </a:ext>
            </a:extLst>
          </p:cNvPr>
          <p:cNvSpPr txBox="1">
            <a:spLocks/>
          </p:cNvSpPr>
          <p:nvPr/>
        </p:nvSpPr>
        <p:spPr>
          <a:xfrm>
            <a:off x="11600386" y="333375"/>
            <a:ext cx="363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10" dirty="0">
                <a:latin typeface="X5 Sans" panose="020B0403020203020204" pitchFamily="34" charset="0"/>
                <a:ea typeface="X5 Sans" panose="020B0403020203020204" pitchFamily="34" charset="0"/>
                <a:cs typeface="Open Sans" panose="020B0606030504020204" pitchFamily="34" charset="0"/>
              </a:rPr>
              <a:t>9</a:t>
            </a:r>
            <a:endParaRPr lang="ru-RU" sz="1000" spc="10" dirty="0">
              <a:latin typeface="X5 Sans" panose="020B0403020203020204" pitchFamily="34" charset="0"/>
              <a:ea typeface="X5 Sans" panose="020B0403020203020204" pitchFamily="34" charset="0"/>
              <a:cs typeface="Open Sans" panose="020B0606030504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243594" y="0"/>
            <a:ext cx="4948405" cy="6858000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367839" y="1393702"/>
            <a:ext cx="6848084" cy="4852086"/>
            <a:chOff x="336627" y="1382127"/>
            <a:chExt cx="6848084" cy="4852086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AE4BA9B5-4564-3B4B-A4EB-375703192C17}"/>
                </a:ext>
              </a:extLst>
            </p:cNvPr>
            <p:cNvSpPr/>
            <p:nvPr/>
          </p:nvSpPr>
          <p:spPr>
            <a:xfrm>
              <a:off x="336627" y="1382127"/>
              <a:ext cx="6281342" cy="4852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70" name="Треугольник 8">
              <a:extLst>
                <a:ext uri="{FF2B5EF4-FFF2-40B4-BE49-F238E27FC236}">
                  <a16:creationId xmlns:a16="http://schemas.microsoft.com/office/drawing/2014/main" xmlns="" id="{0391E4F0-DF13-DE46-BA19-EBF9B8E91420}"/>
                </a:ext>
              </a:extLst>
            </p:cNvPr>
            <p:cNvSpPr/>
            <p:nvPr/>
          </p:nvSpPr>
          <p:spPr>
            <a:xfrm rot="5400000">
              <a:off x="4473488" y="3522989"/>
              <a:ext cx="4852086" cy="57036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36388439-05CE-F548-89FE-2128FD8E12E0}"/>
                </a:ext>
              </a:extLst>
            </p:cNvPr>
            <p:cNvSpPr/>
            <p:nvPr/>
          </p:nvSpPr>
          <p:spPr>
            <a:xfrm>
              <a:off x="3447113" y="1717397"/>
              <a:ext cx="2727033" cy="2034600"/>
            </a:xfrm>
            <a:prstGeom prst="rect">
              <a:avLst/>
            </a:prstGeom>
            <a:solidFill>
              <a:srgbClr val="00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AF527C99-85F9-DD4A-8D8A-E18F0B03D158}"/>
                </a:ext>
              </a:extLst>
            </p:cNvPr>
            <p:cNvSpPr/>
            <p:nvPr/>
          </p:nvSpPr>
          <p:spPr>
            <a:xfrm>
              <a:off x="592153" y="3891637"/>
              <a:ext cx="2727033" cy="2034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50932845-3D04-2445-B976-EA6F09B0CDFC}"/>
                </a:ext>
              </a:extLst>
            </p:cNvPr>
            <p:cNvSpPr/>
            <p:nvPr/>
          </p:nvSpPr>
          <p:spPr>
            <a:xfrm>
              <a:off x="3447113" y="3891637"/>
              <a:ext cx="2727033" cy="2034600"/>
            </a:xfrm>
            <a:prstGeom prst="rect">
              <a:avLst/>
            </a:prstGeom>
            <a:solidFill>
              <a:srgbClr val="5FAF2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7FCD92C8-4395-434B-8C35-AFB375707168}"/>
                </a:ext>
              </a:extLst>
            </p:cNvPr>
            <p:cNvSpPr/>
            <p:nvPr/>
          </p:nvSpPr>
          <p:spPr>
            <a:xfrm>
              <a:off x="667303" y="1717397"/>
              <a:ext cx="2727033" cy="2034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75" name="Rectangle 37"/>
            <p:cNvSpPr>
              <a:spLocks noChangeAspect="1" noChangeArrowheads="1"/>
            </p:cNvSpPr>
            <p:nvPr/>
          </p:nvSpPr>
          <p:spPr bwMode="gray">
            <a:xfrm>
              <a:off x="903098" y="4117114"/>
              <a:ext cx="2058776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b="1" dirty="0">
                  <a:latin typeface="X5 Sans" panose="020B0403020203020204" pitchFamily="34" charset="0"/>
                  <a:ea typeface="X5 Sans" panose="020B0403020203020204" pitchFamily="34" charset="0"/>
                </a:rPr>
                <a:t>Программа</a:t>
              </a:r>
              <a:endParaRPr lang="en-GB" b="1" dirty="0">
                <a:latin typeface="X5 Sans" panose="020B0403020203020204" pitchFamily="34" charset="0"/>
                <a:ea typeface="X5 Sans" panose="020B0403020203020204" pitchFamily="34" charset="0"/>
              </a:endParaRPr>
            </a:p>
            <a:p>
              <a:pPr algn="ctr"/>
              <a:endParaRPr lang="ru-RU" b="1" dirty="0">
                <a:latin typeface="X5 Sans" panose="020B0403020203020204" pitchFamily="34" charset="0"/>
                <a:ea typeface="X5 Sans" panose="020B0403020203020204" pitchFamily="34" charset="0"/>
              </a:endParaRPr>
            </a:p>
            <a:p>
              <a:pPr algn="ctr"/>
              <a:r>
                <a:rPr lang="ru-RU" dirty="0">
                  <a:latin typeface="X5 Sans" panose="020B0403020203020204" pitchFamily="34" charset="0"/>
                  <a:ea typeface="X5 Sans" panose="020B0403020203020204" pitchFamily="34" charset="0"/>
                </a:rPr>
                <a:t>обязательства + время экспозиции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gray">
            <a:xfrm>
              <a:off x="3531086" y="4193414"/>
              <a:ext cx="2421327" cy="1495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>
                  <a:latin typeface="X5 Sans" panose="020B0403020203020204" pitchFamily="34" charset="0"/>
                  <a:ea typeface="X5 Sans" panose="020B0403020203020204" pitchFamily="34" charset="0"/>
                </a:rPr>
                <a:t>СТМ (частная марка)</a:t>
              </a:r>
              <a:endParaRPr lang="en-GB" b="1" dirty="0">
                <a:latin typeface="X5 Sans" panose="020B0403020203020204" pitchFamily="34" charset="0"/>
                <a:ea typeface="X5 Sans" panose="020B0403020203020204" pitchFamily="34" charset="0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endParaRPr lang="ru-RU" b="1" dirty="0">
                <a:latin typeface="X5 Sans" panose="020B0403020203020204" pitchFamily="34" charset="0"/>
                <a:ea typeface="X5 Sans" panose="020B0403020203020204" pitchFamily="34" charset="0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X5 Sans" panose="020B0403020203020204" pitchFamily="34" charset="0"/>
                  <a:ea typeface="X5 Sans" panose="020B0403020203020204" pitchFamily="34" charset="0"/>
                </a:rPr>
                <a:t>закупка по стандартному ДП с поставщиками</a:t>
              </a:r>
            </a:p>
          </p:txBody>
        </p:sp>
        <p:sp>
          <p:nvSpPr>
            <p:cNvPr id="77" name="Rectangle 37"/>
            <p:cNvSpPr>
              <a:spLocks noChangeAspect="1" noChangeArrowheads="1"/>
            </p:cNvSpPr>
            <p:nvPr/>
          </p:nvSpPr>
          <p:spPr bwMode="gray">
            <a:xfrm>
              <a:off x="879328" y="2030272"/>
              <a:ext cx="2106316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1800" b="1" dirty="0">
                  <a:latin typeface="X5 Sans" panose="020B0403020203020204" pitchFamily="34" charset="0"/>
                  <a:ea typeface="X5 Sans" panose="020B0403020203020204" pitchFamily="34" charset="0"/>
                </a:rPr>
                <a:t>Торги и тендеры</a:t>
              </a:r>
              <a:endParaRPr lang="en-GB" sz="1800" b="1" dirty="0">
                <a:latin typeface="X5 Sans" panose="020B0403020203020204" pitchFamily="34" charset="0"/>
                <a:ea typeface="X5 Sans" panose="020B0403020203020204" pitchFamily="34" charset="0"/>
              </a:endParaRPr>
            </a:p>
            <a:p>
              <a:pPr algn="ctr"/>
              <a:endParaRPr lang="ru-RU" sz="1800" b="1" dirty="0">
                <a:latin typeface="X5 Sans" panose="020B0403020203020204" pitchFamily="34" charset="0"/>
                <a:ea typeface="X5 Sans" panose="020B0403020203020204" pitchFamily="34" charset="0"/>
              </a:endParaRPr>
            </a:p>
            <a:p>
              <a:pPr algn="ctr"/>
              <a:r>
                <a:rPr lang="ru-RU" sz="1800" dirty="0">
                  <a:latin typeface="X5 Sans" panose="020B0403020203020204" pitchFamily="34" charset="0"/>
                  <a:ea typeface="X5 Sans" panose="020B0403020203020204" pitchFamily="34" charset="0"/>
                </a:rPr>
                <a:t>биржевые товары, ФРОВ</a:t>
              </a:r>
            </a:p>
          </p:txBody>
        </p:sp>
        <p:sp>
          <p:nvSpPr>
            <p:cNvPr id="78" name="Rectangle 37"/>
            <p:cNvSpPr>
              <a:spLocks noChangeAspect="1" noChangeArrowheads="1"/>
            </p:cNvSpPr>
            <p:nvPr/>
          </p:nvSpPr>
          <p:spPr bwMode="gray">
            <a:xfrm>
              <a:off x="3603027" y="2025139"/>
              <a:ext cx="2391034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X5 Sans" panose="020B0403020203020204" pitchFamily="34" charset="0"/>
                  <a:ea typeface="X5 Sans" panose="020B0403020203020204" pitchFamily="34" charset="0"/>
                </a:rPr>
                <a:t>Договор поставки</a:t>
              </a:r>
              <a:endParaRPr lang="en-GB" b="1" dirty="0">
                <a:solidFill>
                  <a:schemeClr val="bg1"/>
                </a:solidFill>
                <a:latin typeface="X5 Sans" panose="020B0403020203020204" pitchFamily="34" charset="0"/>
                <a:ea typeface="X5 Sans" panose="020B0403020203020204" pitchFamily="34" charset="0"/>
              </a:endParaRPr>
            </a:p>
            <a:p>
              <a:pPr algn="ctr"/>
              <a:endParaRPr lang="en-GB" b="1" dirty="0">
                <a:solidFill>
                  <a:schemeClr val="bg1"/>
                </a:solidFill>
                <a:latin typeface="X5 Sans" panose="020B0403020203020204" pitchFamily="34" charset="0"/>
                <a:ea typeface="X5 Sans" panose="020B0403020203020204" pitchFamily="34" charset="0"/>
              </a:endParaRP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X5 Sans" panose="020B0403020203020204" pitchFamily="34" charset="0"/>
                  <a:ea typeface="X5 Sans" panose="020B0403020203020204" pitchFamily="34" charset="0"/>
                </a:rPr>
                <a:t>стандартный контракт, включая спот и ин-аут</a:t>
              </a: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5A7A1C6B-8A75-EA49-B73C-A3D66A638424}"/>
                </a:ext>
              </a:extLst>
            </p:cNvPr>
            <p:cNvSpPr/>
            <p:nvPr/>
          </p:nvSpPr>
          <p:spPr>
            <a:xfrm>
              <a:off x="3090525" y="2524169"/>
              <a:ext cx="540000" cy="540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7111385D-B02E-8B4F-8AC8-7EB76878B57A}"/>
                </a:ext>
              </a:extLst>
            </p:cNvPr>
            <p:cNvSpPr/>
            <p:nvPr/>
          </p:nvSpPr>
          <p:spPr>
            <a:xfrm>
              <a:off x="3243112" y="2542169"/>
              <a:ext cx="504000" cy="504000"/>
            </a:xfrm>
            <a:prstGeom prst="ellipse">
              <a:avLst/>
            </a:prstGeom>
            <a:solidFill>
              <a:srgbClr val="00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F8D952EC-3952-F04C-BB13-5F9F7DF5FA7D}"/>
                </a:ext>
              </a:extLst>
            </p:cNvPr>
            <p:cNvSpPr/>
            <p:nvPr/>
          </p:nvSpPr>
          <p:spPr>
            <a:xfrm rot="5400000">
              <a:off x="1709496" y="3503385"/>
              <a:ext cx="540000" cy="540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A3D86BEE-699B-6C45-8AF2-27CAB49E2318}"/>
                </a:ext>
              </a:extLst>
            </p:cNvPr>
            <p:cNvSpPr/>
            <p:nvPr/>
          </p:nvSpPr>
          <p:spPr>
            <a:xfrm rot="5400000">
              <a:off x="1727496" y="3655972"/>
              <a:ext cx="504000" cy="5040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1482957C-C6DF-2341-97FC-DDA4C99EBBA6}"/>
                </a:ext>
              </a:extLst>
            </p:cNvPr>
            <p:cNvSpPr/>
            <p:nvPr/>
          </p:nvSpPr>
          <p:spPr>
            <a:xfrm rot="16200000">
              <a:off x="4516562" y="3630079"/>
              <a:ext cx="540000" cy="540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D2C145C7-2A51-2948-98EB-75A63C3C3A66}"/>
                </a:ext>
              </a:extLst>
            </p:cNvPr>
            <p:cNvSpPr/>
            <p:nvPr/>
          </p:nvSpPr>
          <p:spPr>
            <a:xfrm rot="16200000">
              <a:off x="4534562" y="3513492"/>
              <a:ext cx="504000" cy="504000"/>
            </a:xfrm>
            <a:prstGeom prst="ellipse">
              <a:avLst/>
            </a:prstGeom>
            <a:solidFill>
              <a:srgbClr val="00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6AFD57D9-BEE4-8044-ACBF-26311A7584AD}"/>
                </a:ext>
              </a:extLst>
            </p:cNvPr>
            <p:cNvSpPr/>
            <p:nvPr/>
          </p:nvSpPr>
          <p:spPr>
            <a:xfrm>
              <a:off x="3090525" y="4699879"/>
              <a:ext cx="540000" cy="540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xmlns="" id="{4B40DFC6-4D3F-1A4D-8CC6-7F9F497CD5B3}"/>
                </a:ext>
              </a:extLst>
            </p:cNvPr>
            <p:cNvSpPr/>
            <p:nvPr/>
          </p:nvSpPr>
          <p:spPr>
            <a:xfrm>
              <a:off x="3243112" y="4717879"/>
              <a:ext cx="504000" cy="504000"/>
            </a:xfrm>
            <a:prstGeom prst="ellipse">
              <a:avLst/>
            </a:prstGeom>
            <a:solidFill>
              <a:srgbClr val="B7D7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X5 Sans" panose="020B0403020203020204" pitchFamily="34" charset="0"/>
                <a:ea typeface="X5 Sans" panose="020B0403020203020204" pitchFamily="34" charset="0"/>
              </a:endParaRPr>
            </a:p>
          </p:txBody>
        </p:sp>
      </p:grpSp>
      <p:sp>
        <p:nvSpPr>
          <p:cNvPr id="87" name="Номер слайда 2">
            <a:extLst>
              <a:ext uri="{FF2B5EF4-FFF2-40B4-BE49-F238E27FC236}">
                <a16:creationId xmlns:a16="http://schemas.microsoft.com/office/drawing/2014/main" xmlns="" id="{1085B5AE-792F-442E-938F-38973FC60C96}"/>
              </a:ext>
            </a:extLst>
          </p:cNvPr>
          <p:cNvSpPr txBox="1">
            <a:spLocks/>
          </p:cNvSpPr>
          <p:nvPr/>
        </p:nvSpPr>
        <p:spPr>
          <a:xfrm>
            <a:off x="11752786" y="485775"/>
            <a:ext cx="363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10" dirty="0">
                <a:latin typeface="X5 Sans" panose="020B0403020203020204" pitchFamily="34" charset="0"/>
                <a:ea typeface="X5 Sans" panose="020B0403020203020204" pitchFamily="34" charset="0"/>
                <a:cs typeface="Open Sans" panose="020B0606030504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9121084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198" name="Слайд think-cell" r:id="rId4" imgW="360" imgH="360" progId="">
              <p:embed/>
            </p:oleObj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1787774-4366-4214-A8C0-56D5360212B2}"/>
              </a:ext>
            </a:extLst>
          </p:cNvPr>
          <p:cNvSpPr/>
          <p:nvPr/>
        </p:nvSpPr>
        <p:spPr>
          <a:xfrm>
            <a:off x="6849385" y="3887956"/>
            <a:ext cx="3816617" cy="2385178"/>
          </a:xfrm>
          <a:prstGeom prst="rect">
            <a:avLst/>
          </a:prstGeom>
          <a:solidFill>
            <a:srgbClr val="F0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X5 Sans" panose="020B0403020203020204" pitchFamily="34" charset="0"/>
              <a:ea typeface="X5 Sans" panose="020B04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3C68D3C-AA47-46DA-604B-1930E2C6C118}"/>
              </a:ext>
            </a:extLst>
          </p:cNvPr>
          <p:cNvSpPr/>
          <p:nvPr/>
        </p:nvSpPr>
        <p:spPr>
          <a:xfrm>
            <a:off x="3715640" y="3850221"/>
            <a:ext cx="2629947" cy="2422913"/>
          </a:xfrm>
          <a:prstGeom prst="rect">
            <a:avLst/>
          </a:prstGeom>
          <a:solidFill>
            <a:srgbClr val="F0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X5 Sans" panose="020B0403020203020204" pitchFamily="34" charset="0"/>
              <a:ea typeface="X5 Sans" panose="020B04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E732B63-F633-57E9-C83D-29EC0D793BE2}"/>
              </a:ext>
            </a:extLst>
          </p:cNvPr>
          <p:cNvSpPr txBox="1"/>
          <p:nvPr/>
        </p:nvSpPr>
        <p:spPr>
          <a:xfrm>
            <a:off x="3683925" y="3919763"/>
            <a:ext cx="72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2A781C8-7F41-4C15-BA89-6F60E4304643}"/>
              </a:ext>
            </a:extLst>
          </p:cNvPr>
          <p:cNvSpPr txBox="1"/>
          <p:nvPr/>
        </p:nvSpPr>
        <p:spPr>
          <a:xfrm>
            <a:off x="771589" y="263466"/>
            <a:ext cx="92660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000" b="1" kern="0" spc="-100" dirty="0">
                <a:ln w="12700">
                  <a:noFill/>
                </a:ln>
                <a:latin typeface="X5 Sans" panose="020B0403020203020204" pitchFamily="34" charset="0"/>
                <a:ea typeface="X5 Sans" panose="020B0403020203020204" pitchFamily="34" charset="0"/>
                <a:cs typeface="Open Sans" pitchFamily="34" charset="-120"/>
                <a:sym typeface="Open Sans Bold"/>
              </a:rPr>
              <a:t>Подача Коммерческого предложения на сайте</a:t>
            </a:r>
            <a:endParaRPr lang="en-US" sz="3000" b="1" kern="0" spc="-100" dirty="0">
              <a:ln w="12700">
                <a:noFill/>
              </a:ln>
              <a:latin typeface="X5 Sans" panose="020B0403020203020204" pitchFamily="34" charset="0"/>
              <a:ea typeface="X5 Sans" panose="020B0403020203020204" pitchFamily="34" charset="0"/>
              <a:cs typeface="Open Sans" pitchFamily="34" charset="-120"/>
              <a:sym typeface="Open Sans Bold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48C2B86-638C-89F9-68A3-B45982CA713E}"/>
              </a:ext>
            </a:extLst>
          </p:cNvPr>
          <p:cNvSpPr/>
          <p:nvPr/>
        </p:nvSpPr>
        <p:spPr>
          <a:xfrm>
            <a:off x="645513" y="1275347"/>
            <a:ext cx="2609649" cy="2153653"/>
          </a:xfrm>
          <a:prstGeom prst="rect">
            <a:avLst/>
          </a:prstGeom>
          <a:solidFill>
            <a:srgbClr val="F0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X5 Sans" panose="020B0403020203020204" pitchFamily="34" charset="0"/>
              <a:ea typeface="X5 Sans" panose="020B04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FE12E6-CA85-7C99-779A-CF996B907A76}"/>
              </a:ext>
            </a:extLst>
          </p:cNvPr>
          <p:cNvSpPr txBox="1"/>
          <p:nvPr/>
        </p:nvSpPr>
        <p:spPr>
          <a:xfrm>
            <a:off x="664176" y="1312291"/>
            <a:ext cx="72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25E10E-4E80-1D2A-B27B-3679D724FC8D}"/>
              </a:ext>
            </a:extLst>
          </p:cNvPr>
          <p:cNvSpPr txBox="1"/>
          <p:nvPr/>
        </p:nvSpPr>
        <p:spPr>
          <a:xfrm>
            <a:off x="1169796" y="1442936"/>
            <a:ext cx="2066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Поставщик заполняет анкету КП</a:t>
            </a:r>
            <a:r>
              <a:rPr lang="en-GB" dirty="0">
                <a:latin typeface="X5 Sans" panose="020B0403020203020204" pitchFamily="34" charset="0"/>
                <a:ea typeface="X5 Sans" panose="020B0403020203020204" pitchFamily="34" charset="0"/>
              </a:rPr>
              <a:t> </a:t>
            </a:r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на сайте </a:t>
            </a:r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partner.x5.ru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E7171B2-367C-F0BC-1BCE-94342B616D73}"/>
              </a:ext>
            </a:extLst>
          </p:cNvPr>
          <p:cNvSpPr/>
          <p:nvPr/>
        </p:nvSpPr>
        <p:spPr>
          <a:xfrm>
            <a:off x="3651614" y="1275347"/>
            <a:ext cx="2693973" cy="2153653"/>
          </a:xfrm>
          <a:prstGeom prst="rect">
            <a:avLst/>
          </a:prstGeom>
          <a:solidFill>
            <a:srgbClr val="F0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X5 Sans" panose="020B0403020203020204" pitchFamily="34" charset="0"/>
              <a:ea typeface="X5 Sans" panose="020B04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DE4BA4-698A-1D20-5623-F6B92A1C65BD}"/>
              </a:ext>
            </a:extLst>
          </p:cNvPr>
          <p:cNvSpPr txBox="1"/>
          <p:nvPr/>
        </p:nvSpPr>
        <p:spPr>
          <a:xfrm>
            <a:off x="3670277" y="1312291"/>
            <a:ext cx="72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1E53A91-39B4-57E9-3CE9-DC9897C94F1A}"/>
              </a:ext>
            </a:extLst>
          </p:cNvPr>
          <p:cNvSpPr/>
          <p:nvPr/>
        </p:nvSpPr>
        <p:spPr>
          <a:xfrm>
            <a:off x="6754825" y="1275347"/>
            <a:ext cx="3911177" cy="2153653"/>
          </a:xfrm>
          <a:prstGeom prst="rect">
            <a:avLst/>
          </a:prstGeom>
          <a:solidFill>
            <a:srgbClr val="F0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X5 Sans" panose="020B0403020203020204" pitchFamily="34" charset="0"/>
              <a:ea typeface="X5 Sans" panose="020B04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6DE368-273B-2D93-CDE5-C12DEDABCE1E}"/>
              </a:ext>
            </a:extLst>
          </p:cNvPr>
          <p:cNvSpPr txBox="1"/>
          <p:nvPr/>
        </p:nvSpPr>
        <p:spPr>
          <a:xfrm>
            <a:off x="6799596" y="1322369"/>
            <a:ext cx="72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D07FB60-CE84-4B0C-E4BF-D251DFAABA79}"/>
              </a:ext>
            </a:extLst>
          </p:cNvPr>
          <p:cNvSpPr/>
          <p:nvPr/>
        </p:nvSpPr>
        <p:spPr>
          <a:xfrm>
            <a:off x="622640" y="3880643"/>
            <a:ext cx="2632522" cy="2422913"/>
          </a:xfrm>
          <a:prstGeom prst="rect">
            <a:avLst/>
          </a:prstGeom>
          <a:solidFill>
            <a:srgbClr val="F0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X5 Sans" panose="020B0403020203020204" pitchFamily="34" charset="0"/>
              <a:ea typeface="X5 Sans" panose="020B04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A083F3-A02E-5D93-FD97-F7251151D34E}"/>
              </a:ext>
            </a:extLst>
          </p:cNvPr>
          <p:cNvSpPr txBox="1"/>
          <p:nvPr/>
        </p:nvSpPr>
        <p:spPr>
          <a:xfrm>
            <a:off x="641303" y="3917587"/>
            <a:ext cx="72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3D6133-8E35-70DF-46EB-987EDAED6AB9}"/>
              </a:ext>
            </a:extLst>
          </p:cNvPr>
          <p:cNvSpPr txBox="1"/>
          <p:nvPr/>
        </p:nvSpPr>
        <p:spPr>
          <a:xfrm>
            <a:off x="6904953" y="3893963"/>
            <a:ext cx="72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5FAF2C"/>
                </a:solidFill>
                <a:latin typeface="X5 Sans" panose="020B0403020203020204" pitchFamily="34" charset="0"/>
                <a:ea typeface="X5 Sans" panose="020B0403020203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658FF83-95EF-9175-EBD6-EB354FD4AA8A}"/>
              </a:ext>
            </a:extLst>
          </p:cNvPr>
          <p:cNvSpPr txBox="1"/>
          <p:nvPr/>
        </p:nvSpPr>
        <p:spPr>
          <a:xfrm>
            <a:off x="4187205" y="1452861"/>
            <a:ext cx="221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Получает сообщение: </a:t>
            </a:r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«ваше КП подано, срок рассмотрения </a:t>
            </a:r>
          </a:p>
          <a:p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14 к.д.»</a:t>
            </a:r>
            <a:r>
              <a:rPr lang="en-US" b="1" dirty="0">
                <a:latin typeface="X5 Sans" panose="020B0403020203020204" pitchFamily="34" charset="0"/>
                <a:ea typeface="X5 Sans" panose="020B0403020203020204" pitchFamily="34" charset="0"/>
              </a:rPr>
              <a:t> </a:t>
            </a:r>
            <a:endParaRPr lang="ru-RU" b="1" dirty="0">
              <a:latin typeface="X5 Sans" panose="020B0403020203020204" pitchFamily="34" charset="0"/>
              <a:ea typeface="X5 Sans" panose="020B0403020203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8D20B49-07EF-BBB3-4CAD-95516D7A3A4F}"/>
              </a:ext>
            </a:extLst>
          </p:cNvPr>
          <p:cNvSpPr txBox="1"/>
          <p:nvPr/>
        </p:nvSpPr>
        <p:spPr>
          <a:xfrm>
            <a:off x="7301739" y="1352781"/>
            <a:ext cx="3315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С помощью модератора КП поступает </a:t>
            </a:r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ответственным за категории</a:t>
            </a:r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, которым КП адресовано, в торговые сети </a:t>
            </a:r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«Пятёрочка» и «Перекрёсток»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3EBC4AA-EAE7-4259-5C3B-84262EE4D004}"/>
              </a:ext>
            </a:extLst>
          </p:cNvPr>
          <p:cNvSpPr txBox="1"/>
          <p:nvPr/>
        </p:nvSpPr>
        <p:spPr>
          <a:xfrm>
            <a:off x="1154369" y="4017981"/>
            <a:ext cx="2057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Модератор консолидирует ответ от закупщиков ТС </a:t>
            </a:r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«Пятёрочка», «Перекрёсток»</a:t>
            </a:r>
            <a:endParaRPr lang="en-US" dirty="0">
              <a:latin typeface="X5 Sans" panose="020B0403020203020204" pitchFamily="34" charset="0"/>
              <a:ea typeface="X5 Sans" panose="020B04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22E8C3-919C-0FFC-77E1-B8CED38F0103}"/>
              </a:ext>
            </a:extLst>
          </p:cNvPr>
          <p:cNvSpPr txBox="1"/>
          <p:nvPr/>
        </p:nvSpPr>
        <p:spPr>
          <a:xfrm>
            <a:off x="4132613" y="4092612"/>
            <a:ext cx="2198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Поставщик в течение </a:t>
            </a:r>
          </a:p>
          <a:p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14 к.д</a:t>
            </a:r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. с момента подачи КП  получает </a:t>
            </a:r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ответ</a:t>
            </a:r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 </a:t>
            </a:r>
          </a:p>
          <a:p>
            <a:endParaRPr lang="ru-RU" dirty="0">
              <a:latin typeface="X5 Sans" panose="020B0403020203020204" pitchFamily="34" charset="0"/>
              <a:ea typeface="X5 Sans" panose="020B0403020203020204" pitchFamily="34" charset="0"/>
            </a:endParaRPr>
          </a:p>
          <a:p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 </a:t>
            </a:r>
            <a:endParaRPr lang="ru-RU" dirty="0">
              <a:latin typeface="X5 Sans" panose="020B0403020203020204" pitchFamily="34" charset="0"/>
              <a:ea typeface="X5 Sans" panose="020B0403020203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8D20B49-07EF-BBB3-4CAD-95516D7A3A4F}"/>
              </a:ext>
            </a:extLst>
          </p:cNvPr>
          <p:cNvSpPr txBox="1"/>
          <p:nvPr/>
        </p:nvSpPr>
        <p:spPr>
          <a:xfrm>
            <a:off x="7342683" y="4081363"/>
            <a:ext cx="284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При </a:t>
            </a:r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положительном</a:t>
            </a:r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 </a:t>
            </a:r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ответе</a:t>
            </a:r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 от КМ ТС поставщик проходит </a:t>
            </a:r>
            <a:r>
              <a:rPr lang="ru-RU" b="1" dirty="0">
                <a:latin typeface="X5 Sans" panose="020B0403020203020204" pitchFamily="34" charset="0"/>
                <a:ea typeface="X5 Sans" panose="020B0403020203020204" pitchFamily="34" charset="0"/>
              </a:rPr>
              <a:t>процедуру ввода артикула </a:t>
            </a:r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(</a:t>
            </a:r>
            <a:r>
              <a:rPr lang="en-US" dirty="0">
                <a:latin typeface="X5 Sans" panose="020B0403020203020204" pitchFamily="34" charset="0"/>
                <a:ea typeface="X5 Sans" panose="020B0403020203020204" pitchFamily="34" charset="0"/>
              </a:rPr>
              <a:t>PLU</a:t>
            </a:r>
            <a:r>
              <a:rPr lang="ru-RU" dirty="0">
                <a:latin typeface="X5 Sans" panose="020B0403020203020204" pitchFamily="34" charset="0"/>
                <a:ea typeface="X5 Sans" panose="020B0403020203020204" pitchFamily="34" charset="0"/>
              </a:rPr>
              <a:t>)</a:t>
            </a:r>
            <a:endParaRPr lang="ru-RU" b="1" dirty="0">
              <a:latin typeface="X5 Sans" panose="020B0403020203020204" pitchFamily="34" charset="0"/>
              <a:ea typeface="X5 Sans" panose="020B0403020203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E526AC31-DD2A-064A-B1F3-3E589CE13B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7401" y="263466"/>
            <a:ext cx="346775" cy="3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99889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217" name="Слайд think-cell" r:id="rId4" imgW="360" imgH="360" progId="">
              <p:embed/>
            </p:oleObj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2A781C8-7F41-4C15-BA89-6F60E4304643}"/>
              </a:ext>
            </a:extLst>
          </p:cNvPr>
          <p:cNvSpPr txBox="1"/>
          <p:nvPr/>
        </p:nvSpPr>
        <p:spPr>
          <a:xfrm>
            <a:off x="1092601" y="217249"/>
            <a:ext cx="926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000" b="1" kern="0" dirty="0">
                <a:latin typeface="X5 Sans" panose="020B0403020203020204" pitchFamily="34" charset="0"/>
                <a:ea typeface="X5 Sans" panose="020B0403020203020204" pitchFamily="34" charset="0"/>
                <a:cs typeface="Open Sans" pitchFamily="34" charset="-120"/>
                <a:sym typeface="Open Sans Bold"/>
              </a:rPr>
              <a:t>Типовой договор поставки: типовые отсрочки платежа и ОСГ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526AC31-DD2A-064A-B1F3-3E589CE13B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6200" y="283097"/>
            <a:ext cx="346775" cy="346775"/>
          </a:xfrm>
          <a:prstGeom prst="rect">
            <a:avLst/>
          </a:prstGeom>
          <a:noFill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579" y="1152809"/>
            <a:ext cx="6390476" cy="455238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218587" y="1928588"/>
            <a:ext cx="4535834" cy="30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b="1" dirty="0"/>
              <a:t>Остаточные сроки годности (ОСГ)</a:t>
            </a:r>
          </a:p>
          <a:p>
            <a:endParaRPr lang="ru-RU" b="1" dirty="0"/>
          </a:p>
          <a:p>
            <a:r>
              <a:rPr lang="ru-RU" sz="1600" dirty="0"/>
              <a:t>«Минимальные сроки годности и температурный режим, обязательные к соблюдению Поставщиком при поставке Товаров», размещены на сайте Х5 по адресу</a:t>
            </a:r>
          </a:p>
          <a:p>
            <a:endParaRPr lang="ru-RU" sz="900" dirty="0"/>
          </a:p>
          <a:p>
            <a:r>
              <a:rPr lang="ru-RU" sz="1600" u="sng" dirty="0">
                <a:hlinkClick r:id="rId9"/>
              </a:rPr>
              <a:t>https://www.x5.ru/ru/PublishingImages/Pages/Partners/SupplyContract/min-sroky-temp-rejim.docx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7685231" y="6581001"/>
            <a:ext cx="4389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*со дня фактического получения товаров Покупателем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12325103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115">
      <a:dk1>
        <a:srgbClr val="222429"/>
      </a:dk1>
      <a:lt1>
        <a:srgbClr val="FFFFFF"/>
      </a:lt1>
      <a:dk2>
        <a:srgbClr val="50565E"/>
      </a:dk2>
      <a:lt2>
        <a:srgbClr val="FFFFFF"/>
      </a:lt2>
      <a:accent1>
        <a:srgbClr val="5FAF2D"/>
      </a:accent1>
      <a:accent2>
        <a:srgbClr val="003E14"/>
      </a:accent2>
      <a:accent3>
        <a:srgbClr val="6B7A89"/>
      </a:accent3>
      <a:accent4>
        <a:srgbClr val="BFCFD2"/>
      </a:accent4>
      <a:accent5>
        <a:srgbClr val="89909A"/>
      </a:accent5>
      <a:accent6>
        <a:srgbClr val="EBF0F0"/>
      </a:accent6>
      <a:hlink>
        <a:srgbClr val="9299A3"/>
      </a:hlink>
      <a:folHlink>
        <a:srgbClr val="6C737D"/>
      </a:folHlink>
    </a:clrScheme>
    <a:fontScheme name="Другая 88">
      <a:majorFont>
        <a:latin typeface="X5 Sans Medium"/>
        <a:ea typeface=""/>
        <a:cs typeface=""/>
      </a:majorFont>
      <a:minorFont>
        <a:latin typeface="X5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2.4.1.65519</Revision>
</Application>
</file>

<file path=customXml/item2.xml><?xml version="1.0" encoding="utf-8"?>
<Application xmlns="http://www.sap.com/cof/ao/powerpoint/application">
  <com.sap.ip.bi.pioneer>
    <Version>4</Version>
    <AAO_Revision>2.4.1.65519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BFAD72C2-9824-410B-8B14-96EE2BA090D6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00604C63-FEDA-4D38-B20B-22889FB246F7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63252</TotalTime>
  <Words>589</Words>
  <Application>Microsoft Office PowerPoint</Application>
  <PresentationFormat>Произвольный</PresentationFormat>
  <Paragraphs>139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X5 Sans Medium</vt:lpstr>
      <vt:lpstr>Open Sans SemiBold</vt:lpstr>
      <vt:lpstr>X5 Sans</vt:lpstr>
      <vt:lpstr>5ka Sans Design Black</vt:lpstr>
      <vt:lpstr>5ka Sans Design</vt:lpstr>
      <vt:lpstr>5ka Sans Design SemiBold</vt:lpstr>
      <vt:lpstr>Open Sans</vt:lpstr>
      <vt:lpstr>Open Sans Bold</vt:lpstr>
      <vt:lpstr>Times New Roman</vt:lpstr>
      <vt:lpstr>X5 Sans VF Medium</vt:lpstr>
      <vt:lpstr>Тема Office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Shilina, Yuliya</dc:creator>
  <cp:lastModifiedBy>adm</cp:lastModifiedBy>
  <cp:revision>508</cp:revision>
  <cp:lastPrinted>2022-07-18T09:05:52Z</cp:lastPrinted>
  <dcterms:created xsi:type="dcterms:W3CDTF">2020-04-03T21:32:52Z</dcterms:created>
  <dcterms:modified xsi:type="dcterms:W3CDTF">2023-01-29T23:55:46Z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ash">
    <vt:lpwstr/>
  </property>
  <property fmtid="{D5CDD505-2E9C-101B-9397-08002B2CF9AE}" pid="3" name="Hide date">
    <vt:lpwstr/>
  </property>
  <property fmtid="{D5CDD505-2E9C-101B-9397-08002B2CF9AE}" pid="4" name="Classification">
    <vt:lpwstr>Confidential</vt:lpwstr>
  </property>
</Properties>
</file>