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7" r:id="rId1"/>
  </p:sldMasterIdLst>
  <p:notesMasterIdLst>
    <p:notesMasterId r:id="rId15"/>
  </p:notesMasterIdLst>
  <p:sldIdLst>
    <p:sldId id="367" r:id="rId2"/>
    <p:sldId id="368" r:id="rId3"/>
    <p:sldId id="362" r:id="rId4"/>
    <p:sldId id="370" r:id="rId5"/>
    <p:sldId id="371" r:id="rId6"/>
    <p:sldId id="358" r:id="rId7"/>
    <p:sldId id="350" r:id="rId8"/>
    <p:sldId id="351" r:id="rId9"/>
    <p:sldId id="372" r:id="rId10"/>
    <p:sldId id="374" r:id="rId11"/>
    <p:sldId id="373" r:id="rId12"/>
    <p:sldId id="375" r:id="rId13"/>
    <p:sldId id="376" r:id="rId14"/>
  </p:sldIdLst>
  <p:sldSz cx="9144000" cy="6858000" type="screen4x3"/>
  <p:notesSz cx="6735763" cy="9799638"/>
  <p:defaultTextStyle>
    <a:defPPr>
      <a:defRPr lang="ru-RU"/>
    </a:defPPr>
    <a:lvl1pPr marL="0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9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8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7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9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16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35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54" algn="l" defTabSz="91423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4EAFC"/>
    <a:srgbClr val="0000FF"/>
    <a:srgbClr val="0066FF"/>
    <a:srgbClr val="0033CC"/>
    <a:srgbClr val="4476B2"/>
    <a:srgbClr val="6666FF"/>
    <a:srgbClr val="F4D6AA"/>
    <a:srgbClr val="9BE5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3122" autoAdjust="0"/>
  </p:normalViewPr>
  <p:slideViewPr>
    <p:cSldViewPr>
      <p:cViewPr varScale="1">
        <p:scale>
          <a:sx n="67" d="100"/>
          <a:sy n="67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2"/>
            <a:ext cx="2918832" cy="491684"/>
          </a:xfrm>
          <a:prstGeom prst="rect">
            <a:avLst/>
          </a:prstGeom>
        </p:spPr>
        <p:txBody>
          <a:bodyPr vert="horz" lIns="91117" tIns="45557" rIns="91117" bIns="4555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7" y="12"/>
            <a:ext cx="2918832" cy="491684"/>
          </a:xfrm>
          <a:prstGeom prst="rect">
            <a:avLst/>
          </a:prstGeom>
        </p:spPr>
        <p:txBody>
          <a:bodyPr vert="horz" lIns="91117" tIns="45557" rIns="91117" bIns="45557" rtlCol="0"/>
          <a:lstStyle>
            <a:lvl1pPr algn="r">
              <a:defRPr sz="1200"/>
            </a:lvl1pPr>
          </a:lstStyle>
          <a:p>
            <a:fld id="{C931D343-E24F-442F-9E32-D065A5EBFC4B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25550"/>
            <a:ext cx="4408487" cy="3306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7" tIns="45557" rIns="91117" bIns="4555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16076"/>
            <a:ext cx="5388610" cy="3858608"/>
          </a:xfrm>
          <a:prstGeom prst="rect">
            <a:avLst/>
          </a:prstGeom>
        </p:spPr>
        <p:txBody>
          <a:bodyPr vert="horz" lIns="91117" tIns="45557" rIns="91117" bIns="4555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956"/>
            <a:ext cx="2918832" cy="491683"/>
          </a:xfrm>
          <a:prstGeom prst="rect">
            <a:avLst/>
          </a:prstGeom>
        </p:spPr>
        <p:txBody>
          <a:bodyPr vert="horz" lIns="91117" tIns="45557" rIns="91117" bIns="4555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7" y="9307956"/>
            <a:ext cx="2918832" cy="491683"/>
          </a:xfrm>
          <a:prstGeom prst="rect">
            <a:avLst/>
          </a:prstGeom>
        </p:spPr>
        <p:txBody>
          <a:bodyPr vert="horz" lIns="91117" tIns="45557" rIns="91117" bIns="45557" rtlCol="0" anchor="b"/>
          <a:lstStyle>
            <a:lvl1pPr algn="r">
              <a:defRPr sz="1200"/>
            </a:lvl1pPr>
          </a:lstStyle>
          <a:p>
            <a:fld id="{9682C83A-9D3B-497B-A1B9-C50737D7CC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070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34AAB-9DD7-455A-9B47-F51B690CD9E2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1266-0F59-4092-92ED-DD2EF227F96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1428"/>
            <a:ext cx="9142642" cy="6855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1824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887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6501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606873"/>
            <a:ext cx="7320689" cy="4829253"/>
          </a:xfrm>
        </p:spPr>
        <p:txBody>
          <a:bodyPr/>
          <a:lstStyle>
            <a:lvl1pPr marL="310752" indent="0">
              <a:buFontTx/>
              <a:buNone/>
              <a:defRPr b="1">
                <a:latin typeface="+mj-lt"/>
              </a:defRPr>
            </a:lvl1pPr>
            <a:lvl2pPr marL="308037" indent="2715">
              <a:defRPr>
                <a:latin typeface="+mj-lt"/>
              </a:defRPr>
            </a:lvl2pPr>
            <a:lvl3pPr marL="537369" indent="-222547">
              <a:tabLst/>
              <a:defRPr>
                <a:latin typeface="+mj-lt"/>
              </a:defRPr>
            </a:lvl3pPr>
            <a:lvl4pPr marL="0" indent="308037">
              <a:lnSpc>
                <a:spcPts val="1539"/>
              </a:lnSpc>
              <a:spcBef>
                <a:spcPts val="342"/>
              </a:spcBef>
              <a:defRPr>
                <a:latin typeface="+mj-lt"/>
              </a:defRPr>
            </a:lvl4pPr>
            <a:lvl5pPr>
              <a:lnSpc>
                <a:spcPts val="1539"/>
              </a:lnSpc>
              <a:spcBef>
                <a:spcPts val="34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5127078"/>
            <a:ext cx="923618" cy="376853"/>
          </a:xfrm>
          <a:prstGeom prst="rect">
            <a:avLst/>
          </a:prstGeom>
          <a:noFill/>
        </p:spPr>
        <p:txBody>
          <a:bodyPr wrap="square" lIns="78164" tIns="39082" rIns="78164" bIns="39082" rtlCol="0">
            <a:noAutofit/>
          </a:bodyPr>
          <a:lstStyle/>
          <a:p>
            <a:pPr defTabSz="891603"/>
            <a:endParaRPr lang="ru-RU" sz="1796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5" y="501071"/>
            <a:ext cx="7337192" cy="1105803"/>
          </a:xfrm>
        </p:spPr>
        <p:txBody>
          <a:bodyPr/>
          <a:lstStyle>
            <a:lvl1pPr marL="0" marR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/>
            </a:lvl1pPr>
          </a:lstStyle>
          <a:p>
            <a:pPr marL="0" marR="0" lvl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104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118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472"/>
            <a:ext cx="9142643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606873"/>
            <a:ext cx="7320689" cy="4829253"/>
          </a:xfrm>
        </p:spPr>
        <p:txBody>
          <a:bodyPr/>
          <a:lstStyle>
            <a:lvl1pPr marL="310752" indent="0">
              <a:buFontTx/>
              <a:buNone/>
              <a:defRPr b="1">
                <a:latin typeface="+mj-lt"/>
              </a:defRPr>
            </a:lvl1pPr>
            <a:lvl2pPr marL="310752" indent="0">
              <a:defRPr>
                <a:latin typeface="+mj-lt"/>
              </a:defRPr>
            </a:lvl2pPr>
            <a:lvl3pPr marL="537369" indent="-222547">
              <a:defRPr>
                <a:latin typeface="+mj-lt"/>
              </a:defRPr>
            </a:lvl3pPr>
            <a:lvl4pPr marL="0" indent="308037">
              <a:defRPr>
                <a:latin typeface="+mj-lt"/>
              </a:defRPr>
            </a:lvl4pPr>
            <a:lvl5pPr marL="122672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6" y="501071"/>
            <a:ext cx="7337901" cy="1105803"/>
          </a:xfrm>
        </p:spPr>
        <p:txBody>
          <a:bodyPr/>
          <a:lstStyle>
            <a:lvl1pPr marL="0" marR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/>
            </a:lvl1pPr>
          </a:lstStyle>
          <a:p>
            <a:pPr marL="0" marR="0" lvl="0" indent="0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104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66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34AAB-9DD7-455A-9B47-F51B690CD9E2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 userDrawn="1"/>
        </p:nvSpPr>
        <p:spPr>
          <a:xfrm>
            <a:off x="5926640" y="5127078"/>
            <a:ext cx="923618" cy="376853"/>
          </a:xfrm>
          <a:prstGeom prst="rect">
            <a:avLst/>
          </a:prstGeom>
          <a:noFill/>
        </p:spPr>
        <p:txBody>
          <a:bodyPr wrap="square" lIns="78164" tIns="39082" rIns="78164" bIns="39082" rtlCol="0">
            <a:noAutofit/>
          </a:bodyPr>
          <a:lstStyle/>
          <a:p>
            <a:pPr defTabSz="891603"/>
            <a:endParaRPr lang="ru-RU" sz="1796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218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34AAB-9DD7-455A-9B47-F51B690CD9E2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2"/>
            <a:ext cx="9142643" cy="6855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5517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34AAB-9DD7-455A-9B47-F51B690CD9E2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6488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072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914"/>
            <a:ext cx="9142643" cy="6855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74081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55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294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7716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160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160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1603"/>
            <a:fld id="{E20E89E6-FE54-4E13-859C-1FA908D70D39}" type="slidenum">
              <a:rPr lang="ru-RU" smtClean="0">
                <a:solidFill>
                  <a:prstClr val="white"/>
                </a:solidFill>
              </a:rPr>
              <a:pPr defTabSz="891603"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76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838" r:id="rId12"/>
    <p:sldLayoutId id="2147483839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28" name="AutoShape 4" descr="https://gorodkuzneck.ru/upload/iblock/4e2/4e27979318a920655dd33f5b2c2476b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gorodkuzneck.ru/upload/iblock/4e2/4e27979318a920655dd33f5b2c2476b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Documents and Settings\sklyar_un\Рабочий стол\4e27979318a920655dd33f5b2c2476b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381000"/>
            <a:ext cx="11430000" cy="76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7890" name="Picture 2" descr="C:\Documents and Settings\sklyar_un\Рабочий стол\npd_preimuschestva_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11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6866" name="Picture 2" descr="C:\Documents and Settings\sklyar_un\Рабочий стол\npd_preimuschestva_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12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8915" name="Picture 3" descr="C:\Documents and Settings\sklyar_un\Рабочий стол\нпд как стать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87304" y="-5000684"/>
            <a:ext cx="11644394" cy="19050000"/>
          </a:xfrm>
          <a:prstGeom prst="rect">
            <a:avLst/>
          </a:prstGeom>
          <a:noFill/>
        </p:spPr>
      </p:pic>
      <p:pic>
        <p:nvPicPr>
          <p:cNvPr id="4" name="Рисунок 3" descr="C:\Documents and Settings\sklyar_un\Рабочий стол\нпд как стать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13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9938" name="Picture 2" descr="C:\Documents and Settings\sklyar_un\Рабочий стол\горячая линия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36" y="0"/>
            <a:ext cx="10477500" cy="7248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2770" name="Picture 2" descr="C:\Documents and Settings\sklyar_un\Рабочий стол\npd_obsch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-1333500"/>
            <a:ext cx="9525000" cy="952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857232"/>
            <a:ext cx="2515101" cy="1006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8596" y="1857364"/>
            <a:ext cx="27146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 Black" pitchFamily="34" charset="0"/>
              </a:rPr>
              <a:t>Удаленная работа через электронные площадки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928670"/>
            <a:ext cx="2422060" cy="968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13484" y="1854230"/>
            <a:ext cx="27872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Оказание парикмахерских и косметических </a:t>
            </a:r>
            <a:r>
              <a:rPr lang="ru-RU" sz="1600" b="1" dirty="0" smtClean="0">
                <a:latin typeface="Arial Black" pitchFamily="34" charset="0"/>
              </a:rPr>
              <a:t>услуг</a:t>
            </a:r>
            <a:endParaRPr lang="ru-RU" sz="1600" b="1" dirty="0">
              <a:latin typeface="Arial Black" pitchFamily="34" charset="0"/>
            </a:endParaRPr>
          </a:p>
        </p:txBody>
      </p:sp>
      <p:pic>
        <p:nvPicPr>
          <p:cNvPr id="3077" name="Picture 5" descr="https://npd.nalog.ru/images/npd/npd-pic-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0434" y="954258"/>
            <a:ext cx="2402133" cy="960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016" y="1854231"/>
            <a:ext cx="24575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Сдача квартиры в аренду посуточно или на долгий срок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708" y="2793534"/>
            <a:ext cx="2515101" cy="1006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8596" y="285728"/>
            <a:ext cx="8425924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деятельности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самозанятых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3484" y="2757918"/>
            <a:ext cx="2535921" cy="1014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3540" y="2793534"/>
            <a:ext cx="2404148" cy="961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44634" y="3799574"/>
            <a:ext cx="2448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Услуги по перевозке пассажиров и грузов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13485" y="3689349"/>
            <a:ext cx="2535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Продажа продукции собственного производства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03540" y="3755193"/>
            <a:ext cx="2469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Фото- и видеосъемка на заказ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554" y="4559139"/>
            <a:ext cx="2515101" cy="1006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4711" y="4583624"/>
            <a:ext cx="2482977" cy="993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9911" y="4559139"/>
            <a:ext cx="2544191" cy="1017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66555" y="5489339"/>
            <a:ext cx="25166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Проведение мероприятий и праздников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95660" y="5552068"/>
            <a:ext cx="2551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Юридические консультации и ведение бухгалтерии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929322" y="5715016"/>
            <a:ext cx="2482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Строительные работы и ремонт помещений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55563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3794" name="Picture 2" descr="C:\Documents and Settings\sklyar_un\Рабочий стол\npd_obsch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-1333500"/>
            <a:ext cx="9525000" cy="952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4818" name="Picture 2" descr="C:\Documents and Settings\sklyar_un\Рабочий стол\npd_obsch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-1333500"/>
            <a:ext cx="9525000" cy="952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69683" y="4473116"/>
            <a:ext cx="230425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+mj-lt"/>
              </a:rPr>
              <a:t>До 9 числа следующего месяца</a:t>
            </a:r>
            <a:endParaRPr lang="ru-RU" sz="2400" dirty="0">
              <a:latin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КОГДА надо передать сведения о доходах?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280920" cy="451929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</a:t>
            </a:r>
            <a:r>
              <a:rPr lang="ru-RU" b="1" dirty="0" smtClean="0">
                <a:solidFill>
                  <a:srgbClr val="002060"/>
                </a:solidFill>
              </a:rPr>
              <a:t>о общему правилу  – 	в момент получения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Исключения: </a:t>
            </a:r>
          </a:p>
          <a:p>
            <a:r>
              <a:rPr lang="ru-RU" sz="2500" b="1" dirty="0" smtClean="0">
                <a:solidFill>
                  <a:srgbClr val="002060"/>
                </a:solidFill>
              </a:rPr>
              <a:t>осуществление деятельности              </a:t>
            </a:r>
            <a:endParaRPr lang="ru-RU" sz="25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500" b="1" dirty="0" smtClean="0">
                <a:solidFill>
                  <a:srgbClr val="002060"/>
                </a:solidFill>
              </a:rPr>
              <a:t>     через посредника </a:t>
            </a:r>
          </a:p>
          <a:p>
            <a:r>
              <a:rPr lang="ru-RU" sz="2500" b="1" dirty="0" smtClean="0">
                <a:solidFill>
                  <a:srgbClr val="002060"/>
                </a:solidFill>
              </a:rPr>
              <a:t>получение денежных средств </a:t>
            </a:r>
          </a:p>
          <a:p>
            <a:pPr marL="0" indent="0">
              <a:buNone/>
            </a:pPr>
            <a:r>
              <a:rPr lang="ru-RU" sz="2500" b="1" dirty="0" smtClean="0">
                <a:solidFill>
                  <a:srgbClr val="002060"/>
                </a:solidFill>
              </a:rPr>
              <a:t>     в безналичном порядке</a:t>
            </a:r>
            <a:endParaRPr lang="ru-RU" sz="2500" b="1" dirty="0">
              <a:solidFill>
                <a:srgbClr val="00206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199687" y="4473116"/>
            <a:ext cx="936104" cy="88134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04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РАСХОДЫ?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НЕ УЧИТЫВАЮТСЯ</a:t>
            </a:r>
          </a:p>
          <a:p>
            <a:pPr marL="0" indent="0" algn="ctr">
              <a:buNone/>
            </a:pPr>
            <a:r>
              <a:rPr lang="ru-RU" u="sng" dirty="0" smtClean="0">
                <a:solidFill>
                  <a:srgbClr val="C00000"/>
                </a:solidFill>
              </a:rPr>
              <a:t>НО !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ПРЕДОСТАВЛЯЕТСЯ НАЛОГОВЫЙ ВЫЧЕТ</a:t>
            </a:r>
          </a:p>
          <a:p>
            <a:pPr marL="0" indent="0" algn="ctr">
              <a:buNone/>
            </a:pPr>
            <a:r>
              <a:rPr lang="ru-RU" sz="3000" i="1" dirty="0" smtClean="0">
                <a:solidFill>
                  <a:srgbClr val="002060"/>
                </a:solidFill>
              </a:rPr>
              <a:t> Воспользоваться </a:t>
            </a:r>
            <a:r>
              <a:rPr lang="ru-RU" sz="3000" i="1" dirty="0">
                <a:solidFill>
                  <a:srgbClr val="002060"/>
                </a:solidFill>
              </a:rPr>
              <a:t>можно 1 раз. </a:t>
            </a:r>
            <a:endParaRPr lang="ru-RU" sz="3000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000" i="1" dirty="0" smtClean="0">
                <a:solidFill>
                  <a:srgbClr val="002060"/>
                </a:solidFill>
              </a:rPr>
              <a:t>Срок</a:t>
            </a:r>
            <a:r>
              <a:rPr lang="ru-RU" i="1" dirty="0" smtClean="0">
                <a:solidFill>
                  <a:srgbClr val="002060"/>
                </a:solidFill>
              </a:rPr>
              <a:t>   использования</a:t>
            </a:r>
            <a:r>
              <a:rPr lang="ru-RU" i="1" dirty="0">
                <a:solidFill>
                  <a:srgbClr val="002060"/>
                </a:solidFill>
              </a:rPr>
              <a:t> — не ограничен.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Сумма вычета — 10 000 рублей.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Расчет автоматический.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42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А ПЕНСИЯ???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ОБЯЗАННОСТИ</a:t>
            </a:r>
            <a:r>
              <a:rPr lang="ru-RU" dirty="0" smtClean="0">
                <a:solidFill>
                  <a:schemeClr val="tx2"/>
                </a:solidFill>
              </a:rPr>
              <a:t> по уплате страховых взносов в Пенсионный фонд – </a:t>
            </a:r>
            <a:r>
              <a:rPr lang="ru-RU" b="1" dirty="0" smtClean="0">
                <a:solidFill>
                  <a:schemeClr val="tx2"/>
                </a:solidFill>
              </a:rPr>
              <a:t>НЕТ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Время работы в страховом стаже НЕ </a:t>
            </a:r>
            <a:r>
              <a:rPr lang="ru-RU" dirty="0">
                <a:solidFill>
                  <a:schemeClr val="tx2"/>
                </a:solidFill>
              </a:rPr>
              <a:t>учитывается 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При расчете пенсии ни доход, ни время работы НЕ учитывается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НО!</a:t>
            </a:r>
            <a:endParaRPr lang="ru-RU" dirty="0">
              <a:solidFill>
                <a:srgbClr val="C00000"/>
              </a:solidFill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МОЖНО УПЛАЧИВАТЬ СТРАХОВЫЕ ВЗНОСЫ </a:t>
            </a:r>
            <a:r>
              <a:rPr lang="ru-RU" u="sng" dirty="0" smtClean="0">
                <a:solidFill>
                  <a:srgbClr val="C00000"/>
                </a:solidFill>
              </a:rPr>
              <a:t>ДОБРОВОЛЬНО</a:t>
            </a: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347776" y="2420887"/>
            <a:ext cx="360040" cy="4320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326539" y="3400834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1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9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5847" name="Picture 7" descr="C:\Documents and Settings\sklyar_un\Рабочий стол\npd_preimuschestva_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9803</TotalTime>
  <Words>122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КОГДА надо передать сведения о доходах?</vt:lpstr>
      <vt:lpstr> РАСХОДЫ?</vt:lpstr>
      <vt:lpstr>А ПЕНСИЯ???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Цели налогового консультирования</dc:title>
  <dc:creator>Коньков Андрей Юрьевич</dc:creator>
  <cp:lastModifiedBy>sklyar_un</cp:lastModifiedBy>
  <cp:revision>489</cp:revision>
  <cp:lastPrinted>2019-12-20T05:07:51Z</cp:lastPrinted>
  <dcterms:created xsi:type="dcterms:W3CDTF">2015-03-27T13:19:33Z</dcterms:created>
  <dcterms:modified xsi:type="dcterms:W3CDTF">2020-08-20T05:19:33Z</dcterms:modified>
</cp:coreProperties>
</file>