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8" r:id="rId1"/>
  </p:sldMasterIdLst>
  <p:notesMasterIdLst>
    <p:notesMasterId r:id="rId17"/>
  </p:notesMasterIdLst>
  <p:handoutMasterIdLst>
    <p:handoutMasterId r:id="rId18"/>
  </p:handoutMasterIdLst>
  <p:sldIdLst>
    <p:sldId id="302" r:id="rId2"/>
    <p:sldId id="303" r:id="rId3"/>
    <p:sldId id="311" r:id="rId4"/>
    <p:sldId id="312" r:id="rId5"/>
    <p:sldId id="321" r:id="rId6"/>
    <p:sldId id="322" r:id="rId7"/>
    <p:sldId id="307" r:id="rId8"/>
    <p:sldId id="323" r:id="rId9"/>
    <p:sldId id="316" r:id="rId10"/>
    <p:sldId id="317" r:id="rId11"/>
    <p:sldId id="318" r:id="rId12"/>
    <p:sldId id="319" r:id="rId13"/>
    <p:sldId id="309" r:id="rId14"/>
    <p:sldId id="320" r:id="rId15"/>
    <p:sldId id="304" r:id="rId16"/>
  </p:sldIdLst>
  <p:sldSz cx="9144000" cy="6858000" type="screen4x3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8BE1"/>
    <a:srgbClr val="FCD5AA"/>
    <a:srgbClr val="EDD8B9"/>
    <a:srgbClr val="F4ECB2"/>
    <a:srgbClr val="45CDDF"/>
    <a:srgbClr val="53F9F9"/>
    <a:srgbClr val="E369C3"/>
    <a:srgbClr val="D2B7E1"/>
    <a:srgbClr val="ECAAD1"/>
    <a:srgbClr val="A79B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8970" autoAdjust="0"/>
  </p:normalViewPr>
  <p:slideViewPr>
    <p:cSldViewPr>
      <p:cViewPr varScale="1">
        <p:scale>
          <a:sx n="112" d="100"/>
          <a:sy n="112" d="100"/>
        </p:scale>
        <p:origin x="-150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786829979585887"/>
          <c:y val="0.24926598717350631"/>
          <c:w val="0.34574499854184892"/>
          <c:h val="0.55865439620765533"/>
        </c:manualLayout>
      </c:layout>
      <c:pie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Лист1!$A$1:$A$4</c:f>
              <c:strCache>
                <c:ptCount val="4"/>
                <c:pt idx="0">
                  <c:v>Приобретение предметов первой необходимости, в том числе одежды, обуви, лекарственных препаратов</c:v>
                </c:pt>
                <c:pt idx="1">
                  <c:v>Приобретение товаров и услуг дошкольного и школьного образования</c:v>
                </c:pt>
                <c:pt idx="2">
                  <c:v>Затраты на прохождении лечения, профилактического медицинского осмотра, в целях стимулирования ведения здорового образа жизни</c:v>
                </c:pt>
                <c:pt idx="3">
                  <c:v>Приобретение товаров для ведения личного подсобного хозяйства</c:v>
                </c:pt>
              </c:strCache>
            </c:strRef>
          </c:cat>
          <c:val>
            <c:numRef>
              <c:f>Лист1!$B$1:$B$4</c:f>
              <c:numCache>
                <c:formatCode>General</c:formatCode>
                <c:ptCount val="4"/>
                <c:pt idx="0">
                  <c:v>55</c:v>
                </c:pt>
                <c:pt idx="1">
                  <c:v>27</c:v>
                </c:pt>
                <c:pt idx="2">
                  <c:v>13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>
        <c:manualLayout>
          <c:xMode val="edge"/>
          <c:yMode val="edge"/>
          <c:x val="7.8048386312822002E-2"/>
          <c:y val="0.13059800923890902"/>
          <c:w val="0.35037061339554776"/>
          <c:h val="0.77644311662633303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E9AC6-EDF0-4AD1-AB6F-919A86E55237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245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B7B590-414A-44C1-B4BE-6746742710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9371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8" y="1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63B5DB-3165-43E0-8E21-1ADAD86CC5F1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8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F0D923-1B9F-4451-A482-CA83194136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8952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E1D54-2DCD-4D58-ABA3-40754877B6D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619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E1D54-2DCD-4D58-ABA3-40754877B6D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619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4041E-1A91-4C06-8EC7-2769F871219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312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C931A-F49A-47A8-8F66-F0D5109BB11B}" type="datetime1">
              <a:rPr lang="ru-RU" smtClean="0"/>
              <a:pPr/>
              <a:t>24.01.2022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A918-C10A-4784-B2DB-ECE319AF72A6}" type="datetime1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F2D61-A08E-44D7-83F3-97A650250A91}" type="datetime1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042" y="630466"/>
            <a:ext cx="8229398" cy="430887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2800" b="0" strike="noStrike" spc="-1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subTitle"/>
          </p:nvPr>
        </p:nvSpPr>
        <p:spPr>
          <a:xfrm>
            <a:off x="457042" y="3439271"/>
            <a:ext cx="8229398" cy="307777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8098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56F6-9064-4586-9E5D-F46800403AE9}" type="datetime1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9759C-486A-4E6C-99DE-26B2953607D8}" type="datetime1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7ED2-55DF-4C77-B344-F4DF507239AB}" type="datetime1">
              <a:rPr lang="ru-RU" smtClean="0"/>
              <a:pPr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19CC5-C366-454D-9840-5532D839F5AF}" type="datetime1">
              <a:rPr lang="ru-RU" smtClean="0"/>
              <a:pPr/>
              <a:t>24.01.2022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647D-B468-4CB2-8EA7-7A0A0B58CD9D}" type="datetime1">
              <a:rPr lang="ru-RU" smtClean="0"/>
              <a:pPr/>
              <a:t>24.01.2022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C9849-752E-428E-BBC2-CF72B440ECD2}" type="datetime1">
              <a:rPr lang="ru-RU" smtClean="0"/>
              <a:pPr/>
              <a:t>24.01.2022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70E7-B956-40D7-A25D-054371E8D68E}" type="datetime1">
              <a:rPr lang="ru-RU" smtClean="0"/>
              <a:pPr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9AA57-9273-4CDE-AC76-95C840956DE7}" type="datetime1">
              <a:rPr lang="ru-RU" smtClean="0"/>
              <a:pPr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AC74BEB-16CA-4637-888D-E583BC126D39}" type="datetime1">
              <a:rPr lang="ru-RU" smtClean="0"/>
              <a:pPr/>
              <a:t>24.01.2022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435280" cy="2016224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Указ Президента РФ от </a:t>
            </a:r>
            <a:r>
              <a:rPr lang="ru-RU" sz="2400" dirty="0" smtClean="0"/>
              <a:t>7.05. </a:t>
            </a:r>
            <a:r>
              <a:rPr lang="ru-RU" sz="2400" dirty="0"/>
              <a:t>2018 </a:t>
            </a:r>
            <a:r>
              <a:rPr lang="ru-RU" sz="2400" b="1" dirty="0" smtClean="0"/>
              <a:t> №</a:t>
            </a:r>
            <a:r>
              <a:rPr lang="ru-RU" sz="2400" b="1" dirty="0"/>
              <a:t> 204</a:t>
            </a:r>
            <a:br>
              <a:rPr lang="ru-RU" sz="2400" b="1" dirty="0"/>
            </a:br>
            <a:r>
              <a:rPr lang="ru-RU" sz="2400" dirty="0" smtClean="0"/>
              <a:t>«О </a:t>
            </a:r>
            <a:r>
              <a:rPr lang="ru-RU" sz="2400" dirty="0"/>
              <a:t>национальных целях и стратегических задачах развития Российской Федерации на период до 2024 </a:t>
            </a:r>
            <a:r>
              <a:rPr lang="ru-RU" sz="2400" dirty="0" smtClean="0"/>
              <a:t>года»</a:t>
            </a:r>
            <a:br>
              <a:rPr lang="ru-RU" sz="2400" dirty="0" smtClean="0"/>
            </a:br>
            <a:r>
              <a:rPr lang="ru-RU" sz="2400" dirty="0" smtClean="0"/>
              <a:t>Указ Президента Российской Федерации </a:t>
            </a:r>
            <a:r>
              <a:rPr lang="ru-RU" sz="2400" b="1" dirty="0" smtClean="0"/>
              <a:t>№ 474 </a:t>
            </a:r>
            <a:r>
              <a:rPr lang="ru-RU" sz="2400" dirty="0" smtClean="0"/>
              <a:t>от 21.07.2020  «О национальных целях развития Российской Федерации на период до 2030 года»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97572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Национальная цель на период до 2030 года:</a:t>
            </a:r>
          </a:p>
          <a:p>
            <a:r>
              <a:rPr lang="ru-RU" dirty="0" smtClean="0"/>
              <a:t>Сохранение населения, здоровья и благополучия людей.</a:t>
            </a:r>
          </a:p>
          <a:p>
            <a:r>
              <a:rPr lang="ru-RU" dirty="0" smtClean="0"/>
              <a:t>Целевые  показатели:</a:t>
            </a:r>
          </a:p>
          <a:p>
            <a:pPr marL="0" indent="0">
              <a:buNone/>
            </a:pPr>
            <a:r>
              <a:rPr lang="ru-RU" dirty="0" smtClean="0"/>
              <a:t>Обеспечение устойчивого роста численности населения Российской Федерации;</a:t>
            </a:r>
          </a:p>
          <a:p>
            <a:pPr marL="0" indent="0">
              <a:buNone/>
            </a:pPr>
            <a:r>
              <a:rPr lang="ru-RU" dirty="0" smtClean="0"/>
              <a:t>Повышение ожидаемой продолжительности жизни до 78 лет;</a:t>
            </a:r>
          </a:p>
          <a:p>
            <a:pPr marL="0" indent="0">
              <a:buNone/>
            </a:pPr>
            <a:r>
              <a:rPr lang="ru-RU" b="1" dirty="0" smtClean="0"/>
              <a:t>Снижение уровня бедности в два раза по сравнению с показателем 2017 года;</a:t>
            </a:r>
          </a:p>
          <a:p>
            <a:pPr marL="0" indent="0">
              <a:buNone/>
            </a:pPr>
            <a:r>
              <a:rPr lang="ru-RU" dirty="0" smtClean="0"/>
              <a:t>Увеличение доли граждан, систематически занимающихся физической культурой и спортом, до 70 процентов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306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581782" y="559170"/>
            <a:ext cx="8286908" cy="6304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5524" tIns="37876" rIns="75524" bIns="37876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pc="-1" dirty="0" smtClean="0">
                <a:latin typeface="Arial"/>
              </a:rPr>
              <a:t>Примеры лучших практик - мероприятие «ИП» </a:t>
            </a:r>
          </a:p>
          <a:p>
            <a:pPr algn="ctr">
              <a:lnSpc>
                <a:spcPct val="100000"/>
              </a:lnSpc>
            </a:pPr>
            <a:r>
              <a:rPr lang="ru-RU" spc="-1" dirty="0" smtClean="0">
                <a:solidFill>
                  <a:srgbClr val="FF0000"/>
                </a:solidFill>
                <a:latin typeface="Arial"/>
              </a:rPr>
              <a:t>деятельность осуществляется до настоящего времени </a:t>
            </a:r>
            <a:endParaRPr lang="ru-RU" spc="-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36780" y="3284984"/>
            <a:ext cx="18757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Романенко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Ю.В. (мама 3 детей), г. Дальнегорск – салон красоты, ведет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страницу в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Instagram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164288" y="3207294"/>
            <a:ext cx="21617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Чеховский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Д.С.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(семья с 2 детьми)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г.Лесозаводск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мебельное ателье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968257" y="5430771"/>
            <a:ext cx="18582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Назарова О.М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(семья с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детьми) г. Большой Камень - мини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пекарня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производства 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хлебобулочных изделий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" y="831036"/>
            <a:ext cx="1209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СК </a:t>
            </a:r>
            <a:r>
              <a:rPr lang="ru-RU" dirty="0" smtClean="0"/>
              <a:t>2020 </a:t>
            </a:r>
            <a:endParaRPr lang="ru-RU" dirty="0"/>
          </a:p>
        </p:txBody>
      </p:sp>
      <p:sp>
        <p:nvSpPr>
          <p:cNvPr id="21" name="AutoShape 2" descr="Салон красоты, парикмахерская Лионэла в Уссурийск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AutoShape 4" descr="Салон красоты, парикмахерская Лионэла в Уссурийск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AutoShape 6" descr="Салон красоты, парикмахерская Лионэла в Уссурийск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0" name="Picture 16" descr="C:\Users\apk260313\Desktop\Без названия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5" y="3933056"/>
            <a:ext cx="1818940" cy="132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26" descr="C:\Users\Rubel_OA\Desktop\слайды+информация по ГСП СК\IMG-20220118-WA0005.jpg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7380312" y="1348172"/>
            <a:ext cx="1584921" cy="1801414"/>
          </a:xfrm>
          <a:prstGeom prst="rect">
            <a:avLst/>
          </a:prstGeom>
        </p:spPr>
      </p:pic>
      <p:pic>
        <p:nvPicPr>
          <p:cNvPr id="30" name="Изображение5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125680" y="1364181"/>
            <a:ext cx="1368426" cy="1815743"/>
          </a:xfrm>
          <a:prstGeom prst="rect">
            <a:avLst/>
          </a:prstGeom>
        </p:spPr>
      </p:pic>
      <p:pic>
        <p:nvPicPr>
          <p:cNvPr id="32" name="Рисунок 31"/>
          <p:cNvPicPr/>
          <p:nvPr/>
        </p:nvPicPr>
        <p:blipFill>
          <a:blip r:embed="rId5"/>
          <a:srcRect l="-3" t="-5" r="-3" b="-5"/>
          <a:stretch>
            <a:fillRect/>
          </a:stretch>
        </p:blipFill>
        <p:spPr bwMode="auto">
          <a:xfrm>
            <a:off x="165429" y="4235678"/>
            <a:ext cx="1742001" cy="203864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07430" y="4509120"/>
            <a:ext cx="16564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Аверина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Е.Ю.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(мать троих детей),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Спасск –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Дальний -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тудия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эстетической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косметологии  «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ГеАлПо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235678"/>
            <a:ext cx="1708984" cy="223582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275575" y="4390038"/>
            <a:ext cx="15286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Березовский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А.В. (одиноко проживающий пенсионер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                      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Владивосток -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обственное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изделий из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кожи (ремни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ключницы, портмоне,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кошельки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сумочки).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Изображение1"/>
          <p:cNvPicPr/>
          <p:nvPr/>
        </p:nvPicPr>
        <p:blipFill>
          <a:blip r:embed="rId7"/>
          <a:stretch>
            <a:fillRect/>
          </a:stretch>
        </p:blipFill>
        <p:spPr bwMode="auto">
          <a:xfrm>
            <a:off x="1691543" y="1378150"/>
            <a:ext cx="1872345" cy="17714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91543" y="3233681"/>
            <a:ext cx="18723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Шенфельд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О.В. (мама 2 детей),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Надежденский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МР – производство текстильных изделий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Изображение1"/>
          <p:cNvPicPr/>
          <p:nvPr/>
        </p:nvPicPr>
        <p:blipFill>
          <a:blip r:embed="rId8"/>
          <a:stretch>
            <a:fillRect/>
          </a:stretch>
        </p:blipFill>
        <p:spPr bwMode="auto">
          <a:xfrm>
            <a:off x="3720206" y="1378150"/>
            <a:ext cx="1708984" cy="1771436"/>
          </a:xfrm>
          <a:prstGeom prst="rect">
            <a:avLst/>
          </a:prstGeom>
        </p:spPr>
      </p:pic>
      <p:pic>
        <p:nvPicPr>
          <p:cNvPr id="23" name="Изображение2"/>
          <p:cNvPicPr/>
          <p:nvPr/>
        </p:nvPicPr>
        <p:blipFill>
          <a:blip r:embed="rId9"/>
          <a:stretch>
            <a:fillRect/>
          </a:stretch>
        </p:blipFill>
        <p:spPr bwMode="auto">
          <a:xfrm>
            <a:off x="5442539" y="1381960"/>
            <a:ext cx="1800200" cy="17714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689629" y="3120079"/>
            <a:ext cx="34746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Шипулина А.В.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(семья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детей),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г.Артем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-установка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ремонт систем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кондиционирования.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Планирует выйти с оказанием услуг на платформу Государственных закупок.</a:t>
            </a:r>
          </a:p>
        </p:txBody>
      </p:sp>
    </p:spTree>
    <p:extLst>
      <p:ext uri="{BB962C8B-B14F-4D97-AF65-F5344CB8AC3E}">
        <p14:creationId xmlns:p14="http://schemas.microsoft.com/office/powerpoint/2010/main" val="323519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581782" y="559170"/>
            <a:ext cx="8286908" cy="6304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5524" tIns="37876" rIns="75524" bIns="37876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pc="-1" dirty="0" smtClean="0">
                <a:latin typeface="Arial"/>
              </a:rPr>
              <a:t>Примеры лучших практик - мероприятие «ИП» </a:t>
            </a:r>
          </a:p>
          <a:p>
            <a:pPr algn="ctr">
              <a:lnSpc>
                <a:spcPct val="100000"/>
              </a:lnSpc>
            </a:pPr>
            <a:r>
              <a:rPr lang="ru-RU" spc="-1" dirty="0" smtClean="0">
                <a:solidFill>
                  <a:srgbClr val="FF0000"/>
                </a:solidFill>
                <a:latin typeface="Arial"/>
              </a:rPr>
              <a:t>деятельность осуществляется до настоящего времени </a:t>
            </a:r>
            <a:endParaRPr lang="ru-RU" spc="-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30032" y="3386831"/>
            <a:ext cx="2664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Баштовая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А.Н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(полная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 с двумя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детьми),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п.Кавалерово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маникюрный салон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5574" y="831036"/>
            <a:ext cx="15361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СК 2020 и 2021</a:t>
            </a:r>
            <a:endParaRPr lang="ru-RU" sz="1400" dirty="0"/>
          </a:p>
        </p:txBody>
      </p:sp>
      <p:sp>
        <p:nvSpPr>
          <p:cNvPr id="21" name="AutoShape 2" descr="Салон красоты, парикмахерская Лионэла в Уссурийск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AutoShape 4" descr="Салон красоты, парикмахерская Лионэла в Уссурийск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AutoShape 6" descr="Салон красоты, парикмахерская Лионэла в Уссурийск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60" y="1368961"/>
            <a:ext cx="2204408" cy="182957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9924" y="3356992"/>
            <a:ext cx="24078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Павлов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Е.Г. (семья с одним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ребенком),     г. Владивосток - создание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центра (языковых курсов) по обучению детей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взрослых иностранным языкам</a:t>
            </a:r>
          </a:p>
        </p:txBody>
      </p:sp>
      <p:pic>
        <p:nvPicPr>
          <p:cNvPr id="22" name="Изображение4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3072676" y="1297117"/>
            <a:ext cx="2621652" cy="1973260"/>
          </a:xfrm>
          <a:prstGeom prst="rect">
            <a:avLst/>
          </a:prstGeom>
        </p:spPr>
      </p:pic>
      <p:pic>
        <p:nvPicPr>
          <p:cNvPr id="23" name="Picture 3" descr="C:\Users\Raspopova_AS\Desktop\IMG-20220118-WA0115.jpg"/>
          <p:cNvPicPr/>
          <p:nvPr/>
        </p:nvPicPr>
        <p:blipFill>
          <a:blip r:embed="rId4"/>
          <a:stretch/>
        </p:blipFill>
        <p:spPr>
          <a:xfrm>
            <a:off x="155575" y="4653135"/>
            <a:ext cx="1640182" cy="2137981"/>
          </a:xfrm>
          <a:prstGeom prst="rect">
            <a:avLst/>
          </a:prstGeom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835696" y="5253799"/>
            <a:ext cx="22047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Запорожцев А.А.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(многодетная семья), 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Тернейский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 - разведение лошадей, ослов, мулов, лошаков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 2021 года</a:t>
            </a:r>
          </a:p>
        </p:txBody>
      </p:sp>
      <p:pic>
        <p:nvPicPr>
          <p:cNvPr id="28" name="Изображение2"/>
          <p:cNvPicPr/>
          <p:nvPr/>
        </p:nvPicPr>
        <p:blipFill>
          <a:blip r:embed="rId5"/>
          <a:stretch>
            <a:fillRect/>
          </a:stretch>
        </p:blipFill>
        <p:spPr bwMode="auto">
          <a:xfrm>
            <a:off x="6228184" y="1297116"/>
            <a:ext cx="2232248" cy="197326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123080" y="3344411"/>
            <a:ext cx="28909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Зопунян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А.Р.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(многодетная семья),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его супруга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Зопунян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Н.Н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Ольгиский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МР - фото-салон</a:t>
            </a:r>
            <a:endParaRPr lang="ru-RU" dirty="0"/>
          </a:p>
        </p:txBody>
      </p:sp>
      <p:pic>
        <p:nvPicPr>
          <p:cNvPr id="29" name="Изображение1"/>
          <p:cNvPicPr/>
          <p:nvPr/>
        </p:nvPicPr>
        <p:blipFill>
          <a:blip r:embed="rId6"/>
          <a:stretch>
            <a:fillRect/>
          </a:stretch>
        </p:blipFill>
        <p:spPr bwMode="auto">
          <a:xfrm>
            <a:off x="3933148" y="4167723"/>
            <a:ext cx="1584176" cy="2439030"/>
          </a:xfrm>
          <a:prstGeom prst="rect">
            <a:avLst/>
          </a:prstGeom>
        </p:spPr>
      </p:pic>
      <p:pic>
        <p:nvPicPr>
          <p:cNvPr id="35" name="Изображение2"/>
          <p:cNvPicPr/>
          <p:nvPr/>
        </p:nvPicPr>
        <p:blipFill>
          <a:blip r:embed="rId7"/>
          <a:stretch>
            <a:fillRect/>
          </a:stretch>
        </p:blipFill>
        <p:spPr bwMode="auto">
          <a:xfrm>
            <a:off x="5641489" y="4141821"/>
            <a:ext cx="1713796" cy="246493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452320" y="4505765"/>
            <a:ext cx="15841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Лановенко Е.С.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(мать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одиночка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детей),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Ханкайский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МР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разведение крупного рогатого скота мясного и молочного направления </a:t>
            </a:r>
          </a:p>
        </p:txBody>
      </p:sp>
    </p:spTree>
    <p:extLst>
      <p:ext uri="{BB962C8B-B14F-4D97-AF65-F5344CB8AC3E}">
        <p14:creationId xmlns:p14="http://schemas.microsoft.com/office/powerpoint/2010/main" val="121597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581782" y="559170"/>
            <a:ext cx="8286908" cy="6304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5524" tIns="37876" rIns="75524" bIns="37876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pc="-1" dirty="0" smtClean="0">
                <a:latin typeface="Arial"/>
              </a:rPr>
              <a:t>Примеры лучших практик - мероприятие «ЛПХ» </a:t>
            </a:r>
          </a:p>
          <a:p>
            <a:pPr algn="ctr">
              <a:lnSpc>
                <a:spcPct val="100000"/>
              </a:lnSpc>
            </a:pPr>
            <a:r>
              <a:rPr lang="ru-RU" spc="-1" dirty="0" smtClean="0">
                <a:solidFill>
                  <a:srgbClr val="FF0000"/>
                </a:solidFill>
                <a:latin typeface="Arial"/>
              </a:rPr>
              <a:t>деятельность осуществляется до настоящего времени </a:t>
            </a:r>
            <a:endParaRPr lang="ru-RU" spc="-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 flipH="1">
            <a:off x="240390" y="5639004"/>
            <a:ext cx="2016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Ищенко О.В. (многодетная семья),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Хорольский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МР (приобретены коровы)            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flipH="1">
            <a:off x="4699968" y="5162078"/>
            <a:ext cx="191856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/>
              <a:t> </a:t>
            </a:r>
            <a:endParaRPr lang="ru-RU" sz="11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410030" y="5497355"/>
            <a:ext cx="21602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Белова М.В . (многодетная семья),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Анучинский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МР (приобретение мотоблока,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измельчителя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зерна,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выкапыватель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насосной станции и др.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" y="831036"/>
            <a:ext cx="1209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СК </a:t>
            </a:r>
            <a:r>
              <a:rPr lang="ru-RU" dirty="0" smtClean="0"/>
              <a:t>2020 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8993" y="3622439"/>
            <a:ext cx="1007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СК </a:t>
            </a:r>
            <a:r>
              <a:rPr lang="ru-RU" dirty="0" smtClean="0"/>
              <a:t>2021 </a:t>
            </a:r>
            <a:endParaRPr lang="ru-RU" dirty="0"/>
          </a:p>
        </p:txBody>
      </p:sp>
      <p:sp>
        <p:nvSpPr>
          <p:cNvPr id="21" name="AutoShape 2" descr="Салон красоты, парикмахерская Лионэла в Уссурийск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AutoShape 4" descr="Салон красоты, парикмахерская Лионэла в Уссурийск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AutoShape 6" descr="Салон красоты, парикмахерская Лионэла в Уссурийск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7" name="Изображение3"/>
          <p:cNvPicPr/>
          <p:nvPr/>
        </p:nvPicPr>
        <p:blipFill>
          <a:blip r:embed="rId2"/>
          <a:srcRect l="-16" t="-22" r="-16" b="-22"/>
          <a:stretch>
            <a:fillRect/>
          </a:stretch>
        </p:blipFill>
        <p:spPr bwMode="auto">
          <a:xfrm>
            <a:off x="2543477" y="3807105"/>
            <a:ext cx="1800199" cy="1685076"/>
          </a:xfrm>
          <a:prstGeom prst="rect">
            <a:avLst/>
          </a:prstGeom>
        </p:spPr>
      </p:pic>
      <p:sp>
        <p:nvSpPr>
          <p:cNvPr id="52" name="Прямоугольник 51"/>
          <p:cNvSpPr/>
          <p:nvPr/>
        </p:nvSpPr>
        <p:spPr>
          <a:xfrm>
            <a:off x="321912" y="2409133"/>
            <a:ext cx="91403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solidFill>
                  <a:srgbClr val="FF0000"/>
                </a:solidFill>
              </a:rPr>
              <a:t>Найти героя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736881" y="2512857"/>
            <a:ext cx="39946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100" dirty="0" smtClean="0">
                <a:solidFill>
                  <a:srgbClr val="FF0000"/>
                </a:solidFill>
              </a:rPr>
              <a:t>роя</a:t>
            </a:r>
            <a:endParaRPr lang="ru-RU" sz="1100" dirty="0">
              <a:solidFill>
                <a:srgbClr val="FF0000"/>
              </a:solidFill>
            </a:endParaRPr>
          </a:p>
        </p:txBody>
      </p:sp>
      <p:pic>
        <p:nvPicPr>
          <p:cNvPr id="26" name="Рисунок 25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321912" y="1340769"/>
            <a:ext cx="1455713" cy="1649566"/>
          </a:xfrm>
          <a:prstGeom prst="rect">
            <a:avLst/>
          </a:prstGeom>
        </p:spPr>
      </p:pic>
      <p:pic>
        <p:nvPicPr>
          <p:cNvPr id="27" name="Рисунок 26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1849850" y="1340769"/>
            <a:ext cx="1510437" cy="164956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0390" y="3105834"/>
            <a:ext cx="3218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Литовченко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Е.В. (многодетная семья),</a:t>
            </a:r>
          </a:p>
          <a:p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гт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Кировский (приобретение кормов)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Изображение1"/>
          <p:cNvPicPr/>
          <p:nvPr/>
        </p:nvPicPr>
        <p:blipFill>
          <a:blip r:embed="rId5"/>
          <a:srcRect l="-4" t="-3" r="-4" b="-3"/>
          <a:stretch>
            <a:fillRect/>
          </a:stretch>
        </p:blipFill>
        <p:spPr bwMode="auto">
          <a:xfrm>
            <a:off x="3490150" y="1430364"/>
            <a:ext cx="1982381" cy="14703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64163" y="3066134"/>
            <a:ext cx="22156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Цыбульников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С.И.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Спасский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 (приобретение кормов)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Изображение5"/>
          <p:cNvPicPr/>
          <p:nvPr/>
        </p:nvPicPr>
        <p:blipFill>
          <a:blip r:embed="rId6"/>
          <a:stretch>
            <a:fillRect/>
          </a:stretch>
        </p:blipFill>
        <p:spPr bwMode="auto">
          <a:xfrm>
            <a:off x="5804919" y="1326265"/>
            <a:ext cx="1519311" cy="1678574"/>
          </a:xfrm>
          <a:prstGeom prst="rect">
            <a:avLst/>
          </a:prstGeom>
        </p:spPr>
      </p:pic>
      <p:pic>
        <p:nvPicPr>
          <p:cNvPr id="2050" name="Изображение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311760"/>
            <a:ext cx="1584176" cy="167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775111" y="3105834"/>
            <a:ext cx="32613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Тыщенко Е.В. (семья с 4 детьми)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с.Суворово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(приобретение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строительных материалов для постройки  тёплой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теплицы).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Рисунок 36"/>
          <p:cNvPicPr/>
          <p:nvPr/>
        </p:nvPicPr>
        <p:blipFill>
          <a:blip r:embed="rId8"/>
          <a:stretch>
            <a:fillRect/>
          </a:stretch>
        </p:blipFill>
        <p:spPr bwMode="auto">
          <a:xfrm>
            <a:off x="4716084" y="3822704"/>
            <a:ext cx="1728124" cy="166947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716084" y="5589687"/>
            <a:ext cx="20002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Мальцева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Е.А. (мать с двумя детьми),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пгт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Кировский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(приобретение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оборудования для выращивания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картофеля)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Изображение4"/>
          <p:cNvPicPr/>
          <p:nvPr/>
        </p:nvPicPr>
        <p:blipFill>
          <a:blip r:embed="rId9"/>
          <a:srcRect l="-4" t="-5" r="-4" b="-5"/>
          <a:stretch>
            <a:fillRect/>
          </a:stretch>
        </p:blipFill>
        <p:spPr bwMode="auto">
          <a:xfrm>
            <a:off x="7884368" y="3822704"/>
            <a:ext cx="1080120" cy="1766536"/>
          </a:xfrm>
          <a:prstGeom prst="rect">
            <a:avLst/>
          </a:prstGeom>
        </p:spPr>
      </p:pic>
      <p:pic>
        <p:nvPicPr>
          <p:cNvPr id="40" name="Изображение3"/>
          <p:cNvPicPr/>
          <p:nvPr/>
        </p:nvPicPr>
        <p:blipFill>
          <a:blip r:embed="rId10"/>
          <a:srcRect l="-7" t="-4" r="-7" b="-4"/>
          <a:stretch>
            <a:fillRect/>
          </a:stretch>
        </p:blipFill>
        <p:spPr bwMode="auto">
          <a:xfrm>
            <a:off x="6824379" y="3840120"/>
            <a:ext cx="1002082" cy="173170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043501" y="5682021"/>
            <a:ext cx="1565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Мкртчян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М.Э.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(мать троих детей), Спасский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 (приобретение теплицы)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Изображение2"/>
          <p:cNvPicPr/>
          <p:nvPr/>
        </p:nvPicPr>
        <p:blipFill>
          <a:blip r:embed="rId11"/>
          <a:stretch>
            <a:fillRect/>
          </a:stretch>
        </p:blipFill>
        <p:spPr bwMode="auto">
          <a:xfrm>
            <a:off x="127826" y="3911074"/>
            <a:ext cx="2116232" cy="163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82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042" y="175283"/>
            <a:ext cx="8229398" cy="153888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социальных контрактов                         и освоение средств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457042" y="461189"/>
            <a:ext cx="8229398" cy="769441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152049"/>
              </p:ext>
            </p:extLst>
          </p:nvPr>
        </p:nvGraphicFramePr>
        <p:xfrm>
          <a:off x="440540" y="242645"/>
          <a:ext cx="8124745" cy="65104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07740"/>
                <a:gridCol w="1003400"/>
                <a:gridCol w="1316964"/>
                <a:gridCol w="2696641"/>
              </a:tblGrid>
              <a:tr h="306035">
                <a:tc rowSpan="2">
                  <a:txBody>
                    <a:bodyPr/>
                    <a:lstStyle/>
                    <a:p>
                      <a:pPr algn="ctr" fontAlgn="t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endParaRPr lang="ru-RU" sz="1200" b="1" kern="1200" dirty="0" smtClean="0"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t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endParaRPr lang="ru-RU" sz="1200" b="1" kern="1200" dirty="0" smtClean="0"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t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endParaRPr lang="ru-RU" sz="1200" b="1" kern="1200" dirty="0" smtClean="0"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eaLnBrk="1" fontAlgn="t" latinLnBrk="0" hangingPunct="1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effectLst/>
                        </a:rPr>
                        <a:t>Наименование ОМС</a:t>
                      </a:r>
                      <a:endParaRPr lang="ru-RU" sz="12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 fontAlgn="t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34" marR="934" marT="1246" marB="0"/>
                </a:tc>
                <a:tc gridSpan="3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Лучшие показатели по трудоустройству 120%</a:t>
                      </a:r>
                      <a:r>
                        <a:rPr lang="ru-RU" sz="12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более  в 2021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34" marR="934" marT="1246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20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effectLst/>
                        </a:rPr>
                        <a:t>План  (чел)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34" marR="934" marT="1246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effectLst/>
                        </a:rPr>
                        <a:t>Подписанные СК (чел)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34" marR="934" marT="1246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effectLst/>
                        </a:rPr>
                        <a:t>% исполнения </a:t>
                      </a:r>
                      <a:r>
                        <a:rPr lang="ru-RU" sz="1200" b="1" kern="1200" dirty="0" smtClean="0">
                          <a:effectLst/>
                        </a:rPr>
                        <a:t>численности от подписанных по плану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34" marR="934" marT="1246" marB="0"/>
                </a:tc>
              </a:tr>
              <a:tr h="316714"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Тернейский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МР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34" marR="934" marT="124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 fontAlgn="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27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34" marR="934" marT="124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 fontAlgn="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51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34" marR="934" marT="124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 fontAlgn="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188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3" marR="3503" marT="467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25757"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Октябрьский МР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34" marR="934" marT="124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 fontAlgn="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17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34" marR="934" marT="124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 fontAlgn="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28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34" marR="934" marT="124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 fontAlgn="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164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3" marR="3503" marT="467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08672"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Чугуевский МР</a:t>
                      </a:r>
                      <a:endParaRPr lang="ru-RU" sz="1200" b="1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34" marR="934" marT="124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 fontAlgn="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27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34" marR="934" marT="124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endParaRPr lang="ru-RU" sz="1200" b="1" kern="12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 fontAlgn="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38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34" marR="934" marT="124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 fontAlgn="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140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3" marR="3503" marT="467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84312"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Яковлевский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МР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 fontAlgn="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27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34" marR="934" marT="124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 fontAlgn="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38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34" marR="934" marT="124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 fontAlgn="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140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34" marR="934" marT="124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Черниговский МР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 fontAlgn="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34" marR="934" marT="124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 fontAlgn="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22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34" marR="934" marT="124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 fontAlgn="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137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34" marR="934" marT="124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4510"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г. Спасск-Дальний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 fontAlgn="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32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34" marR="934" marT="124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 fontAlgn="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41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34" marR="934" marT="124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 fontAlgn="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133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34" marR="934" marT="124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28529"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eaLnBrk="1" fontAlgn="t" latinLnBrk="0" hangingPunct="1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eaLnBrk="1" fontAlgn="t" latinLnBrk="0" hangingPunct="1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Лучшие показатели по ИП 120%</a:t>
                      </a:r>
                      <a:r>
                        <a:rPr lang="ru-RU" sz="12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более в 2021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34" marR="934" marT="1246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661" marR="1661" marT="1661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661" marR="1661" marT="1661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Надежденский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МР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 fontAlgn="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34" marR="934" marT="124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 fontAlgn="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34" marR="934" marT="124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 fontAlgn="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300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34" marR="934" marT="124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16714"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Партизанский МР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34" marR="934" marT="124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 fontAlgn="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34" marR="934" marT="124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 fontAlgn="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34" marR="934" marT="124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 fontAlgn="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250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3" marR="3503" marT="467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16714"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Черниговский</a:t>
                      </a:r>
                      <a:r>
                        <a:rPr lang="ru-RU" sz="1200" b="1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МР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34" marR="934" marT="124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 fontAlgn="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34" marR="934" marT="124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 fontAlgn="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34" marR="934" marT="124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 fontAlgn="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200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3" marR="3503" marT="467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65656"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г. Артем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34" marR="934" marT="124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 fontAlgn="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34" marR="934" marT="124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 fontAlgn="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34" marR="934" marT="124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 fontAlgn="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175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3" marR="3503" marT="467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88286"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Чугуевский МР</a:t>
                      </a:r>
                      <a:endParaRPr lang="ru-RU" sz="1200" b="1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34" marR="934" marT="124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endParaRPr lang="en-US" sz="1200" b="1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 fontAlgn="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34" marR="934" marT="124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 fontAlgn="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34" marR="934" marT="124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 fontAlgn="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175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3" marR="3503" marT="467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16714"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г. </a:t>
                      </a:r>
                      <a:r>
                        <a:rPr lang="ru-RU" sz="12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Дальнереческ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34" marR="934" marT="124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 fontAlgn="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34" marR="934" marT="124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 fontAlgn="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34" marR="934" marT="124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 fontAlgn="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150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3" marR="3503" marT="467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16714"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Лазовский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МР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34" marR="934" marT="124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 fontAlgn="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34" marR="934" marT="124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 fontAlgn="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34" marR="934" marT="124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 fontAlgn="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150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3" marR="3503" marT="467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16714"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Красноармейский МР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34" marR="934" marT="124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 fontAlgn="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34" marR="934" marT="124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 fontAlgn="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34" marR="934" marT="124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 fontAlgn="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150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3" marR="3503" marT="467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27535"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г. Уссурийск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34" marR="934" marT="124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 fontAlgn="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34" marR="934" marT="124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 fontAlgn="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34" marR="934" marT="124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 fontAlgn="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133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3" marR="3503" marT="467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516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581782" y="559170"/>
            <a:ext cx="8286908" cy="6304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5524" tIns="37876" rIns="75524" bIns="37876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pc="-1" dirty="0" smtClean="0">
                <a:latin typeface="Arial"/>
              </a:rPr>
              <a:t>Примеры лучших практик - мероприятие «поиск работы» </a:t>
            </a:r>
          </a:p>
          <a:p>
            <a:pPr algn="ctr">
              <a:lnSpc>
                <a:spcPct val="100000"/>
              </a:lnSpc>
            </a:pPr>
            <a:r>
              <a:rPr lang="ru-RU" spc="-1" dirty="0">
                <a:solidFill>
                  <a:srgbClr val="FF0000"/>
                </a:solidFill>
                <a:latin typeface="Arial"/>
              </a:rPr>
              <a:t>т</a:t>
            </a:r>
            <a:r>
              <a:rPr lang="ru-RU" spc="-1" dirty="0" smtClean="0">
                <a:solidFill>
                  <a:srgbClr val="FF0000"/>
                </a:solidFill>
                <a:latin typeface="Arial"/>
              </a:rPr>
              <a:t>рудовая деятельность осуществляется до настоящего времени </a:t>
            </a:r>
            <a:endParaRPr lang="ru-RU" spc="-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 flipH="1">
            <a:off x="80452" y="5713298"/>
            <a:ext cx="2288115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Островская И.В. (одинокая мать с 2 детьми),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Тернейский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МР – трудоустройство в ЗАО СТС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Текновуд</a:t>
            </a:r>
            <a:r>
              <a:rPr lang="ru-RU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(производство древесины) </a:t>
            </a:r>
            <a:r>
              <a:rPr lang="ru-RU" sz="1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Ранее </a:t>
            </a:r>
            <a:r>
              <a:rPr lang="ru-RU" sz="1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 СК по ТЖС</a:t>
            </a:r>
          </a:p>
          <a:p>
            <a:r>
              <a:rPr lang="ru-RU" sz="1100" dirty="0" smtClean="0">
                <a:solidFill>
                  <a:srgbClr val="FF0000"/>
                </a:solidFill>
              </a:rPr>
              <a:t>      </a:t>
            </a:r>
            <a:endParaRPr lang="ru-RU" sz="1100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flipH="1">
            <a:off x="4699968" y="5162078"/>
            <a:ext cx="191856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/>
              <a:t> </a:t>
            </a:r>
            <a:endParaRPr lang="ru-RU" sz="11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411760" y="5478400"/>
            <a:ext cx="22485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Паламарчук Е.Н.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(мать одиночка с 1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ребенком),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г.Лесозаводск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трудоустройство инструктором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физической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МБДОУ ЦРР детский сад №11 «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Матроскин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010405" y="5747704"/>
            <a:ext cx="185828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dirty="0">
              <a:solidFill>
                <a:srgbClr val="FF0000"/>
              </a:solidFill>
            </a:endParaRPr>
          </a:p>
          <a:p>
            <a:endParaRPr lang="ru-RU" sz="11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" y="831036"/>
            <a:ext cx="1209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и 2021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7195" y="437566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21" name="AutoShape 2" descr="Салон красоты, парикмахерская Лионэла в Уссурийск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AutoShape 4" descr="Салон красоты, парикмахерская Лионэла в Уссурийск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AutoShape 6" descr="Салон красоты, парикмахерская Лионэла в Уссурийск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6459571" y="2512857"/>
            <a:ext cx="9541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100" dirty="0" smtClean="0">
                <a:solidFill>
                  <a:srgbClr val="FF0000"/>
                </a:solidFill>
              </a:rPr>
              <a:t>                        </a:t>
            </a:r>
            <a:endParaRPr lang="ru-RU" sz="1100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18126" y="2458996"/>
            <a:ext cx="18473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1100" dirty="0"/>
          </a:p>
        </p:txBody>
      </p:sp>
      <p:pic>
        <p:nvPicPr>
          <p:cNvPr id="2052" name="Picture 4" descr="C:\Users\apk260313\Desktop\Без назван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134487"/>
            <a:ext cx="2012603" cy="137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732240" y="2512857"/>
            <a:ext cx="21364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Барановский А.А.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(семья с двумя  детьми),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г.Лесозаводск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трудоустройство специалистом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охране труда и промышленной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Лесозаводский филиал КГУП «Примтеплоэнерго» </a:t>
            </a:r>
          </a:p>
        </p:txBody>
      </p:sp>
      <p:pic>
        <p:nvPicPr>
          <p:cNvPr id="26" name="Рисунок 25" descr="C:\Users\Rubel_OA\Desktop\слайды+информация по ГСП СК\IMG-20220118-WA0004.jpg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6781368" y="1222651"/>
            <a:ext cx="1709420" cy="1236345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00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27" name="Изображение3"/>
          <p:cNvPicPr/>
          <p:nvPr/>
        </p:nvPicPr>
        <p:blipFill>
          <a:blip r:embed="rId5"/>
          <a:srcRect l="-3" t="-4" r="-3" b="-4"/>
          <a:stretch>
            <a:fillRect/>
          </a:stretch>
        </p:blipFill>
        <p:spPr bwMode="auto">
          <a:xfrm>
            <a:off x="120913" y="1259991"/>
            <a:ext cx="2023110" cy="15144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2450" y="2831792"/>
            <a:ext cx="22135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Тузинская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Е.В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(мать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двоих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детей),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Владивосток - трудоустройство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заместителем начальника отдела договоров публичного акционерного общества «Варяг» г. Владивостока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60348" y="5511751"/>
            <a:ext cx="20828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Архипова Н.П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(одинокая мать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двоих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детей),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п.Кавалерово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трудоустройство уборщицей на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в кафе «Славянка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Изображение3"/>
          <p:cNvPicPr/>
          <p:nvPr/>
        </p:nvPicPr>
        <p:blipFill>
          <a:blip r:embed="rId6"/>
          <a:stretch>
            <a:fillRect/>
          </a:stretch>
        </p:blipFill>
        <p:spPr bwMode="auto">
          <a:xfrm>
            <a:off x="4625115" y="4238427"/>
            <a:ext cx="1981889" cy="1197173"/>
          </a:xfrm>
          <a:prstGeom prst="rect">
            <a:avLst/>
          </a:prstGeom>
        </p:spPr>
      </p:pic>
      <p:pic>
        <p:nvPicPr>
          <p:cNvPr id="31" name="Изображение1"/>
          <p:cNvPicPr/>
          <p:nvPr/>
        </p:nvPicPr>
        <p:blipFill>
          <a:blip r:embed="rId7"/>
          <a:stretch>
            <a:fillRect/>
          </a:stretch>
        </p:blipFill>
        <p:spPr bwMode="auto">
          <a:xfrm>
            <a:off x="6781368" y="4105601"/>
            <a:ext cx="2087322" cy="131808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717450" y="5479618"/>
            <a:ext cx="22470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Наумова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Я.Л. (одинокая  мать с ребенком),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г.Дальнегорск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трудоустройство кухонным рабочим 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ИП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«Роговая» (система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общественного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питания). </a:t>
            </a:r>
            <a:r>
              <a:rPr lang="ru-RU" sz="1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Ранее был СК по ТЖС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3" descr="C:\Users\Raspopova_AS\Desktop\IMG-20220118-WA0123.jpg"/>
          <p:cNvPicPr/>
          <p:nvPr/>
        </p:nvPicPr>
        <p:blipFill>
          <a:blip r:embed="rId8"/>
          <a:stretch/>
        </p:blipFill>
        <p:spPr>
          <a:xfrm>
            <a:off x="97637" y="4184373"/>
            <a:ext cx="1882075" cy="1476875"/>
          </a:xfrm>
          <a:prstGeom prst="rect">
            <a:avLst/>
          </a:prstGeom>
          <a:ln>
            <a:noFill/>
          </a:ln>
        </p:spPr>
      </p:pic>
      <p:pic>
        <p:nvPicPr>
          <p:cNvPr id="35" name="Picture 7" descr="Дикарева 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548" y="1165915"/>
            <a:ext cx="1850023" cy="1423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386062" y="2589801"/>
            <a:ext cx="23953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Дикарева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Е.Ю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(одинокая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мама с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ребёнком),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г.Владивосток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прошла проф. переподготовку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трудоустроилась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ренгенолаборантом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рентген-диагностический кабинет ФГАОУВО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Дальневосточный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университет</a:t>
            </a:r>
          </a:p>
        </p:txBody>
      </p:sp>
      <p:pic>
        <p:nvPicPr>
          <p:cNvPr id="37" name="Изображение2"/>
          <p:cNvPicPr/>
          <p:nvPr/>
        </p:nvPicPr>
        <p:blipFill>
          <a:blip r:embed="rId10"/>
          <a:stretch>
            <a:fillRect/>
          </a:stretch>
        </p:blipFill>
        <p:spPr bwMode="auto">
          <a:xfrm>
            <a:off x="2368568" y="1215183"/>
            <a:ext cx="2017494" cy="155181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328108" y="2720606"/>
            <a:ext cx="21383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Курпас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Е.И.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(семья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двумя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детьми),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п.Кавалерово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трудоустройство 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№22 п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младшим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воспитателем, позже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переведена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должность воспитателя. </a:t>
            </a:r>
          </a:p>
        </p:txBody>
      </p:sp>
    </p:spTree>
    <p:extLst>
      <p:ext uri="{BB962C8B-B14F-4D97-AF65-F5344CB8AC3E}">
        <p14:creationId xmlns:p14="http://schemas.microsoft.com/office/powerpoint/2010/main" val="95885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Задача 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541588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smtClean="0"/>
              <a:t>принять </a:t>
            </a:r>
            <a:r>
              <a:rPr lang="ru-RU" sz="2400" dirty="0"/>
              <a:t>меры по достижению целевых показателей в первой половине 2022 года, в том числе организовать систематические мероприятия, которые будут способствовать достижению целевых </a:t>
            </a:r>
            <a:r>
              <a:rPr lang="ru-RU" sz="2400" dirty="0" smtClean="0"/>
              <a:t>показателей, в том числе осуществлять систематическое информирование граждан, популяризацию социального контракта в разных источниках информации, активизировать работу в части привлечения лиц по направлениям СК «ИП» и «ЛПХ».</a:t>
            </a:r>
            <a:endParaRPr lang="ru-RU" sz="2400" dirty="0"/>
          </a:p>
          <a:p>
            <a:pPr marL="0" indent="0" algn="just">
              <a:buNone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264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280921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2115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254882" y="242646"/>
            <a:ext cx="8165045" cy="39965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75524" tIns="37876" rIns="75524" bIns="37876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100" b="1" spc="-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РАБОТЫ </a:t>
            </a:r>
            <a:r>
              <a:rPr lang="en-US" sz="2100" b="1" spc="-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100" b="1" spc="-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 И ПЛАН НА 2022</a:t>
            </a:r>
            <a:endParaRPr lang="ru-RU" sz="2100" b="1" spc="-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" name="CustomShape 2"/>
          <p:cNvSpPr/>
          <p:nvPr/>
        </p:nvSpPr>
        <p:spPr>
          <a:xfrm>
            <a:off x="6493971" y="692698"/>
            <a:ext cx="2376264" cy="532054"/>
          </a:xfrm>
          <a:prstGeom prst="rect">
            <a:avLst/>
          </a:prstGeom>
          <a:solidFill>
            <a:srgbClr val="9D8BE1"/>
          </a:solidFill>
          <a:ln>
            <a:noFill/>
          </a:ln>
          <a:effectLst>
            <a:outerShdw blurRad="107950" dist="126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56700" tIns="28350" rIns="56700" bIns="2835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на 2022</a:t>
            </a:r>
          </a:p>
        </p:txBody>
      </p:sp>
      <p:sp>
        <p:nvSpPr>
          <p:cNvPr id="135" name="CustomShape 3"/>
          <p:cNvSpPr/>
          <p:nvPr/>
        </p:nvSpPr>
        <p:spPr>
          <a:xfrm>
            <a:off x="6493971" y="2534718"/>
            <a:ext cx="2376264" cy="1830386"/>
          </a:xfrm>
          <a:prstGeom prst="snip1Rect">
            <a:avLst>
              <a:gd name="adj" fmla="val 16667"/>
            </a:avLst>
          </a:prstGeom>
          <a:solidFill>
            <a:srgbClr val="D2B7E1"/>
          </a:solidFill>
          <a:ln>
            <a:noFill/>
          </a:ln>
          <a:effectLst>
            <a:outerShdw blurRad="149987" dist="250081" dir="8461089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/>
        </p:style>
        <p:txBody>
          <a:bodyPr lIns="56700" tIns="28350" rIns="56700" bIns="28350" anchor="ctr">
            <a:noAutofit/>
          </a:bodyPr>
          <a:lstStyle/>
          <a:p>
            <a:pPr marL="1361">
              <a:buClr>
                <a:srgbClr val="000000"/>
              </a:buClr>
            </a:pPr>
            <a:r>
              <a:rPr lang="ru-RU" sz="1300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300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7" name="CustomShape 5"/>
          <p:cNvSpPr/>
          <p:nvPr/>
        </p:nvSpPr>
        <p:spPr>
          <a:xfrm>
            <a:off x="6488341" y="1353649"/>
            <a:ext cx="2376264" cy="1067239"/>
          </a:xfrm>
          <a:prstGeom prst="rect">
            <a:avLst/>
          </a:prstGeom>
          <a:solidFill>
            <a:srgbClr val="A79BD1"/>
          </a:solidFill>
          <a:ln>
            <a:noFill/>
          </a:ln>
          <a:effectLst>
            <a:outerShdw blurRad="107950" dist="126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56700" tIns="28350" rIns="56700" bIns="2835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1726</a:t>
            </a:r>
          </a:p>
        </p:txBody>
      </p:sp>
      <p:sp>
        <p:nvSpPr>
          <p:cNvPr id="140" name="CustomShape 8"/>
          <p:cNvSpPr/>
          <p:nvPr/>
        </p:nvSpPr>
        <p:spPr>
          <a:xfrm>
            <a:off x="3352154" y="692697"/>
            <a:ext cx="2336270" cy="5320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6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56700" tIns="28350" rIns="56700" bIns="28350" anchor="ctr">
            <a:no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СК в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ru-RU" sz="1400" b="1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endParaRPr lang="ru-RU" sz="1100" b="1" spc="-1" dirty="0">
              <a:latin typeface="Arial"/>
            </a:endParaRPr>
          </a:p>
        </p:txBody>
      </p:sp>
      <p:sp>
        <p:nvSpPr>
          <p:cNvPr id="20" name="CustomShape 2"/>
          <p:cNvSpPr/>
          <p:nvPr/>
        </p:nvSpPr>
        <p:spPr>
          <a:xfrm>
            <a:off x="324750" y="692697"/>
            <a:ext cx="2508762" cy="5320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6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56700" tIns="28350" rIns="56700" bIns="2835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СК в 2020</a:t>
            </a:r>
            <a:endParaRPr lang="ru-RU" sz="1400" b="1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CustomShape 3"/>
          <p:cNvSpPr/>
          <p:nvPr/>
        </p:nvSpPr>
        <p:spPr>
          <a:xfrm>
            <a:off x="273345" y="2564904"/>
            <a:ext cx="2529922" cy="1800200"/>
          </a:xfrm>
          <a:prstGeom prst="snip1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081" dir="8461089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/>
        </p:style>
        <p:txBody>
          <a:bodyPr lIns="56700" tIns="28350" rIns="56700" bIns="28350" anchor="ctr">
            <a:noAutofit/>
          </a:bodyPr>
          <a:lstStyle/>
          <a:p>
            <a:pPr marL="1361">
              <a:buClr>
                <a:srgbClr val="000000"/>
              </a:buClr>
            </a:pPr>
            <a:endParaRPr lang="ru-RU" sz="1300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61">
              <a:buClr>
                <a:srgbClr val="000000"/>
              </a:buClr>
            </a:pPr>
            <a:endParaRPr lang="ru-RU" sz="1300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CustomShape 3"/>
          <p:cNvSpPr/>
          <p:nvPr/>
        </p:nvSpPr>
        <p:spPr>
          <a:xfrm>
            <a:off x="3378352" y="2564905"/>
            <a:ext cx="2310072" cy="1800200"/>
          </a:xfrm>
          <a:prstGeom prst="snip1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081" dir="8461089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/>
        </p:style>
        <p:txBody>
          <a:bodyPr lIns="56700" tIns="28350" rIns="56700" bIns="28350" anchor="ctr">
            <a:noAutofit/>
          </a:bodyPr>
          <a:lstStyle/>
          <a:p>
            <a:pPr marL="1361">
              <a:buClr>
                <a:srgbClr val="000000"/>
              </a:buClr>
            </a:pPr>
            <a:endParaRPr lang="ru-RU" sz="1300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61">
              <a:buClr>
                <a:srgbClr val="000000"/>
              </a:buClr>
            </a:pPr>
            <a:endParaRPr lang="ru-RU" sz="1300" u="sng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910598"/>
              </p:ext>
            </p:extLst>
          </p:nvPr>
        </p:nvGraphicFramePr>
        <p:xfrm>
          <a:off x="467543" y="2707375"/>
          <a:ext cx="1944217" cy="1566047"/>
        </p:xfrm>
        <a:graphic>
          <a:graphicData uri="http://schemas.openxmlformats.org/drawingml/2006/table">
            <a:tbl>
              <a:tblPr firstRow="1" firstCol="1" bandRow="1"/>
              <a:tblGrid>
                <a:gridCol w="1944217"/>
              </a:tblGrid>
              <a:tr h="3372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поиск работы - 871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1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ИП - 93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1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ЛПХ - 81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1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ТЖС - 598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обучение - 47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258677"/>
              </p:ext>
            </p:extLst>
          </p:nvPr>
        </p:nvGraphicFramePr>
        <p:xfrm>
          <a:off x="3563889" y="2869847"/>
          <a:ext cx="1800200" cy="1207224"/>
        </p:xfrm>
        <a:graphic>
          <a:graphicData uri="http://schemas.openxmlformats.org/drawingml/2006/table">
            <a:tbl>
              <a:tblPr firstRow="1" firstCol="1" bandRow="1"/>
              <a:tblGrid>
                <a:gridCol w="1800200"/>
              </a:tblGrid>
              <a:tr h="3018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поиск работы - 943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8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ИП - 128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8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ЛПХ- 59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8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ТЖС - 464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" name="CustomShape 5"/>
          <p:cNvSpPr/>
          <p:nvPr/>
        </p:nvSpPr>
        <p:spPr>
          <a:xfrm>
            <a:off x="354995" y="1291100"/>
            <a:ext cx="2448272" cy="11679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6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56700" tIns="28350" rIns="56700" bIns="2835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1960</a:t>
            </a:r>
            <a:r>
              <a:rPr lang="ru-RU" sz="11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ru-RU" sz="11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них с семьями с детьми  1331 (78,7%), в том числе с многодетными 389  </a:t>
            </a:r>
            <a:endParaRPr lang="ru-RU" sz="1100" b="1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CustomShape 5"/>
          <p:cNvSpPr/>
          <p:nvPr/>
        </p:nvSpPr>
        <p:spPr>
          <a:xfrm>
            <a:off x="3352154" y="1315673"/>
            <a:ext cx="2336270" cy="110521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6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56700" tIns="28350" rIns="56700" bIns="2835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1594</a:t>
            </a:r>
            <a:r>
              <a:rPr lang="ru-RU" sz="11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ru-RU" sz="11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них с семьями с детьми  1248 (78,2 %), в том числе с многодетными 356</a:t>
            </a:r>
            <a:endParaRPr lang="ru-RU" sz="1100" b="1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835743"/>
              </p:ext>
            </p:extLst>
          </p:nvPr>
        </p:nvGraphicFramePr>
        <p:xfrm>
          <a:off x="6713495" y="2898841"/>
          <a:ext cx="1925956" cy="1248445"/>
        </p:xfrm>
        <a:graphic>
          <a:graphicData uri="http://schemas.openxmlformats.org/drawingml/2006/table">
            <a:tbl>
              <a:tblPr firstRow="1" firstCol="1" bandRow="1"/>
              <a:tblGrid>
                <a:gridCol w="1925956"/>
              </a:tblGrid>
              <a:tr h="4071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поиск работы - 1116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3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ИП - 173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3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ЛПХ - 55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3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ТЖС - 382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" name="CustomShape 2"/>
          <p:cNvSpPr/>
          <p:nvPr/>
        </p:nvSpPr>
        <p:spPr>
          <a:xfrm>
            <a:off x="254883" y="6011823"/>
            <a:ext cx="1724830" cy="46360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6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56700" tIns="28350" rIns="56700" bIns="2835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Завершены</a:t>
            </a:r>
            <a:endParaRPr lang="ru-RU" sz="1600" b="1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ustomShape 2"/>
          <p:cNvSpPr/>
          <p:nvPr/>
        </p:nvSpPr>
        <p:spPr>
          <a:xfrm>
            <a:off x="107504" y="4488821"/>
            <a:ext cx="2891803" cy="1224136"/>
          </a:xfrm>
          <a:prstGeom prst="rect">
            <a:avLst/>
          </a:prstGeom>
          <a:solidFill>
            <a:srgbClr val="45CDDF"/>
          </a:solidFill>
          <a:ln>
            <a:noFill/>
          </a:ln>
          <a:effectLst>
            <a:outerShdw blurRad="107950" dist="126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56700" tIns="28350" rIns="56700" bIns="2835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3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3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редусмотрено средств – 104,1 млн</a:t>
            </a:r>
          </a:p>
          <a:p>
            <a:pPr algn="ctr">
              <a:lnSpc>
                <a:spcPct val="100000"/>
              </a:lnSpc>
            </a:pPr>
            <a:r>
              <a:rPr lang="ru-RU" sz="13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13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актически освоено – 100,6  (96,7%)</a:t>
            </a:r>
          </a:p>
          <a:p>
            <a:pPr algn="ctr">
              <a:lnSpc>
                <a:spcPct val="100000"/>
              </a:lnSpc>
            </a:pPr>
            <a:r>
              <a:rPr lang="ru-RU" sz="13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количество получателей – 1496 чел.</a:t>
            </a:r>
            <a:endParaRPr lang="ru-RU" sz="1300" b="1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CustomShape 2"/>
          <p:cNvSpPr/>
          <p:nvPr/>
        </p:nvSpPr>
        <p:spPr>
          <a:xfrm>
            <a:off x="3203848" y="4465901"/>
            <a:ext cx="2880320" cy="12241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6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56700" tIns="28350" rIns="56700" bIns="2835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3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3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редусмотрено средств – 198,4 млн</a:t>
            </a:r>
          </a:p>
          <a:p>
            <a:pPr algn="ctr">
              <a:lnSpc>
                <a:spcPct val="100000"/>
              </a:lnSpc>
            </a:pPr>
            <a:r>
              <a:rPr lang="ru-RU" sz="13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13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актически освоено – 171,5  (86,4%)</a:t>
            </a:r>
          </a:p>
          <a:p>
            <a:pPr algn="ctr">
              <a:lnSpc>
                <a:spcPct val="100000"/>
              </a:lnSpc>
            </a:pPr>
            <a:r>
              <a:rPr lang="ru-RU" sz="13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количество получателей – 1442 чел.</a:t>
            </a:r>
            <a:endParaRPr lang="ru-RU" sz="1300" b="1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ustomShape 2"/>
          <p:cNvSpPr/>
          <p:nvPr/>
        </p:nvSpPr>
        <p:spPr>
          <a:xfrm>
            <a:off x="6588224" y="4488821"/>
            <a:ext cx="2276381" cy="832685"/>
          </a:xfrm>
          <a:prstGeom prst="rect">
            <a:avLst/>
          </a:prstGeom>
          <a:solidFill>
            <a:srgbClr val="E369C3"/>
          </a:solidFill>
          <a:ln>
            <a:noFill/>
          </a:ln>
          <a:effectLst>
            <a:outerShdw blurRad="107950" dist="126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56700" tIns="28350" rIns="56700" bIns="2835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3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3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редусмотрено средств – 155,5 млн</a:t>
            </a:r>
          </a:p>
        </p:txBody>
      </p:sp>
      <p:sp>
        <p:nvSpPr>
          <p:cNvPr id="24" name="CustomShape 2"/>
          <p:cNvSpPr/>
          <p:nvPr/>
        </p:nvSpPr>
        <p:spPr>
          <a:xfrm>
            <a:off x="2051721" y="5938320"/>
            <a:ext cx="2468568" cy="765567"/>
          </a:xfrm>
          <a:prstGeom prst="rect">
            <a:avLst/>
          </a:prstGeom>
          <a:solidFill>
            <a:srgbClr val="EDD8B9"/>
          </a:solidFill>
          <a:ln>
            <a:noFill/>
          </a:ln>
          <a:effectLst>
            <a:outerShdw blurRad="107950" dist="126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56700" tIns="28350" rIns="56700" bIns="2835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2020 – 569 СК </a:t>
            </a:r>
          </a:p>
          <a:p>
            <a:pPr algn="ctr">
              <a:lnSpc>
                <a:spcPct val="100000"/>
              </a:lnSpc>
            </a:pPr>
            <a:r>
              <a:rPr lang="ru-RU" sz="16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2021 – 1121 человек </a:t>
            </a:r>
            <a:r>
              <a:rPr lang="ru-RU" sz="12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 СК 2020) </a:t>
            </a:r>
          </a:p>
        </p:txBody>
      </p:sp>
      <p:sp>
        <p:nvSpPr>
          <p:cNvPr id="28" name="CustomShape 2"/>
          <p:cNvSpPr/>
          <p:nvPr/>
        </p:nvSpPr>
        <p:spPr>
          <a:xfrm>
            <a:off x="4788024" y="5805264"/>
            <a:ext cx="4248472" cy="1008112"/>
          </a:xfrm>
          <a:prstGeom prst="rect">
            <a:avLst/>
          </a:prstGeom>
          <a:solidFill>
            <a:srgbClr val="EDD8B9"/>
          </a:solidFill>
          <a:ln>
            <a:noFill/>
          </a:ln>
          <a:effectLst>
            <a:outerShdw blurRad="107950" dist="126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56700" tIns="28350" rIns="56700" bIns="2835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ерешли в 2021 – 1057 СК </a:t>
            </a:r>
            <a:r>
              <a:rPr lang="ru-RU" sz="12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 СК 2021)</a:t>
            </a:r>
          </a:p>
          <a:p>
            <a:pPr algn="ctr">
              <a:lnSpc>
                <a:spcPct val="100000"/>
              </a:lnSpc>
            </a:pPr>
            <a:r>
              <a:rPr lang="ru-RU" sz="16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перешли  в 2022 – 537 СК </a:t>
            </a:r>
            <a:r>
              <a:rPr lang="ru-RU" sz="1400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1400" spc="-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них с                                </a:t>
            </a:r>
            <a:r>
              <a:rPr lang="ru-RU" sz="1400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фин. обязательствами 445 СК</a:t>
            </a:r>
            <a:r>
              <a:rPr lang="ru-RU" sz="16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 СК 2021года)</a:t>
            </a:r>
            <a:r>
              <a:rPr lang="ru-RU" sz="16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448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254882" y="242646"/>
            <a:ext cx="8165045" cy="7228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75524" tIns="37876" rIns="75524" bIns="37876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100" b="1" spc="-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социального контракта</a:t>
            </a:r>
          </a:p>
          <a:p>
            <a:pPr algn="ctr">
              <a:lnSpc>
                <a:spcPct val="100000"/>
              </a:lnSpc>
            </a:pPr>
            <a:r>
              <a:rPr lang="ru-RU" sz="2100" b="1" spc="-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после 3 месяцев окончания СК</a:t>
            </a:r>
            <a:endParaRPr lang="ru-RU" sz="2100" b="1" spc="-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" name="CustomShape 3"/>
          <p:cNvSpPr/>
          <p:nvPr/>
        </p:nvSpPr>
        <p:spPr>
          <a:xfrm>
            <a:off x="5940152" y="3429000"/>
            <a:ext cx="3055169" cy="2016224"/>
          </a:xfrm>
          <a:prstGeom prst="snip1Rect">
            <a:avLst>
              <a:gd name="adj" fmla="val 16667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56700" tIns="28350" rIns="56700" bIns="28350" anchor="ctr">
            <a:no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410 чел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(54%)</a:t>
            </a: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 охватом 1399 граждан)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граждан, у которых СДД увеличился по окончанию срока действия СК в сравнении со СДД до заключения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СК, но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ПМ не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 4-ый месяц после окончания СК)</a:t>
            </a:r>
            <a:endParaRPr lang="ru-RU" sz="1200" b="1" i="1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7" name="CustomShape 5"/>
          <p:cNvSpPr/>
          <p:nvPr/>
        </p:nvSpPr>
        <p:spPr>
          <a:xfrm>
            <a:off x="3563888" y="2022127"/>
            <a:ext cx="5431432" cy="83080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56700" tIns="28350" rIns="56700" bIns="2835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926 СК (58,2%)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охватом 2808 граждан)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среднедушевой доход (далее – СДД) увеличился </a:t>
            </a:r>
            <a:endParaRPr lang="ru-RU" sz="1400" b="1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509275"/>
              </p:ext>
            </p:extLst>
          </p:nvPr>
        </p:nvGraphicFramePr>
        <p:xfrm>
          <a:off x="110867" y="3298312"/>
          <a:ext cx="2891803" cy="981456"/>
        </p:xfrm>
        <a:graphic>
          <a:graphicData uri="http://schemas.openxmlformats.org/drawingml/2006/table">
            <a:tbl>
              <a:tblPr firstRow="1" firstCol="1" bandRow="1"/>
              <a:tblGrid>
                <a:gridCol w="2891803"/>
              </a:tblGrid>
              <a:tr h="3372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численности охваченных по СК - </a:t>
                      </a: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4974 человек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61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численности малоимущих граждан - 164779 человек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25" name="CustomShape 5"/>
          <p:cNvSpPr/>
          <p:nvPr/>
        </p:nvSpPr>
        <p:spPr>
          <a:xfrm>
            <a:off x="110867" y="1141984"/>
            <a:ext cx="3092981" cy="1392733"/>
          </a:xfrm>
          <a:prstGeom prst="rect">
            <a:avLst/>
          </a:prstGeom>
          <a:ln/>
        </p:spPr>
        <p:style>
          <a:lnRef idx="2">
            <a:schemeClr val="accent3"/>
          </a:lnRef>
          <a:fillRef idx="1001">
            <a:schemeClr val="lt2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56700" tIns="28350" rIns="56700" bIns="28350" anchor="ctr">
            <a:no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3,2</a:t>
            </a:r>
            <a:endParaRPr lang="ru-RU" sz="2400" b="1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граждан, охваченных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СК,</a:t>
            </a:r>
          </a:p>
          <a:p>
            <a:pPr algn="ctr">
              <a:lnSpc>
                <a:spcPct val="10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общей численности малоимущих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 </a:t>
            </a:r>
            <a:endParaRPr lang="ru-RU" sz="1400" b="1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CustomShape 2"/>
          <p:cNvSpPr/>
          <p:nvPr/>
        </p:nvSpPr>
        <p:spPr>
          <a:xfrm>
            <a:off x="542915" y="2717087"/>
            <a:ext cx="1940854" cy="39022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56700" tIns="28350" rIns="56700" bIns="2835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Исходя из </a:t>
            </a:r>
            <a:endParaRPr lang="ru-RU" sz="1600" b="1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CustomShape 2"/>
          <p:cNvSpPr/>
          <p:nvPr/>
        </p:nvSpPr>
        <p:spPr>
          <a:xfrm>
            <a:off x="4932040" y="5589241"/>
            <a:ext cx="1872208" cy="1044333"/>
          </a:xfrm>
          <a:prstGeom prst="rect">
            <a:avLst/>
          </a:prstGeom>
          <a:solidFill>
            <a:srgbClr val="FCD5AA"/>
          </a:solidFill>
          <a:ln>
            <a:noFill/>
          </a:ln>
          <a:effectLst>
            <a:outerShdw blurRad="107950" dist="126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56700" tIns="28350" rIns="56700" bIns="2835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Досрочно расторгнутых СК</a:t>
            </a:r>
            <a:endParaRPr lang="ru-RU" sz="1600" b="1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CustomShape 2"/>
          <p:cNvSpPr/>
          <p:nvPr/>
        </p:nvSpPr>
        <p:spPr>
          <a:xfrm>
            <a:off x="2627784" y="5589241"/>
            <a:ext cx="2158052" cy="1044333"/>
          </a:xfrm>
          <a:prstGeom prst="rect">
            <a:avLst/>
          </a:prstGeom>
          <a:solidFill>
            <a:srgbClr val="EDD8B9"/>
          </a:solidFill>
          <a:ln>
            <a:noFill/>
          </a:ln>
          <a:effectLst>
            <a:outerShdw blurRad="107950" dist="126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56700" tIns="28350" rIns="56700" bIns="2835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2020 – 12 человек </a:t>
            </a:r>
          </a:p>
          <a:p>
            <a:pPr algn="ctr">
              <a:lnSpc>
                <a:spcPct val="100000"/>
              </a:lnSpc>
            </a:pPr>
            <a:r>
              <a:rPr lang="ru-RU" sz="16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2021 – 54 человек  </a:t>
            </a:r>
          </a:p>
        </p:txBody>
      </p:sp>
      <p:sp>
        <p:nvSpPr>
          <p:cNvPr id="27" name="CustomShape 2"/>
          <p:cNvSpPr/>
          <p:nvPr/>
        </p:nvSpPr>
        <p:spPr>
          <a:xfrm>
            <a:off x="6905415" y="5589241"/>
            <a:ext cx="1964820" cy="1044333"/>
          </a:xfrm>
          <a:prstGeom prst="rect">
            <a:avLst/>
          </a:prstGeom>
          <a:solidFill>
            <a:srgbClr val="FCD5AA"/>
          </a:solidFill>
          <a:ln>
            <a:noFill/>
          </a:ln>
          <a:effectLst>
            <a:outerShdw blurRad="107950" dist="126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56700" tIns="28350" rIns="56700" bIns="2835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2020 – 74</a:t>
            </a:r>
          </a:p>
          <a:p>
            <a:pPr algn="ctr">
              <a:lnSpc>
                <a:spcPct val="100000"/>
              </a:lnSpc>
            </a:pPr>
            <a:r>
              <a:rPr lang="ru-RU" sz="16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2021 – 124</a:t>
            </a:r>
          </a:p>
        </p:txBody>
      </p:sp>
      <p:sp>
        <p:nvSpPr>
          <p:cNvPr id="28" name="CustomShape 2"/>
          <p:cNvSpPr/>
          <p:nvPr/>
        </p:nvSpPr>
        <p:spPr>
          <a:xfrm>
            <a:off x="254883" y="5589241"/>
            <a:ext cx="2228885" cy="1003886"/>
          </a:xfrm>
          <a:prstGeom prst="rect">
            <a:avLst/>
          </a:prstGeom>
          <a:solidFill>
            <a:srgbClr val="EDD8B9"/>
          </a:solidFill>
          <a:ln>
            <a:noFill/>
          </a:ln>
          <a:effectLst>
            <a:outerShdw blurRad="107950" dist="126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56700" tIns="28350" rIns="56700" bIns="2835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Повторное обращение за СК</a:t>
            </a:r>
            <a:endParaRPr lang="ru-RU" sz="1600" b="1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CustomShape 2"/>
          <p:cNvSpPr/>
          <p:nvPr/>
        </p:nvSpPr>
        <p:spPr>
          <a:xfrm>
            <a:off x="4958019" y="2958453"/>
            <a:ext cx="2228885" cy="2977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56700" tIns="28350" rIns="56700" bIns="2835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6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них  </a:t>
            </a:r>
            <a:endParaRPr lang="ru-RU" sz="1600" b="1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CustomShape 3"/>
          <p:cNvSpPr/>
          <p:nvPr/>
        </p:nvSpPr>
        <p:spPr>
          <a:xfrm>
            <a:off x="3203848" y="3356992"/>
            <a:ext cx="2520280" cy="2088232"/>
          </a:xfrm>
          <a:prstGeom prst="snip1Rect">
            <a:avLst>
              <a:gd name="adj" fmla="val 16667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56700" tIns="28350" rIns="56700" bIns="2835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516 чел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(27%)</a:t>
            </a:r>
          </a:p>
          <a:p>
            <a:pPr algn="ctr">
              <a:lnSpc>
                <a:spcPct val="100000"/>
              </a:lnSpc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охватом 1409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граждан)</a:t>
            </a:r>
          </a:p>
          <a:p>
            <a:pPr algn="just">
              <a:lnSpc>
                <a:spcPct val="10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численность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граждан, имеющих СДД выше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ПМ по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окончании срока действия СК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 4-ый месяц после окончания СК)</a:t>
            </a:r>
            <a:endParaRPr lang="ru-RU" sz="1200" b="1" i="1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CustomShape 5"/>
          <p:cNvSpPr/>
          <p:nvPr/>
        </p:nvSpPr>
        <p:spPr>
          <a:xfrm>
            <a:off x="3563888" y="965469"/>
            <a:ext cx="5431433" cy="95136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56700" tIns="28350" rIns="56700" bIns="2835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1591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охватом 5192 граждан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ctr">
              <a:lnSpc>
                <a:spcPct val="10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в отношении которых проведена оценка эффективности </a:t>
            </a:r>
          </a:p>
          <a:p>
            <a:pPr algn="ctr">
              <a:lnSpc>
                <a:spcPct val="100000"/>
              </a:lnSpc>
            </a:pP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 учетом того, что после завершения СК прошло более 3 месяцев)</a:t>
            </a:r>
            <a:endParaRPr lang="ru-RU" sz="1200" b="1" i="1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81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9D8BE1"/>
                </a:solidFill>
              </a:rPr>
              <a:t>Наибольшая численность СК по видам ТЖС за 2020-2021</a:t>
            </a:r>
            <a:endParaRPr lang="ru-RU" sz="2400" dirty="0">
              <a:solidFill>
                <a:srgbClr val="9D8BE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7488832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43608" y="5949280"/>
            <a:ext cx="7416824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лиц, которые после СК по ТЖС заключили др. направление СК – 36</a:t>
            </a:r>
          </a:p>
        </p:txBody>
      </p:sp>
    </p:spTree>
    <p:extLst>
      <p:ext uri="{BB962C8B-B14F-4D97-AF65-F5344CB8AC3E}">
        <p14:creationId xmlns:p14="http://schemas.microsoft.com/office/powerpoint/2010/main" val="1298104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08112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Востребованность видов расходов по </a:t>
            </a:r>
            <a:r>
              <a:rPr lang="ru-RU" sz="2800" b="1" dirty="0" smtClean="0">
                <a:solidFill>
                  <a:srgbClr val="0070C0"/>
                </a:solidFill>
              </a:rPr>
              <a:t>ТЖС в 2020-2021</a:t>
            </a:r>
            <a:r>
              <a:rPr lang="ru-RU" sz="2800" b="1" dirty="0">
                <a:solidFill>
                  <a:srgbClr val="0070C0"/>
                </a:solidFill>
              </a:rPr>
              <a:t/>
            </a:r>
            <a:br>
              <a:rPr lang="ru-RU" sz="2800" b="1" dirty="0">
                <a:solidFill>
                  <a:srgbClr val="0070C0"/>
                </a:solidFill>
              </a:rPr>
            </a:b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2146626"/>
              </p:ext>
            </p:extLst>
          </p:nvPr>
        </p:nvGraphicFramePr>
        <p:xfrm>
          <a:off x="457200" y="1628801"/>
          <a:ext cx="822960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20540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705879757"/>
              </p:ext>
            </p:extLst>
          </p:nvPr>
        </p:nvGraphicFramePr>
        <p:xfrm>
          <a:off x="440541" y="566679"/>
          <a:ext cx="7493333" cy="59643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46666"/>
                <a:gridCol w="1626842"/>
                <a:gridCol w="2119825"/>
              </a:tblGrid>
              <a:tr h="729827">
                <a:tc rowSpan="2"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effectLst/>
                        </a:rPr>
                        <a:t>Наименование ОМС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6" marR="1816" marT="1816" marB="0"/>
                </a:tc>
                <a:tc gridSpan="2"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effectLst/>
                        </a:rPr>
                        <a:t>Нулевые</a:t>
                      </a:r>
                      <a:r>
                        <a:rPr lang="ru-RU" sz="2400" b="1" kern="1200" baseline="0" dirty="0" smtClean="0">
                          <a:effectLst/>
                        </a:rPr>
                        <a:t> </a:t>
                      </a:r>
                      <a:r>
                        <a:rPr lang="ru-RU" sz="2400" b="1" kern="1200" dirty="0" smtClean="0">
                          <a:effectLst/>
                        </a:rPr>
                        <a:t>показатели по ИП в 2021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6" marR="1816" marT="1816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21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</a:rPr>
                        <a:t>План (чел)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6" marR="1816" marT="1816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</a:rPr>
                        <a:t>Подписанные СК (чел)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6" marR="1816" marT="1816" marB="0"/>
                </a:tc>
              </a:tr>
              <a:tr h="497738"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Шкотовский</a:t>
                      </a:r>
                      <a:r>
                        <a:rPr lang="ru-RU" sz="18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МР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816" marR="1816" marT="181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11" marR="6811" marT="6811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11" marR="6811" marT="6811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66517">
                <a:tc>
                  <a:txBody>
                    <a:bodyPr/>
                    <a:lstStyle/>
                    <a:p>
                      <a:pPr marL="0" marR="0" indent="0" defTabSz="91440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Пограничный МР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816" marR="1816" marT="181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11" marR="6811" marT="6811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11" marR="6811" marT="6811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66517">
                <a:tc>
                  <a:txBody>
                    <a:bodyPr/>
                    <a:lstStyle/>
                    <a:p>
                      <a:pPr marL="0" marR="0" indent="0" defTabSz="91440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г. Фокино 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816" marR="1816" marT="181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11" marR="6811" marT="6811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11" marR="6811" marT="6811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59575"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816" marR="1816" marT="181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effectLst/>
                        </a:rPr>
                        <a:t>Нулевые</a:t>
                      </a:r>
                      <a:r>
                        <a:rPr lang="ru-RU" sz="2400" b="1" kern="1200" baseline="0" dirty="0" smtClean="0">
                          <a:effectLst/>
                        </a:rPr>
                        <a:t> </a:t>
                      </a:r>
                      <a:r>
                        <a:rPr lang="ru-RU" sz="2400" b="1" kern="1200" dirty="0" smtClean="0">
                          <a:effectLst/>
                        </a:rPr>
                        <a:t>показатели по ЛПХ в 2021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1" marR="6811" marT="6811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2108" marR="12108" marT="9081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41913"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Шкотовский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МР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816" marR="1816" marT="181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11" marR="6811" marT="6811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11" marR="6811" marT="6811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28878">
                <a:tc>
                  <a:txBody>
                    <a:bodyPr/>
                    <a:lstStyle/>
                    <a:p>
                      <a:pPr marL="0" marR="0" indent="0" defTabSz="91440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Пограничный МР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816" marR="1816" marT="181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11" marR="6811" marT="6811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11" marR="6811" marT="6811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66517"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Октябрьский МР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816" marR="1816" marT="181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11" marR="6811" marT="6811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11" marR="6811" marT="6811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66517"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Тернейский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МР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816" marR="1816" marT="181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11" marR="6811" marT="6811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11" marR="6811" marT="6811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66517"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Хасанский МР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816" marR="1816" marT="181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11" marR="6811" marT="6811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11" marR="6811" marT="6811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979712" y="3287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399"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16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206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00B0F0"/>
                </a:solidFill>
              </a:rPr>
              <a:t>Обзор направлений бизнеса по СК – ИП в 2020-2021</a:t>
            </a:r>
            <a:endParaRPr lang="ru-RU" sz="2800" b="1" dirty="0">
              <a:solidFill>
                <a:srgbClr val="00B0F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576064"/>
          </a:xfrm>
        </p:spPr>
        <p:txBody>
          <a:bodyPr/>
          <a:lstStyle/>
          <a:p>
            <a:r>
              <a:rPr lang="ru-RU" dirty="0"/>
              <a:t>основные </a:t>
            </a:r>
            <a:r>
              <a:rPr lang="ru-RU" dirty="0" smtClean="0"/>
              <a:t>направления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645025" y="1124745"/>
            <a:ext cx="4391471" cy="720079"/>
          </a:xfrm>
        </p:spPr>
        <p:txBody>
          <a:bodyPr>
            <a:normAutofit/>
          </a:bodyPr>
          <a:lstStyle/>
          <a:p>
            <a:r>
              <a:rPr lang="ru-RU" dirty="0"/>
              <a:t>эксклюзивные </a:t>
            </a:r>
            <a:r>
              <a:rPr lang="ru-RU" dirty="0" smtClean="0"/>
              <a:t>направления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2"/>
          </p:nvPr>
        </p:nvSpPr>
        <p:spPr>
          <a:xfrm>
            <a:off x="457200" y="1844824"/>
            <a:ext cx="4040188" cy="451549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парикмахерские услуги</a:t>
            </a:r>
          </a:p>
          <a:p>
            <a:r>
              <a:rPr lang="ru-RU" dirty="0" smtClean="0"/>
              <a:t> </a:t>
            </a:r>
            <a:r>
              <a:rPr lang="ru-RU" dirty="0"/>
              <a:t>ремонт </a:t>
            </a:r>
            <a:r>
              <a:rPr lang="ru-RU" dirty="0" smtClean="0"/>
              <a:t>автомобилей </a:t>
            </a:r>
          </a:p>
          <a:p>
            <a:r>
              <a:rPr lang="ru-RU" dirty="0" smtClean="0"/>
              <a:t>услуги такси </a:t>
            </a:r>
          </a:p>
          <a:p>
            <a:r>
              <a:rPr lang="ru-RU" dirty="0" smtClean="0"/>
              <a:t>пошив одежды</a:t>
            </a:r>
          </a:p>
          <a:p>
            <a:r>
              <a:rPr lang="ru-RU" dirty="0" smtClean="0"/>
              <a:t>приготовление </a:t>
            </a:r>
            <a:r>
              <a:rPr lang="ru-RU" dirty="0"/>
              <a:t>продуктов </a:t>
            </a:r>
            <a:r>
              <a:rPr lang="ru-RU" dirty="0" smtClean="0"/>
              <a:t>питания</a:t>
            </a:r>
          </a:p>
          <a:p>
            <a:r>
              <a:rPr lang="ru-RU" dirty="0" smtClean="0"/>
              <a:t>студия красоты</a:t>
            </a:r>
          </a:p>
          <a:p>
            <a:r>
              <a:rPr lang="ru-RU" dirty="0" smtClean="0"/>
              <a:t>ремонт </a:t>
            </a:r>
            <a:r>
              <a:rPr lang="ru-RU" dirty="0"/>
              <a:t>холодильного </a:t>
            </a:r>
            <a:r>
              <a:rPr lang="ru-RU" dirty="0" smtClean="0"/>
              <a:t>оборудования</a:t>
            </a:r>
          </a:p>
          <a:p>
            <a:r>
              <a:rPr lang="ru-RU" dirty="0"/>
              <a:t>к</a:t>
            </a:r>
            <a:r>
              <a:rPr lang="ru-RU" dirty="0" smtClean="0"/>
              <a:t>рестьянско-фермерское хозяйство</a:t>
            </a:r>
          </a:p>
          <a:p>
            <a:r>
              <a:rPr lang="ru-RU" dirty="0" smtClean="0"/>
              <a:t>выпечка </a:t>
            </a:r>
            <a:r>
              <a:rPr lang="ru-RU" dirty="0"/>
              <a:t>хлебобулочных </a:t>
            </a:r>
            <a:r>
              <a:rPr lang="ru-RU" dirty="0" smtClean="0"/>
              <a:t>изделий </a:t>
            </a:r>
          </a:p>
          <a:p>
            <a:r>
              <a:rPr lang="ru-RU" dirty="0" smtClean="0"/>
              <a:t>услуги </a:t>
            </a:r>
            <a:r>
              <a:rPr lang="ru-RU" dirty="0"/>
              <a:t>фотографии и фотопечати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4645025" y="1916832"/>
            <a:ext cx="4247455" cy="4608512"/>
          </a:xfrm>
        </p:spPr>
        <p:txBody>
          <a:bodyPr>
            <a:normAutofit fontScale="70000" lnSpcReduction="20000"/>
          </a:bodyPr>
          <a:lstStyle/>
          <a:p>
            <a:r>
              <a:rPr lang="ru-RU" sz="2300" dirty="0"/>
              <a:t>ТАТУ </a:t>
            </a:r>
            <a:r>
              <a:rPr lang="ru-RU" sz="2300" dirty="0" smtClean="0"/>
              <a:t>салон </a:t>
            </a:r>
          </a:p>
          <a:p>
            <a:r>
              <a:rPr lang="ru-RU" sz="2300" dirty="0" smtClean="0"/>
              <a:t>обучение </a:t>
            </a:r>
            <a:r>
              <a:rPr lang="ru-RU" sz="2300" dirty="0"/>
              <a:t>будущих мам и молодых родителей в период беременности и первого года жизни ребенка «Школа счастливых родителей</a:t>
            </a:r>
            <a:r>
              <a:rPr lang="ru-RU" sz="2300" dirty="0" smtClean="0"/>
              <a:t>»</a:t>
            </a:r>
          </a:p>
          <a:p>
            <a:r>
              <a:rPr lang="ru-RU" sz="2300" dirty="0" smtClean="0"/>
              <a:t>изготовление </a:t>
            </a:r>
            <a:r>
              <a:rPr lang="ru-RU" sz="2300" dirty="0"/>
              <a:t>рыбной продукции (соление, копчение</a:t>
            </a:r>
            <a:r>
              <a:rPr lang="ru-RU" sz="2300" dirty="0" smtClean="0"/>
              <a:t>)</a:t>
            </a:r>
          </a:p>
          <a:p>
            <a:r>
              <a:rPr lang="ru-RU" sz="2300" dirty="0" smtClean="0"/>
              <a:t>ремонт </a:t>
            </a:r>
            <a:r>
              <a:rPr lang="ru-RU" sz="2300" dirty="0"/>
              <a:t>компьютерной </a:t>
            </a:r>
            <a:r>
              <a:rPr lang="ru-RU" sz="2300" dirty="0" smtClean="0"/>
              <a:t>техники </a:t>
            </a:r>
          </a:p>
          <a:p>
            <a:r>
              <a:rPr lang="ru-RU" sz="2300" dirty="0" smtClean="0"/>
              <a:t>выращивание </a:t>
            </a:r>
            <a:r>
              <a:rPr lang="ru-RU" sz="2300" dirty="0"/>
              <a:t>цветов и </a:t>
            </a:r>
            <a:r>
              <a:rPr lang="ru-RU" sz="2300" dirty="0" err="1" smtClean="0"/>
              <a:t>микрозелени</a:t>
            </a:r>
            <a:endParaRPr lang="ru-RU" sz="2300" dirty="0" smtClean="0"/>
          </a:p>
          <a:p>
            <a:r>
              <a:rPr lang="ru-RU" sz="2300" dirty="0" smtClean="0"/>
              <a:t>производство </a:t>
            </a:r>
            <a:r>
              <a:rPr lang="ru-RU" sz="2300" dirty="0"/>
              <a:t>и продажа тротуарной </a:t>
            </a:r>
            <a:r>
              <a:rPr lang="ru-RU" sz="2300" dirty="0" smtClean="0"/>
              <a:t>плитки</a:t>
            </a:r>
          </a:p>
          <a:p>
            <a:r>
              <a:rPr lang="ru-RU" sz="2300" dirty="0" smtClean="0"/>
              <a:t>открытие </a:t>
            </a:r>
            <a:r>
              <a:rPr lang="ru-RU" sz="2300" dirty="0"/>
              <a:t>агентства наружной </a:t>
            </a:r>
            <a:r>
              <a:rPr lang="ru-RU" sz="2300" dirty="0" smtClean="0"/>
              <a:t>рекламы</a:t>
            </a:r>
          </a:p>
          <a:p>
            <a:r>
              <a:rPr lang="ru-RU" sz="2300" dirty="0" smtClean="0"/>
              <a:t>изготовление </a:t>
            </a:r>
            <a:r>
              <a:rPr lang="ru-RU" sz="2300" dirty="0"/>
              <a:t>ульев из </a:t>
            </a:r>
            <a:r>
              <a:rPr lang="ru-RU" sz="2300" dirty="0" err="1" smtClean="0"/>
              <a:t>пенополиуретана</a:t>
            </a:r>
            <a:endParaRPr lang="ru-RU" sz="2300" dirty="0" smtClean="0"/>
          </a:p>
          <a:p>
            <a:r>
              <a:rPr lang="ru-RU" sz="2300" dirty="0" smtClean="0"/>
              <a:t> </a:t>
            </a:r>
            <a:r>
              <a:rPr lang="ru-RU" sz="2300" dirty="0"/>
              <a:t>кружок </a:t>
            </a:r>
            <a:r>
              <a:rPr lang="ru-RU" sz="2300" dirty="0" smtClean="0"/>
              <a:t>робототехники</a:t>
            </a:r>
          </a:p>
          <a:p>
            <a:r>
              <a:rPr lang="ru-RU" sz="2300" dirty="0" smtClean="0"/>
              <a:t> </a:t>
            </a:r>
            <a:r>
              <a:rPr lang="ru-RU" sz="2300" dirty="0"/>
              <a:t>детский </a:t>
            </a:r>
            <a:r>
              <a:rPr lang="ru-RU" sz="2300" dirty="0" err="1"/>
              <a:t>мото</a:t>
            </a:r>
            <a:r>
              <a:rPr lang="ru-RU" sz="2300" dirty="0"/>
              <a:t>-велоспорт </a:t>
            </a:r>
            <a:r>
              <a:rPr lang="ru-RU" sz="2300" dirty="0" smtClean="0"/>
              <a:t>клуб</a:t>
            </a:r>
          </a:p>
          <a:p>
            <a:r>
              <a:rPr lang="ru-RU" sz="2300" dirty="0" smtClean="0"/>
              <a:t> </a:t>
            </a:r>
            <a:r>
              <a:rPr lang="ru-RU" sz="2300" dirty="0"/>
              <a:t>изготовление готовых металлических изделий хозяйственного </a:t>
            </a:r>
            <a:r>
              <a:rPr lang="ru-RU" sz="2300" dirty="0" smtClean="0"/>
              <a:t>назначения</a:t>
            </a:r>
          </a:p>
          <a:p>
            <a:r>
              <a:rPr lang="ru-RU" sz="2300" dirty="0" smtClean="0"/>
              <a:t>кабинет </a:t>
            </a:r>
            <a:r>
              <a:rPr lang="ru-RU" sz="2300" dirty="0"/>
              <a:t>психологической </a:t>
            </a:r>
            <a:r>
              <a:rPr lang="ru-RU" sz="2300" dirty="0" smtClean="0"/>
              <a:t>помощи</a:t>
            </a:r>
          </a:p>
          <a:p>
            <a:r>
              <a:rPr lang="ru-RU" sz="2300" dirty="0" smtClean="0"/>
              <a:t>собственное производство изделий из кожи</a:t>
            </a:r>
            <a:endParaRPr lang="ru-RU" sz="23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920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1260750" y="559170"/>
            <a:ext cx="7607940" cy="6304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75524" tIns="37876" rIns="75524" bIns="37876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pc="-1" dirty="0" smtClean="0">
                <a:latin typeface="Arial"/>
              </a:rPr>
              <a:t>Примеры лучших практик - мероприятие «ИП» </a:t>
            </a:r>
          </a:p>
          <a:p>
            <a:pPr algn="ctr">
              <a:lnSpc>
                <a:spcPct val="100000"/>
              </a:lnSpc>
            </a:pPr>
            <a:r>
              <a:rPr lang="ru-RU" spc="-1" dirty="0" smtClean="0">
                <a:solidFill>
                  <a:srgbClr val="FF0000"/>
                </a:solidFill>
                <a:latin typeface="Arial"/>
              </a:rPr>
              <a:t>деятельность осуществляется до настоящего времени </a:t>
            </a:r>
            <a:endParaRPr lang="ru-RU" spc="-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94030" y="2239899"/>
            <a:ext cx="237466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dirty="0"/>
          </a:p>
        </p:txBody>
      </p:sp>
      <p:sp>
        <p:nvSpPr>
          <p:cNvPr id="12" name="Прямоугольник 11"/>
          <p:cNvSpPr/>
          <p:nvPr/>
        </p:nvSpPr>
        <p:spPr>
          <a:xfrm flipH="1">
            <a:off x="4699968" y="5162078"/>
            <a:ext cx="191856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/>
              <a:t> </a:t>
            </a:r>
            <a:endParaRPr lang="ru-RU" sz="1100" dirty="0"/>
          </a:p>
        </p:txBody>
      </p:sp>
      <p:sp>
        <p:nvSpPr>
          <p:cNvPr id="21" name="AutoShape 2" descr="Салон красоты, парикмахерская Лионэла в Уссурийск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AutoShape 4" descr="Салон красоты, парикмахерская Лионэла в Уссурийск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AutoShape 6" descr="Салон красоты, парикмахерская Лионэла в Уссурийск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Киселев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4" y="1317928"/>
            <a:ext cx="2455441" cy="1741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27833" y="3059430"/>
            <a:ext cx="35520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Киселева М.В.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(неполная семья), г. Владивосток - салон-парикмахерская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эконом-класса. Предварительно прошла дополнительное обучение по направлению «окрашивание,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ламинирование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колорирование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наращивание волос» в г. Санкт-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Петербург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11960" y="3068441"/>
            <a:ext cx="46567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Морозова Н.А.,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(неполная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 с двумя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детьми), г. Владивосток -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еятельность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предоставлению экскурсионных туристических услуг. Разработаны и запущены обзорные экскурсии по Русскому острову, городу Владивостоку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побережью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Уссурийского залива, Сафари-парк 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др.</a:t>
            </a:r>
            <a:endParaRPr lang="ru-RU" dirty="0"/>
          </a:p>
        </p:txBody>
      </p:sp>
      <p:pic>
        <p:nvPicPr>
          <p:cNvPr id="1028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210785"/>
            <a:ext cx="2757179" cy="185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Рисунок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210785"/>
            <a:ext cx="1564485" cy="185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047" y="4259759"/>
            <a:ext cx="2232248" cy="215782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732239" y="4208507"/>
            <a:ext cx="23042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ИП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Полушвайко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А.Л. (мать с 1 ребенком),г. Владивосток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етский центр «Голубой глобус» для дошкольников в возрасте 2-7 лет, помощь детям в развитии внутреннего сознания личности, личностных качеств, навыков, талантов создание для детей психологически комфортной обстановки, раскрытия их положительных качеств, талантов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89" y="4365105"/>
            <a:ext cx="1839123" cy="205248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339752" y="4259759"/>
            <a:ext cx="208823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Дорошенко </a:t>
            </a:r>
            <a:r>
              <a:rPr lang="ru-RU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Р.И. (семья с 1 </a:t>
            </a:r>
            <a:r>
              <a:rPr lang="ru-RU" sz="1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ребенком), </a:t>
            </a:r>
            <a:r>
              <a:rPr lang="ru-RU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</a:t>
            </a:r>
            <a:r>
              <a:rPr lang="ru-RU" sz="1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Владивосток - создание </a:t>
            </a:r>
            <a:r>
              <a:rPr lang="ru-RU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детской </a:t>
            </a:r>
            <a:r>
              <a:rPr lang="ru-RU" sz="12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мото</a:t>
            </a:r>
            <a:r>
              <a:rPr lang="ru-RU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– секции по обучению детей от 3-х лет основным навыкам </a:t>
            </a:r>
            <a:r>
              <a:rPr lang="ru-RU" sz="1200" dirty="0">
                <a:latin typeface="Times New Roman"/>
                <a:ea typeface="Calibri"/>
                <a:cs typeface="Times New Roman"/>
              </a:rPr>
              <a:t>равновесия и баланса при использовании мотоцикла на бензине, подготовка к соревнованиям на мотоцикле.</a:t>
            </a:r>
            <a:endParaRPr lang="ru-RU" sz="1200" dirty="0"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7975" y="779924"/>
            <a:ext cx="1007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СК 2020 </a:t>
            </a:r>
          </a:p>
        </p:txBody>
      </p:sp>
    </p:spTree>
    <p:extLst>
      <p:ext uri="{BB962C8B-B14F-4D97-AF65-F5344CB8AC3E}">
        <p14:creationId xmlns:p14="http://schemas.microsoft.com/office/powerpoint/2010/main" val="396221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2875</TotalTime>
  <Words>1649</Words>
  <Application>Microsoft Office PowerPoint</Application>
  <PresentationFormat>Экран (4:3)</PresentationFormat>
  <Paragraphs>316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  Указ Президента РФ от 7.05. 2018  № 204 «О национальных целях и стратегических задачах развития Российской Федерации на период до 2024 года» Указ Президента Российской Федерации № 474 от 21.07.2020  «О национальных целях развития Российской Федерации на период до 2030 года»</vt:lpstr>
      <vt:lpstr>Презентация PowerPoint</vt:lpstr>
      <vt:lpstr>Презентация PowerPoint</vt:lpstr>
      <vt:lpstr>Презентация PowerPoint</vt:lpstr>
      <vt:lpstr>Наибольшая численность СК по видам ТЖС за 2020-2021</vt:lpstr>
      <vt:lpstr>Востребованность видов расходов по ТЖС в 2020-2021 </vt:lpstr>
      <vt:lpstr>Презентация PowerPoint</vt:lpstr>
      <vt:lpstr>Обзор направлений бизнеса по СК – ИП в 2020-2021</vt:lpstr>
      <vt:lpstr>Презентация PowerPoint</vt:lpstr>
      <vt:lpstr>Презентация PowerPoint</vt:lpstr>
      <vt:lpstr>Презентация PowerPoint</vt:lpstr>
      <vt:lpstr>Презентация PowerPoint</vt:lpstr>
      <vt:lpstr>социальных контрактов                         и освоение средств</vt:lpstr>
      <vt:lpstr>Презентация PowerPoint</vt:lpstr>
      <vt:lpstr>Задача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Миколаевна Рябоконь</dc:creator>
  <cp:lastModifiedBy>Горбенко Ирина Викторовна</cp:lastModifiedBy>
  <cp:revision>300</cp:revision>
  <cp:lastPrinted>2020-08-03T22:24:20Z</cp:lastPrinted>
  <dcterms:created xsi:type="dcterms:W3CDTF">2016-10-30T23:38:47Z</dcterms:created>
  <dcterms:modified xsi:type="dcterms:W3CDTF">2022-01-24T04:26:03Z</dcterms:modified>
</cp:coreProperties>
</file>