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2" r:id="rId2"/>
    <p:sldId id="291" r:id="rId3"/>
    <p:sldId id="256" r:id="rId4"/>
    <p:sldId id="286" r:id="rId5"/>
    <p:sldId id="263" r:id="rId6"/>
    <p:sldId id="265" r:id="rId7"/>
    <p:sldId id="268" r:id="rId8"/>
    <p:sldId id="257" r:id="rId9"/>
    <p:sldId id="259" r:id="rId10"/>
    <p:sldId id="264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58" r:id="rId19"/>
    <p:sldId id="299" r:id="rId20"/>
    <p:sldId id="300" r:id="rId21"/>
    <p:sldId id="301" r:id="rId22"/>
    <p:sldId id="271" r:id="rId23"/>
    <p:sldId id="272" r:id="rId24"/>
    <p:sldId id="274" r:id="rId25"/>
    <p:sldId id="302" r:id="rId26"/>
    <p:sldId id="303" r:id="rId27"/>
    <p:sldId id="304" r:id="rId28"/>
    <p:sldId id="260" r:id="rId29"/>
    <p:sldId id="261" r:id="rId30"/>
    <p:sldId id="287" r:id="rId31"/>
    <p:sldId id="289" r:id="rId32"/>
    <p:sldId id="27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138" autoAdjust="0"/>
  </p:normalViewPr>
  <p:slideViewPr>
    <p:cSldViewPr>
      <p:cViewPr varScale="1">
        <p:scale>
          <a:sx n="100" d="100"/>
          <a:sy n="100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Relationship Id="rId1" Type="http://schemas.openxmlformats.org/officeDocument/2006/relationships/image" Target="../media/image6.jpeg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Relationship Id="rId1" Type="http://schemas.openxmlformats.org/officeDocument/2006/relationships/image" Target="../media/image7.jpeg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Relationship Id="rId1" Type="http://schemas.openxmlformats.org/officeDocument/2006/relationships/image" Target="../media/image8.jpeg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Relationship Id="rId1" Type="http://schemas.openxmlformats.org/officeDocument/2006/relationships/image" Target="../media/image9.jpe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image" Target="../media/image13.jpeg"/><Relationship Id="rId5" Type="http://schemas.openxmlformats.org/officeDocument/2006/relationships/chartUserShapes" Target="../drawings/drawing6.xml"/><Relationship Id="rId4" Type="http://schemas.openxmlformats.org/officeDocument/2006/relationships/oleObject" Target="file:///D:\&#1044;&#1084;&#1080;&#1090;&#1088;&#1080;&#1081;\&#1044;&#1084;&#1090;&#1088;\&#1052;&#1077;&#1089;&#1090;&#1085;&#1099;&#1081;%20&#1073;&#1102;&#1076;&#1078;&#1077;&#1090;%202022\&#1041;&#1102;&#1076;&#1078;&#1077;&#1090;%20&#1076;&#1083;&#1103;%20&#1075;&#1088;&#1072;&#1078;&#1076;&#1072;&#1085;\&#1044;&#1080;&#1072;&#1075;&#1088;&#1072;&#1084;&#1084;&#1099;%20&#1086;&#1090;&#1088;&#1072;&#1089;&#1083;&#1080;%20&#1080;%20&#1085;&#1072;&#1083;&#1086;&#1075;&#1080;,%20&#1076;&#1086;&#1083;&#10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Лист4!$B$14</c:f>
              <c:strCache>
                <c:ptCount val="1"/>
                <c:pt idx="0">
                  <c:v>Доходы</c:v>
                </c:pt>
              </c:strCache>
            </c:strRef>
          </c:tx>
          <c:dLbls>
            <c:dLbl>
              <c:idx val="1"/>
              <c:layout>
                <c:manualLayout>
                  <c:x val="-6.8259385665528985E-3"/>
                  <c:y val="-1.0484928781740441E-2"/>
                </c:manualLayout>
              </c:layout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en-US" smtClean="0"/>
                      <a:t>4</a:t>
                    </a:r>
                    <a:r>
                      <a:rPr lang="ru-RU" smtClean="0"/>
                      <a:t>42,9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ru-RU" smtClean="0"/>
                      <a:t>407,1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ru-RU" smtClean="0"/>
                      <a:t>303,8</a:t>
                    </a:r>
                    <a:endParaRPr lang="en-US"/>
                  </a:p>
                </c:rich>
              </c:tx>
              <c:showVal val="1"/>
            </c:dLbl>
            <c:spPr>
              <a:solidFill>
                <a:sysClr val="window" lastClr="FFFFFF"/>
              </a:solidFill>
              <a:ln>
                <a:solidFill>
                  <a:schemeClr val="accent1">
                    <a:shade val="50000"/>
                  </a:schemeClr>
                </a:solidFill>
              </a:ln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Лист4!$C$13:$G$13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Лист4!$C$14:$G$14</c:f>
              <c:numCache>
                <c:formatCode>#,##0</c:formatCode>
                <c:ptCount val="5"/>
                <c:pt idx="0">
                  <c:v>1403.1129999999998</c:v>
                </c:pt>
                <c:pt idx="1">
                  <c:v>1340.5829999999999</c:v>
                </c:pt>
                <c:pt idx="2">
                  <c:v>1438.248</c:v>
                </c:pt>
                <c:pt idx="3">
                  <c:v>1389.9690000000001</c:v>
                </c:pt>
                <c:pt idx="4">
                  <c:v>1286.075</c:v>
                </c:pt>
              </c:numCache>
            </c:numRef>
          </c:val>
        </c:ser>
        <c:ser>
          <c:idx val="1"/>
          <c:order val="1"/>
          <c:tx>
            <c:strRef>
              <c:f>Лист4!$B$15</c:f>
              <c:strCache>
                <c:ptCount val="1"/>
                <c:pt idx="0">
                  <c:v>Расходы</c:v>
                </c:pt>
              </c:strCache>
            </c:strRef>
          </c:tx>
          <c:dLbls>
            <c:dLbl>
              <c:idx val="0"/>
              <c:layout>
                <c:manualLayout>
                  <c:x val="1.365187713310582E-2"/>
                  <c:y val="5.2424643908702308E-2"/>
                </c:manualLayout>
              </c:layout>
              <c:showVal val="1"/>
            </c:dLbl>
            <c:dLbl>
              <c:idx val="1"/>
              <c:layout>
                <c:manualLayout>
                  <c:x val="9.5563139931740659E-3"/>
                  <c:y val="3.1454786345221315E-2"/>
                </c:manualLayout>
              </c:layout>
              <c:showVal val="1"/>
            </c:dLbl>
            <c:dLbl>
              <c:idx val="2"/>
              <c:layout>
                <c:manualLayout>
                  <c:x val="2.0477815699658751E-2"/>
                  <c:y val="5.871560117774657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41,9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1.9112627986348121E-2"/>
                  <c:y val="5.242464390870227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ru-RU" dirty="0" smtClean="0"/>
                      <a:t>406,1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1.2286689419795329E-2"/>
                  <c:y val="4.40367008833099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ru-RU" dirty="0" smtClean="0"/>
                      <a:t>302,8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ysClr val="window" lastClr="FFFFFF"/>
              </a:solidFill>
              <a:ln>
                <a:solidFill>
                  <a:srgbClr val="4F81BD">
                    <a:shade val="50000"/>
                  </a:srgbClr>
                </a:solidFill>
              </a:ln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Лист4!$C$13:$G$13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Лист4!$C$15:$G$15</c:f>
              <c:numCache>
                <c:formatCode>#,##0</c:formatCode>
                <c:ptCount val="5"/>
                <c:pt idx="0">
                  <c:v>1389.0050187900001</c:v>
                </c:pt>
                <c:pt idx="1">
                  <c:v>1339.8988934200001</c:v>
                </c:pt>
                <c:pt idx="2">
                  <c:v>1437.2480006399999</c:v>
                </c:pt>
                <c:pt idx="3">
                  <c:v>1388.9688076300001</c:v>
                </c:pt>
                <c:pt idx="4">
                  <c:v>1285.0749846199992</c:v>
                </c:pt>
              </c:numCache>
            </c:numRef>
          </c:val>
        </c:ser>
        <c:ser>
          <c:idx val="2"/>
          <c:order val="2"/>
          <c:tx>
            <c:strRef>
              <c:f>Лист4!$B$16</c:f>
              <c:strCache>
                <c:ptCount val="1"/>
                <c:pt idx="0">
                  <c:v>Профицит</c:v>
                </c:pt>
              </c:strCache>
            </c:strRef>
          </c:tx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Лист4!$C$13:$G$13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Лист4!$C$16:$G$16</c:f>
              <c:numCache>
                <c:formatCode>#,##0</c:formatCode>
                <c:ptCount val="5"/>
                <c:pt idx="0">
                  <c:v>14.107981210000162</c:v>
                </c:pt>
                <c:pt idx="1">
                  <c:v>0.68410657999993418</c:v>
                </c:pt>
                <c:pt idx="2">
                  <c:v>0.99999936000017464</c:v>
                </c:pt>
                <c:pt idx="3">
                  <c:v>1.0001923699999224</c:v>
                </c:pt>
                <c:pt idx="4">
                  <c:v>1.0000153800001499</c:v>
                </c:pt>
              </c:numCache>
            </c:numRef>
          </c:val>
        </c:ser>
        <c:shape val="box"/>
        <c:axId val="96136192"/>
        <c:axId val="97272576"/>
        <c:axId val="0"/>
      </c:bar3DChart>
      <c:catAx>
        <c:axId val="96136192"/>
        <c:scaling>
          <c:orientation val="minMax"/>
        </c:scaling>
        <c:axPos val="b"/>
        <c:numFmt formatCode="General" sourceLinked="1"/>
        <c:tickLblPos val="nextTo"/>
        <c:crossAx val="97272576"/>
        <c:crosses val="autoZero"/>
        <c:auto val="1"/>
        <c:lblAlgn val="ctr"/>
        <c:lblOffset val="100"/>
      </c:catAx>
      <c:valAx>
        <c:axId val="97272576"/>
        <c:scaling>
          <c:orientation val="minMax"/>
        </c:scaling>
        <c:axPos val="l"/>
        <c:majorGridlines/>
        <c:numFmt formatCode="#,##0" sourceLinked="1"/>
        <c:tickLblPos val="nextTo"/>
        <c:crossAx val="96136192"/>
        <c:crosses val="autoZero"/>
        <c:crossBetween val="between"/>
      </c:valAx>
    </c:plotArea>
    <c:legend>
      <c:legendPos val="r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FFC000"/>
            </a:solidFill>
          </c:spPr>
          <c:cat>
            <c:strRef>
              <c:f>Лист3!$A$27:$A$35</c:f>
              <c:strCache>
                <c:ptCount val="9"/>
                <c:pt idx="0">
                  <c:v>Прочие</c:v>
                </c:pt>
                <c:pt idx="1">
                  <c:v>Госпошлина</c:v>
                </c:pt>
                <c:pt idx="2">
                  <c:v>Патент</c:v>
                </c:pt>
                <c:pt idx="3">
                  <c:v>Акцизы</c:v>
                </c:pt>
                <c:pt idx="4">
                  <c:v>Земельный</c:v>
                </c:pt>
                <c:pt idx="5">
                  <c:v>На имущество физлиц</c:v>
                </c:pt>
                <c:pt idx="6">
                  <c:v>УСН</c:v>
                </c:pt>
                <c:pt idx="7">
                  <c:v>НДФЛ по БК (15%)</c:v>
                </c:pt>
                <c:pt idx="8">
                  <c:v>НДФЛ по допнормативу (65,9%)</c:v>
                </c:pt>
              </c:strCache>
            </c:strRef>
          </c:cat>
          <c:val>
            <c:numRef>
              <c:f>Лист3!$B$27:$B$35</c:f>
              <c:numCache>
                <c:formatCode>General</c:formatCode>
                <c:ptCount val="9"/>
                <c:pt idx="0">
                  <c:v>780</c:v>
                </c:pt>
                <c:pt idx="1">
                  <c:v>5140</c:v>
                </c:pt>
                <c:pt idx="2">
                  <c:v>10000</c:v>
                </c:pt>
                <c:pt idx="3">
                  <c:v>11861</c:v>
                </c:pt>
                <c:pt idx="4">
                  <c:v>20000</c:v>
                </c:pt>
                <c:pt idx="5">
                  <c:v>22280</c:v>
                </c:pt>
                <c:pt idx="6">
                  <c:v>38515</c:v>
                </c:pt>
                <c:pt idx="7">
                  <c:v>88399</c:v>
                </c:pt>
                <c:pt idx="8">
                  <c:v>388636</c:v>
                </c:pt>
              </c:numCache>
            </c:numRef>
          </c:val>
        </c:ser>
        <c:gapWidth val="51"/>
        <c:overlap val="50"/>
        <c:axId val="97278976"/>
        <c:axId val="97301248"/>
      </c:barChart>
      <c:catAx>
        <c:axId val="97278976"/>
        <c:scaling>
          <c:orientation val="minMax"/>
        </c:scaling>
        <c:axPos val="b"/>
        <c:tickLblPos val="nextTo"/>
        <c:crossAx val="97301248"/>
        <c:crosses val="autoZero"/>
        <c:auto val="1"/>
        <c:lblAlgn val="ctr"/>
        <c:lblOffset val="100"/>
      </c:catAx>
      <c:valAx>
        <c:axId val="97301248"/>
        <c:scaling>
          <c:orientation val="minMax"/>
        </c:scaling>
        <c:axPos val="l"/>
        <c:majorGridlines/>
        <c:numFmt formatCode="General" sourceLinked="1"/>
        <c:tickLblPos val="nextTo"/>
        <c:crossAx val="97278976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3">
                <a:lumMod val="75000"/>
              </a:schemeClr>
            </a:solidFill>
          </c:spPr>
          <c:cat>
            <c:strRef>
              <c:f>Лист3!$C$17:$C$24</c:f>
              <c:strCache>
                <c:ptCount val="8"/>
                <c:pt idx="0">
                  <c:v>Прочие  </c:v>
                </c:pt>
                <c:pt idx="1">
                  <c:v>Негативное воздействие</c:v>
                </c:pt>
                <c:pt idx="2">
                  <c:v>Реализация имущества</c:v>
                </c:pt>
                <c:pt idx="3">
                  <c:v>Штрафы</c:v>
                </c:pt>
                <c:pt idx="4">
                  <c:v>Наем жилья</c:v>
                </c:pt>
                <c:pt idx="5">
                  <c:v>Прочие поступления от имущества</c:v>
                </c:pt>
                <c:pt idx="6">
                  <c:v>Аренда имущества</c:v>
                </c:pt>
                <c:pt idx="7">
                  <c:v>Аренда земель</c:v>
                </c:pt>
              </c:strCache>
            </c:strRef>
          </c:cat>
          <c:val>
            <c:numRef>
              <c:f>Лист3!$D$17:$D$24</c:f>
              <c:numCache>
                <c:formatCode>General</c:formatCode>
                <c:ptCount val="8"/>
                <c:pt idx="0">
                  <c:v>343</c:v>
                </c:pt>
                <c:pt idx="1">
                  <c:v>1000</c:v>
                </c:pt>
                <c:pt idx="2">
                  <c:v>1200</c:v>
                </c:pt>
                <c:pt idx="3">
                  <c:v>1500</c:v>
                </c:pt>
                <c:pt idx="4">
                  <c:v>3300</c:v>
                </c:pt>
                <c:pt idx="5">
                  <c:v>4338</c:v>
                </c:pt>
                <c:pt idx="6">
                  <c:v>4500</c:v>
                </c:pt>
                <c:pt idx="7">
                  <c:v>11000</c:v>
                </c:pt>
              </c:numCache>
            </c:numRef>
          </c:val>
        </c:ser>
        <c:gapWidth val="56"/>
        <c:axId val="97353728"/>
        <c:axId val="97355264"/>
      </c:barChart>
      <c:catAx>
        <c:axId val="97353728"/>
        <c:scaling>
          <c:orientation val="minMax"/>
        </c:scaling>
        <c:axPos val="b"/>
        <c:tickLblPos val="nextTo"/>
        <c:crossAx val="97355264"/>
        <c:crosses val="autoZero"/>
        <c:auto val="1"/>
        <c:lblAlgn val="ctr"/>
        <c:lblOffset val="100"/>
      </c:catAx>
      <c:valAx>
        <c:axId val="97355264"/>
        <c:scaling>
          <c:orientation val="minMax"/>
        </c:scaling>
        <c:axPos val="l"/>
        <c:majorGridlines/>
        <c:numFmt formatCode="General" sourceLinked="1"/>
        <c:tickLblPos val="nextTo"/>
        <c:crossAx val="97353728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40"/>
      <c:perspective val="30"/>
    </c:view3D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explosion val="20"/>
          <c:dLbls>
            <c:dLbl>
              <c:idx val="0"/>
              <c:layout>
                <c:manualLayout>
                  <c:x val="-0.16087150043744533"/>
                  <c:y val="-0.1182027051996796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Налоговые и нналоговые доходы
</a:t>
                    </a:r>
                    <a:r>
                      <a:rPr lang="ru-RU" dirty="0" smtClean="0"/>
                      <a:t>630,6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43,8%</a:t>
                    </a:r>
                    <a:endParaRPr lang="ru-RU" dirty="0"/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Субсидии</a:t>
                    </a:r>
                    <a:r>
                      <a:rPr lang="ru-RU"/>
                      <a:t>
</a:t>
                    </a:r>
                    <a:r>
                      <a:rPr lang="ru-RU" smtClean="0"/>
                      <a:t>227,9</a:t>
                    </a:r>
                    <a:r>
                      <a:rPr lang="ru-RU"/>
                      <a:t>
</a:t>
                    </a:r>
                    <a:r>
                      <a:rPr lang="ru-RU" smtClean="0"/>
                      <a:t>15,8%</a:t>
                    </a:r>
                    <a:endParaRPr lang="ru-RU"/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>
                <c:manualLayout>
                  <c:x val="0.1509097769028872"/>
                  <c:y val="0.12316429101582799"/>
                </c:manualLayout>
              </c:layout>
              <c:showVal val="1"/>
              <c:showCatName val="1"/>
              <c:showPercent val="1"/>
            </c:dLbl>
            <c:dLbl>
              <c:idx val="3"/>
              <c:layout>
                <c:manualLayout>
                  <c:x val="1.22017716535433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Иные </a:t>
                    </a:r>
                    <a:r>
                      <a:rPr lang="ru-RU" dirty="0"/>
                      <a:t>межбюджетные трансферты
24
</a:t>
                    </a:r>
                    <a:r>
                      <a:rPr lang="ru-RU" dirty="0" smtClean="0"/>
                      <a:t>1,7%</a:t>
                    </a:r>
                    <a:endParaRPr lang="ru-RU" dirty="0"/>
                  </a:p>
                </c:rich>
              </c:tx>
              <c:showVal val="1"/>
              <c:showCatName val="1"/>
              <c:showPercent val="1"/>
            </c:dLbl>
            <c:spPr>
              <a:solidFill>
                <a:schemeClr val="bg1">
                  <a:lumMod val="85000"/>
                </a:schemeClr>
              </a:solidFill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howCatName val="1"/>
            <c:showPercent val="1"/>
          </c:dLbls>
          <c:cat>
            <c:strRef>
              <c:f>Лист1!$A$1:$A$4</c:f>
              <c:strCache>
                <c:ptCount val="4"/>
                <c:pt idx="0">
                  <c:v>Налоговые и нналоговые доходы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>
                  <c:v>612.9</c:v>
                </c:pt>
                <c:pt idx="1">
                  <c:v>240.9</c:v>
                </c:pt>
                <c:pt idx="2">
                  <c:v>560.29999999999995</c:v>
                </c:pt>
                <c:pt idx="3">
                  <c:v>24</c:v>
                </c:pt>
              </c:numCache>
            </c:numRef>
          </c:val>
        </c:ser>
      </c:pie3DChart>
      <c:spPr>
        <a:blipFill dpi="0" rotWithShape="1">
          <a:blip xmlns:r="http://schemas.openxmlformats.org/officeDocument/2006/relationships" r:embed="rId1">
            <a:alphaModFix amt="47000"/>
          </a:blip>
          <a:srcRect/>
          <a:tile tx="0" ty="0" sx="100000" sy="100000" flip="none" algn="tl"/>
        </a:blipFill>
      </c:spPr>
    </c:plotArea>
    <c:plotVisOnly val="1"/>
  </c:chart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9548608973249257"/>
          <c:y val="9.3981481481481513E-2"/>
          <c:w val="0.61736104359568678"/>
          <c:h val="0.82314814814814852"/>
        </c:manualLayout>
      </c:layout>
      <c:doughnut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5836177474402729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Общегосударственные вопросы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8,1%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0102389078498301"/>
                  <c:y val="6.081258693409474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ГОЧС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0,6%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11740614334471008"/>
                  <c:y val="0.1530799602134104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Национальная </a:t>
                    </a:r>
                    <a:r>
                      <a:rPr lang="ru-RU" dirty="0"/>
                      <a:t>экономика
</a:t>
                    </a:r>
                    <a:r>
                      <a:rPr lang="ru-RU" dirty="0" smtClean="0"/>
                      <a:t>9,1%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2.8668941979522192E-2"/>
                  <c:y val="0.1363040741626257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ЖКХ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6,6%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/>
                      <a:t>Образование</a:t>
                    </a:r>
                    <a:r>
                      <a:rPr lang="ru-RU"/>
                      <a:t>
</a:t>
                    </a:r>
                    <a:r>
                      <a:rPr lang="ru-RU" smtClean="0"/>
                      <a:t>57,6%</a:t>
                    </a:r>
                    <a:endParaRPr lang="ru-RU"/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4.2320819112627993E-2"/>
                  <c:y val="-0.1384010599189737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Культура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6,1%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0.11740614334471"/>
                  <c:y val="-0.12791613113723377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0.10375426621160422"/>
                  <c:y val="-7.3394501472183113E-2"/>
                </c:manualLayout>
              </c:layout>
              <c:showCatName val="1"/>
              <c:showPercent val="1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Лист3!$A$1:$A$8</c:f>
              <c:strCache>
                <c:ptCount val="8"/>
                <c:pt idx="0">
                  <c:v>Общегосударственные вопросы</c:v>
                </c:pt>
                <c:pt idx="1">
                  <c:v>ГОЧС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Образование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Спорт</c:v>
                </c:pt>
              </c:strCache>
            </c:strRef>
          </c:cat>
          <c:val>
            <c:numRef>
              <c:f>Лист3!$B$1:$B$8</c:f>
              <c:numCache>
                <c:formatCode>General</c:formatCode>
                <c:ptCount val="8"/>
                <c:pt idx="0">
                  <c:v>115.4</c:v>
                </c:pt>
                <c:pt idx="1">
                  <c:v>8.6</c:v>
                </c:pt>
                <c:pt idx="2">
                  <c:v>129</c:v>
                </c:pt>
                <c:pt idx="3">
                  <c:v>94.3</c:v>
                </c:pt>
                <c:pt idx="4">
                  <c:v>824.1</c:v>
                </c:pt>
                <c:pt idx="5">
                  <c:v>87.4</c:v>
                </c:pt>
                <c:pt idx="6">
                  <c:v>85.3</c:v>
                </c:pt>
                <c:pt idx="7">
                  <c:v>83.3</c:v>
                </c:pt>
              </c:numCache>
            </c:numRef>
          </c:val>
        </c:ser>
        <c:firstSliceAng val="76"/>
        <c:holeSize val="50"/>
      </c:doughnutChart>
    </c:plotArea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/>
      <c:area3DChart>
        <c:grouping val="stacked"/>
        <c:ser>
          <c:idx val="0"/>
          <c:order val="0"/>
          <c:dLbls>
            <c:dLbl>
              <c:idx val="4"/>
              <c:layout>
                <c:manualLayout>
                  <c:x val="-2.9841838257236651E-2"/>
                  <c:y val="-2.9906542056074813E-2"/>
                </c:manualLayout>
              </c:layout>
              <c:showVal val="1"/>
            </c:dLbl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  <c:txPr>
              <a:bodyPr/>
              <a:lstStyle/>
              <a:p>
                <a:pPr>
                  <a:defRPr sz="1400" b="1" i="0" baseline="0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'Лист1 (4)'!$B$7:$F$7</c:f>
              <c:strCache>
                <c:ptCount val="5"/>
                <c:pt idx="0">
                  <c:v>Факт на 01.01.2021 (152,7)</c:v>
                </c:pt>
                <c:pt idx="1">
                  <c:v>Факт на 01.01.2022 (152,7)</c:v>
                </c:pt>
                <c:pt idx="2">
                  <c:v>План на 01.01.2023 (151,7)</c:v>
                </c:pt>
                <c:pt idx="3">
                  <c:v>План на 01.01.2024 (150,7)</c:v>
                </c:pt>
                <c:pt idx="4">
                  <c:v>План на 01.01.2025 (149,7)</c:v>
                </c:pt>
              </c:strCache>
            </c:strRef>
          </c:cat>
          <c:val>
            <c:numRef>
              <c:f>'Лист1 (4)'!$B$8:$F$8</c:f>
              <c:numCache>
                <c:formatCode>General</c:formatCode>
                <c:ptCount val="5"/>
                <c:pt idx="0">
                  <c:v>0</c:v>
                </c:pt>
                <c:pt idx="1">
                  <c:v>33.4</c:v>
                </c:pt>
                <c:pt idx="2">
                  <c:v>114.1</c:v>
                </c:pt>
                <c:pt idx="3">
                  <c:v>128.30000000000001</c:v>
                </c:pt>
                <c:pt idx="4">
                  <c:v>142.5</c:v>
                </c:pt>
              </c:numCache>
            </c:numRef>
          </c:val>
        </c:ser>
        <c:ser>
          <c:idx val="1"/>
          <c:order val="1"/>
          <c:spPr>
            <a:ln w="25400">
              <a:noFill/>
            </a:ln>
          </c:spPr>
          <c:dLbls>
            <c:dLbl>
              <c:idx val="0"/>
              <c:layout>
                <c:manualLayout>
                  <c:x val="1.9098776484631461E-2"/>
                  <c:y val="7.4766355140187491E-3"/>
                </c:manualLayout>
              </c:layout>
              <c:showVal val="1"/>
            </c:dLbl>
            <c:dLbl>
              <c:idx val="4"/>
              <c:layout>
                <c:manualLayout>
                  <c:x val="-1.4324082363473593E-2"/>
                  <c:y val="0"/>
                </c:manualLayout>
              </c:layout>
              <c:showVal val="1"/>
            </c:dLbl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</c:spPr>
            <c:txPr>
              <a:bodyPr/>
              <a:lstStyle/>
              <a:p>
                <a:pPr>
                  <a:defRPr sz="1300" b="1" i="0" baseline="0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'Лист1 (4)'!$B$7:$F$7</c:f>
              <c:strCache>
                <c:ptCount val="5"/>
                <c:pt idx="0">
                  <c:v>Факт на 01.01.2021 (152,7)</c:v>
                </c:pt>
                <c:pt idx="1">
                  <c:v>Факт на 01.01.2022 (152,7)</c:v>
                </c:pt>
                <c:pt idx="2">
                  <c:v>План на 01.01.2023 (151,7)</c:v>
                </c:pt>
                <c:pt idx="3">
                  <c:v>План на 01.01.2024 (150,7)</c:v>
                </c:pt>
                <c:pt idx="4">
                  <c:v>План на 01.01.2025 (149,7)</c:v>
                </c:pt>
              </c:strCache>
            </c:strRef>
          </c:cat>
          <c:val>
            <c:numRef>
              <c:f>'Лист1 (4)'!$B$9:$F$9</c:f>
              <c:numCache>
                <c:formatCode>General</c:formatCode>
                <c:ptCount val="5"/>
                <c:pt idx="0">
                  <c:v>152.69999999999999</c:v>
                </c:pt>
                <c:pt idx="1">
                  <c:v>119.3</c:v>
                </c:pt>
                <c:pt idx="2">
                  <c:v>37.6</c:v>
                </c:pt>
                <c:pt idx="3">
                  <c:v>22.4</c:v>
                </c:pt>
                <c:pt idx="4">
                  <c:v>7.2</c:v>
                </c:pt>
              </c:numCache>
            </c:numRef>
          </c:val>
        </c:ser>
        <c:axId val="98921856"/>
        <c:axId val="98931840"/>
        <c:axId val="0"/>
      </c:area3DChart>
      <c:catAx>
        <c:axId val="98921856"/>
        <c:scaling>
          <c:orientation val="minMax"/>
        </c:scaling>
        <c:axPos val="b"/>
        <c:tickLblPos val="nextTo"/>
        <c:crossAx val="98931840"/>
        <c:crosses val="autoZero"/>
        <c:auto val="1"/>
        <c:lblAlgn val="ctr"/>
        <c:lblOffset val="100"/>
      </c:catAx>
      <c:valAx>
        <c:axId val="98931840"/>
        <c:scaling>
          <c:orientation val="minMax"/>
        </c:scaling>
        <c:axPos val="l"/>
        <c:majorGridlines/>
        <c:numFmt formatCode="General" sourceLinked="1"/>
        <c:tickLblPos val="nextTo"/>
        <c:crossAx val="98921856"/>
        <c:crosses val="autoZero"/>
        <c:crossBetween val="midCat"/>
      </c:valAx>
    </c:plotArea>
    <c:plotVisOnly val="1"/>
  </c:chart>
  <c:spPr>
    <a:blipFill>
      <a:blip xmlns:r="http://schemas.openxmlformats.org/officeDocument/2006/relationships" r:embed="rId3"/>
      <a:tile tx="0" ty="0" sx="100000" sy="100000" flip="none" algn="tl"/>
    </a:blipFill>
  </c:spPr>
  <c:externalData r:id="rId4"/>
  <c:userShapes r:id="rId5"/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0.1875</cdr:x>
      <cdr:y>0.03125</cdr:y>
    </cdr:from>
    <cdr:to>
      <cdr:x>0.82813</cdr:x>
      <cdr:y>0.09375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714481" y="214290"/>
          <a:ext cx="5857916" cy="4286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2000" dirty="0" smtClean="0">
              <a:solidFill>
                <a:schemeClr val="tx1"/>
              </a:solidFill>
            </a:rPr>
            <a:t>ОСНОВНЫЕ ПАРАМЕТРЫ  БЮДЖЕТА</a:t>
          </a:r>
          <a:endParaRPr lang="ru-RU" sz="20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0.09375</cdr:x>
      <cdr:y>0.82292</cdr:y>
    </cdr:from>
    <cdr:to>
      <cdr:x>0.15625</cdr:x>
      <cdr:y>0.86459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57224" y="5643578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0,13%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0.19531</cdr:x>
      <cdr:y>0.8125</cdr:y>
    </cdr:from>
    <cdr:to>
      <cdr:x>0.25781</cdr:x>
      <cdr:y>0.85417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785918" y="5572140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0,88%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0.28906</cdr:x>
      <cdr:y>0.8125</cdr:y>
    </cdr:from>
    <cdr:to>
      <cdr:x>0.35156</cdr:x>
      <cdr:y>0.85417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643174" y="5572140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1,7%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0.39062</cdr:x>
      <cdr:y>0.80209</cdr:y>
    </cdr:from>
    <cdr:to>
      <cdr:x>0.45312</cdr:x>
      <cdr:y>0.84375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571868" y="5500702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>
              <a:solidFill>
                <a:schemeClr val="tx1"/>
              </a:solidFill>
            </a:rPr>
            <a:t>2</a:t>
          </a:r>
          <a:r>
            <a:rPr lang="ru-RU" sz="1200" dirty="0" smtClean="0">
              <a:solidFill>
                <a:schemeClr val="tx1"/>
              </a:solidFill>
            </a:rPr>
            <a:t>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0.49219</cdr:x>
      <cdr:y>0.79167</cdr:y>
    </cdr:from>
    <cdr:to>
      <cdr:x>0.55469</cdr:x>
      <cdr:y>0.83334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4500562" y="5429264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3,4%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0.59375</cdr:x>
      <cdr:y>0.79167</cdr:y>
    </cdr:from>
    <cdr:to>
      <cdr:x>0.65625</cdr:x>
      <cdr:y>0.83334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5429256" y="5429264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3,8%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0.69531</cdr:x>
      <cdr:y>0.75</cdr:y>
    </cdr:from>
    <cdr:to>
      <cdr:x>0.75781</cdr:x>
      <cdr:y>0.79167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357950" y="5143512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9,6</a:t>
          </a:r>
          <a:r>
            <a:rPr lang="ru-RU" sz="1200" dirty="0" smtClean="0">
              <a:solidFill>
                <a:schemeClr val="tx1"/>
              </a:solidFill>
            </a:rPr>
            <a:t>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0.79688</cdr:x>
      <cdr:y>0.65625</cdr:y>
    </cdr:from>
    <cdr:to>
      <cdr:x>0.85938</cdr:x>
      <cdr:y>0.69792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286644" y="4500570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tx1"/>
              </a:solidFill>
            </a:rPr>
            <a:t>15,1%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0.90625</cdr:x>
      <cdr:y>0.15625</cdr:y>
    </cdr:from>
    <cdr:to>
      <cdr:x>0.96875</cdr:x>
      <cdr:y>0.19791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8286776" y="1071546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1200" dirty="0" smtClean="0">
              <a:solidFill>
                <a:schemeClr val="tx1"/>
              </a:solidFill>
            </a:rPr>
            <a:t>66,4%</a:t>
          </a:r>
          <a:endParaRPr lang="ru-RU" sz="12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0.23437</cdr:x>
      <cdr:y>0.125</cdr:y>
    </cdr:from>
    <cdr:to>
      <cdr:x>0.80469</cdr:x>
      <cdr:y>0.20833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2143108" y="857232"/>
          <a:ext cx="5214974" cy="571504"/>
        </a:xfrm>
        <a:prstGeom xmlns:a="http://schemas.openxmlformats.org/drawingml/2006/main" prst="rect">
          <a:avLst/>
        </a:prstGeom>
        <a:blipFill xmlns:a="http://schemas.openxmlformats.org/drawingml/2006/main">
          <a:blip xmlns:r="http://schemas.openxmlformats.org/officeDocument/2006/relationships" r:embed="rId1"/>
          <a:tile tx="0" ty="0" sx="100000" sy="100000" flip="none" algn="tl"/>
        </a:blip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</a:rPr>
            <a:t>НАЛОГОВЫЕ ДОХОДЫ         2022 год</a:t>
          </a:r>
          <a:endParaRPr lang="ru-RU" sz="4000" dirty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0.08593</cdr:x>
      <cdr:y>0.79167</cdr:y>
    </cdr:from>
    <cdr:to>
      <cdr:x>0.14844</cdr:x>
      <cdr:y>0.83334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785786" y="5429264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1,3%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0.20312</cdr:x>
      <cdr:y>0.76042</cdr:y>
    </cdr:from>
    <cdr:to>
      <cdr:x>0.26562</cdr:x>
      <cdr:y>0.80209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857356" y="5214950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3,7%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0.32031</cdr:x>
      <cdr:y>0.75</cdr:y>
    </cdr:from>
    <cdr:to>
      <cdr:x>0.38281</cdr:x>
      <cdr:y>0.79167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928926" y="5143512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4,4%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0.4375</cdr:x>
      <cdr:y>0.72917</cdr:y>
    </cdr:from>
    <cdr:to>
      <cdr:x>0.5</cdr:x>
      <cdr:y>0.77084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4000496" y="5000636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5,5%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0.54688</cdr:x>
      <cdr:y>0.59375</cdr:y>
    </cdr:from>
    <cdr:to>
      <cdr:x>0.60938</cdr:x>
      <cdr:y>0.63542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5000628" y="4071942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12,1%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0.66406</cdr:x>
      <cdr:y>0.52083</cdr:y>
    </cdr:from>
    <cdr:to>
      <cdr:x>0.72656</cdr:x>
      <cdr:y>0.5625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6072198" y="3571876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16%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0.78125</cdr:x>
      <cdr:y>0.51042</cdr:y>
    </cdr:from>
    <cdr:to>
      <cdr:x>0.84375</cdr:x>
      <cdr:y>0.55208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143768" y="3500438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16,6%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0.89844</cdr:x>
      <cdr:y>0.11458</cdr:y>
    </cdr:from>
    <cdr:to>
      <cdr:x>0.96094</cdr:x>
      <cdr:y>0.15625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8215338" y="785794"/>
          <a:ext cx="571504" cy="28575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solidFill>
            <a:schemeClr val="accent3">
              <a:lumMod val="75000"/>
            </a:scheme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solidFill>
                <a:sysClr val="windowText" lastClr="000000"/>
              </a:solidFill>
            </a:rPr>
            <a:t>40,5%</a:t>
          </a:r>
          <a:endParaRPr lang="ru-RU" sz="12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0.21094</cdr:x>
      <cdr:y>0.85417</cdr:y>
    </cdr:from>
    <cdr:to>
      <cdr:x>0.80469</cdr:x>
      <cdr:y>0.94792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928794" y="5857892"/>
          <a:ext cx="5429288" cy="642942"/>
        </a:xfrm>
        <a:prstGeom xmlns:a="http://schemas.openxmlformats.org/drawingml/2006/main" prst="rect">
          <a:avLst/>
        </a:prstGeom>
        <a:blipFill xmlns:a="http://schemas.openxmlformats.org/drawingml/2006/main" dpi="0" rotWithShape="1">
          <a:blip xmlns:r="http://schemas.openxmlformats.org/officeDocument/2006/relationships" r:embed="rId1">
            <a:alphaModFix amt="47000"/>
          </a:blip>
          <a:srcRect/>
          <a:tile tx="0" ty="0" sx="100000" sy="100000" flip="none" algn="tl"/>
        </a:blip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2400" dirty="0" smtClean="0">
              <a:solidFill>
                <a:schemeClr val="tx1"/>
              </a:solidFill>
            </a:rPr>
            <a:t>ВИДЫ ДОХОДОВ БЮДЖЕТА (2022 год)</a:t>
          </a:r>
          <a:endParaRPr lang="ru-RU" sz="2400" dirty="0">
            <a:solidFill>
              <a:schemeClr val="tx1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0.03754</cdr:x>
      <cdr:y>0.06815</cdr:y>
    </cdr:from>
    <cdr:to>
      <cdr:x>0.25</cdr:x>
      <cdr:y>0.29358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43266" y="467373"/>
          <a:ext cx="1942719" cy="1545999"/>
        </a:xfrm>
        <a:prstGeom xmlns:a="http://schemas.openxmlformats.org/drawingml/2006/main" prst="rect">
          <a:avLst/>
        </a:prstGeom>
        <a:blipFill xmlns:a="http://schemas.openxmlformats.org/drawingml/2006/main">
          <a:blip xmlns:r="http://schemas.openxmlformats.org/officeDocument/2006/relationships" r:embed="rId1"/>
          <a:tile tx="0" ty="0" sx="100000" sy="100000" flip="none" algn="tl"/>
        </a:blip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2800" b="0" dirty="0">
              <a:solidFill>
                <a:sysClr val="windowText" lastClr="000000"/>
              </a:solidFill>
              <a:latin typeface="+mn-lt"/>
              <a:cs typeface="Arial" pitchFamily="34" charset="0"/>
            </a:rPr>
            <a:t>РАСХОДЫ</a:t>
          </a:r>
        </a:p>
        <a:p xmlns:a="http://schemas.openxmlformats.org/drawingml/2006/main">
          <a:r>
            <a:rPr lang="ru-RU" sz="2800" b="0" dirty="0">
              <a:solidFill>
                <a:sysClr val="windowText" lastClr="000000"/>
              </a:solidFill>
              <a:latin typeface="+mn-lt"/>
              <a:cs typeface="Arial" pitchFamily="34" charset="0"/>
            </a:rPr>
            <a:t>ПО</a:t>
          </a:r>
          <a:r>
            <a:rPr lang="ru-RU" sz="2800" b="0" baseline="0" dirty="0">
              <a:solidFill>
                <a:sysClr val="windowText" lastClr="000000"/>
              </a:solidFill>
              <a:latin typeface="+mn-lt"/>
              <a:cs typeface="Arial" pitchFamily="34" charset="0"/>
            </a:rPr>
            <a:t> ОТРАСЛЯМ</a:t>
          </a:r>
          <a:endParaRPr lang="ru-RU" sz="2800" b="0" dirty="0">
            <a:solidFill>
              <a:sysClr val="windowText" lastClr="000000"/>
            </a:solidFill>
            <a:latin typeface="+mn-lt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0.46331</cdr:x>
      <cdr:y>0.43119</cdr:y>
    </cdr:from>
    <cdr:to>
      <cdr:x>0.58532</cdr:x>
      <cdr:y>0.50852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310062" y="2611437"/>
          <a:ext cx="1135063" cy="468313"/>
        </a:xfrm>
        <a:prstGeom xmlns:a="http://schemas.openxmlformats.org/drawingml/2006/main" prst="rect">
          <a:avLst/>
        </a:prstGeom>
        <a:blipFill xmlns:a="http://schemas.openxmlformats.org/drawingml/2006/main">
          <a:blip xmlns:r="http://schemas.openxmlformats.org/officeDocument/2006/relationships" r:embed="rId1"/>
          <a:tile tx="0" ty="0" sx="100000" sy="100000" flip="none" algn="tl"/>
        </a:blip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24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2022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0.14247</cdr:x>
      <cdr:y>0.15451</cdr:y>
    </cdr:from>
    <cdr:to>
      <cdr:x>0.36999</cdr:x>
      <cdr:y>0.21888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252516" y="857256"/>
          <a:ext cx="2000264" cy="3571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tx1"/>
              </a:solidFill>
            </a:rPr>
            <a:t>БЮДЖЕТНЫЕ КРЕДИТЫ</a:t>
          </a:r>
          <a:endParaRPr lang="ru-RU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</cdr:x>
      <cdr:y>0.65665</cdr:y>
    </cdr:from>
    <cdr:to>
      <cdr:x>0.77628</cdr:x>
      <cdr:y>0.72103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395788" y="3643338"/>
          <a:ext cx="2428892" cy="3571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tx1"/>
              </a:solidFill>
            </a:rPr>
            <a:t>КОММЕРЧЕСКИЕ КРЕДИТЫ</a:t>
          </a:r>
          <a:endParaRPr lang="ru-RU" sz="14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AAE18-9237-43B8-A815-6098B22A0D9F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93FE3-FB0E-4CEC-98DA-423678D01D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93FE3-FB0E-4CEC-98DA-423678D01DCD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063AF-10A3-4B57-B867-F0961195187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FAB14-C62D-4098-B2C5-073D7987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9EECA8352D5D20D8A020368081BA95AD020DACAD262EC674AD95B73473F7662B6725E83ECCC2BA54DF110FE723B3A6F30C30621BD8FE356D0DCBE79C6f5H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consultantplus://offline/ref=E9EECA8352D5D20D8A020368081BA95AD020DACAD261ED6F4CD15B73473F7662B6725E83ECCC2BA54DF110FE723B3A6F30C30621BD8FE356D0DCBE79C6f5H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4"/>
            <a:ext cx="9144000" cy="6858000"/>
          </a:xfrm>
          <a:prstGeom prst="rect">
            <a:avLst/>
          </a:prstGeom>
          <a:blipFill dpi="0" rotWithShape="1">
            <a:blip r:embed="rId2">
              <a:alphaModFix amt="63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upload.wikimedia.org/wikipedia/commons/f/f6/Blason_de_Spassk_2003_%28Primorsky_kray%2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642918"/>
            <a:ext cx="1390650" cy="1905000"/>
          </a:xfrm>
          <a:prstGeom prst="rect">
            <a:avLst/>
          </a:prstGeom>
          <a:noFill/>
        </p:spPr>
      </p:pic>
      <p:pic>
        <p:nvPicPr>
          <p:cNvPr id="1028" name="Picture 4" descr="http://i.mycdn.me/i?r=AzEPZsRbOZEKgBhR0XGMT1RkcjCiku6lba-jGoccmTNqe6aKTM5SRkZCeTgDn6uOy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5173329"/>
            <a:ext cx="1427415" cy="140365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714356"/>
            <a:ext cx="53578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b="1" dirty="0" smtClean="0">
                <a:solidFill>
                  <a:srgbClr val="FF0000"/>
                </a:solidFill>
                <a:latin typeface="Bahnschrift SemiLight SemiConde" pitchFamily="34" charset="0"/>
              </a:rPr>
              <a:t>  городской округ</a:t>
            </a:r>
          </a:p>
          <a:p>
            <a:r>
              <a:rPr lang="ru-RU" sz="4500" b="1" dirty="0" smtClean="0">
                <a:solidFill>
                  <a:srgbClr val="FF0000"/>
                </a:solidFill>
                <a:latin typeface="Bahnschrift SemiLight SemiConde" pitchFamily="34" charset="0"/>
              </a:rPr>
              <a:t>СПАССК-ДАЛЬНИЙ</a:t>
            </a:r>
            <a:endParaRPr lang="ru-RU" sz="4500" b="1" dirty="0">
              <a:solidFill>
                <a:srgbClr val="FF0000"/>
              </a:solidFill>
              <a:latin typeface="Bahnschrift SemiLight SemiCond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2357430"/>
            <a:ext cx="38576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</a:rPr>
              <a:t>БЮДЖЕТ </a:t>
            </a:r>
          </a:p>
          <a:p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</a:rPr>
              <a:t>ДЛЯ </a:t>
            </a:r>
          </a:p>
          <a:p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</a:rPr>
              <a:t>ГРАЖДАН</a:t>
            </a:r>
            <a:endParaRPr lang="ru-RU" sz="5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5286388"/>
            <a:ext cx="45720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0070C0"/>
                </a:solidFill>
              </a:rPr>
              <a:t>2022-2024 год</a:t>
            </a:r>
            <a:endParaRPr lang="ru-RU" sz="5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1"/>
          <a:ext cx="9143999" cy="6858002"/>
        </p:xfrm>
        <a:graphic>
          <a:graphicData uri="http://schemas.openxmlformats.org/drawingml/2006/table">
            <a:tbl>
              <a:tblPr/>
              <a:tblGrid>
                <a:gridCol w="1274848"/>
                <a:gridCol w="2265133"/>
                <a:gridCol w="819545"/>
                <a:gridCol w="834721"/>
                <a:gridCol w="834721"/>
                <a:gridCol w="728484"/>
                <a:gridCol w="728484"/>
                <a:gridCol w="808163"/>
                <a:gridCol w="849900"/>
              </a:tblGrid>
              <a:tr h="175847">
                <a:tc gridSpan="9"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Сведения о доходах 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847">
                <a:tc gridSpan="9"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бюджета городского округа Спасск-Дальний в 2022-2024 году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(тыс. рублей)</a:t>
                      </a:r>
                    </a:p>
                  </a:txBody>
                  <a:tcPr marL="6130" marR="6130" marT="61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67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Код бюджетной классификации Российской Федерации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Наименование доходов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факт 2020 г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Оценка ожидаемого исполнения 2021 г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Прогноз на 2022 год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Отклонение прогноза на 2022 г. от факта 2020г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Отклонение прогноза на 2022 г. от ожидаемого исполнения 2021г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Прогноз на 2023 год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Прогноз на 2024 год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8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1 00 00000 00 0000 000 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НАЛОГОВЫЕ И НЕНАЛОГОВЫЕ ДОХОДЫ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438 085,00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513 171,00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630 649,00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192 564,00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117 478,00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583 919,00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580 016,00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1 01 00000 00 0000 000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НАЛОГИ НА ПРИБЫЛЬ, ДОХОДЫ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304 284,00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407 283,00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477 035,00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172 751,00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69 752,00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441 231,00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433 431,00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1 01 02000 01 0000 110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Налог на доходы физических лиц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304 284,00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407 283,00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477 035,00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172 751,00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69 752,00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441 231,00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433 431,00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84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1 03 00000 00 0000 000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НАЛОГИ НА ТОВАРЫ (РАБОТЫ, УСЛУГИ), РЕАЛИЗУЕМЫЕ НА ТЕРРИТОРИИ РОССИЙСКОЙ ФЕДЕРАЦИИ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9 555,00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11 257,00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11 877,00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2 322,00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620,00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12 891,00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13 887,00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3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1 03 02000 01 0000 110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Акцизы по подакцизным товарам  (продукции), производимым на территории Российской Федерации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9 555,00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11 257,00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11 877,00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2 322,00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620,00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12 891,00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13 887,00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1 05 00000 00 0000 000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НАЛОГИ НА СОВОКУПНЫЙ ДОХОД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27 810,00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17 287,00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66 980,00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39 170,00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49 693,00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53 126,00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54 829,00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3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1 05 01000 00 0000 110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Налог, взимаемый в связи с применением упрощенной системы налогообложения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1 700,00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56 200,00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56 200,00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54 500,00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40 746,00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41 949,00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1 05 02000 02 0000 110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Единый налог на вмененный доход для отдельных видов деятельности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27 152,00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6 600,00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-26 652,00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-6 100,00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1 05 03000 01 0000 110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Единый сельскохозяйственный налог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987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280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274,00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-707,00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280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280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84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1 05 04010 02 0000 110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Налог, взимаемый в связи с применением патентной системы налогообложения, зачисляемый в бюджеты городских округов</a:t>
                      </a:r>
                    </a:p>
                  </a:txBody>
                  <a:tcPr marL="6130" marR="6130" marT="61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652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8 000,00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10 000,00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9 348,00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2 000,00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12 000,00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12 500,00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-3"/>
          <a:ext cx="9144003" cy="6858002"/>
        </p:xfrm>
        <a:graphic>
          <a:graphicData uri="http://schemas.openxmlformats.org/drawingml/2006/table">
            <a:tbl>
              <a:tblPr/>
              <a:tblGrid>
                <a:gridCol w="1274850"/>
                <a:gridCol w="2265132"/>
                <a:gridCol w="819546"/>
                <a:gridCol w="834721"/>
                <a:gridCol w="834721"/>
                <a:gridCol w="728485"/>
                <a:gridCol w="728485"/>
                <a:gridCol w="808164"/>
                <a:gridCol w="849899"/>
              </a:tblGrid>
              <a:tr h="39188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1 06 00000 00 0000 000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НАЛОГИ НА ИМУЩЕСТВО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43 569,00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39 700,00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42 280,00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-1 289,00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2 580,00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44 200,00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45 250,00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1 06 01000 00 0000 110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Налог на имущество физических лиц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17 253,00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18 700,00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22 280,00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5 027,00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3 580,00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24 000,00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24 950,00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1 06 06000 00 0000 110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Земельный налог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26 316,00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21 000,00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20 000,00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-6 316,00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-1 000,00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20 200,00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20 300,00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1 08 00000 00 0000 000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ГОСУДАРСТВЕННАЯ ПОШЛИНА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5 262,00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5 100,00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5 140,00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-122,00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5 140,00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5 190,00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1 11 00000 00 0000 000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26 078,00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24 794,00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23 137,00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-2 941,00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-1 657,00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23 231,00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23 329,00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942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1 11 05000 00 0000 120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Доходы, получаемые в виде арендной либо иной платы за передачу в возмездное пользование государственного и муниципального имущества (за исключением имущества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17 989,00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15 837,00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15 537,00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-2 452,00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-300,00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15 552,00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15 567,00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1 11 07000 00 0000 120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1 664,00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2 457,00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1 070,00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-594,00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-1 387,00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1 104,00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1 137,00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3484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1 11 09000 00 0000 120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автономных учреждений, а также имущества государственных и муниципальных унитарных предприятий, в том числе казенных) </a:t>
                      </a:r>
                    </a:p>
                  </a:txBody>
                  <a:tcPr marL="6830" marR="6830" marT="68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6 425,00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6 500,00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6 530,00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105,00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6 575,00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6 625,00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3"/>
          <a:ext cx="9144000" cy="6858006"/>
        </p:xfrm>
        <a:graphic>
          <a:graphicData uri="http://schemas.openxmlformats.org/drawingml/2006/table">
            <a:tbl>
              <a:tblPr/>
              <a:tblGrid>
                <a:gridCol w="1274849"/>
                <a:gridCol w="2265132"/>
                <a:gridCol w="819544"/>
                <a:gridCol w="834721"/>
                <a:gridCol w="834721"/>
                <a:gridCol w="728486"/>
                <a:gridCol w="728486"/>
                <a:gridCol w="808163"/>
                <a:gridCol w="849898"/>
              </a:tblGrid>
              <a:tr h="4034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1 12 00000 00 0000 000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ПЛАТЕЖИ ПРИ ПОЛЬЗОВАНИИ ПРИРОДНЫМИ РЕСУРСАМИ 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1 104,00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-104,00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-300,00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1 12 01000 01 0000 120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1 104,00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-104,00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-300,00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1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1 13 00000 00 0000 000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 ОТ ОКАЗАНИЯ ПЛАТНЫХ УСЛУГ И КОМПЕНСАЦИИ ЗАТРАТ ГОСУДАРСТВА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14 378,00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-13 878,00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1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1 13 03000 00 0000 130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доходы от оказания платных услуг и компенсации затрат государства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14 378,00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-13 878,00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1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1 14 00000 00 0000 000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1 425,00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3 550,00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-225,00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-2 350,00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64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1 14 02000 00 0000 000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 от реализации имущества, находящегося в государственной и муниципальной собственности (за исключением имущества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851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1 650,00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-651,00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-1 450,00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35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  1 14 06000 00 0000 420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Доходы от продажи земельных участков, находящихся в государственной и муниципальной собственности (за исключением земельных участков автономных учреждений, а также земельных участков государственных и муниципальных предприятий, в том числе казенных)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574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1 900,00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426,00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-900,00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1 16 00000 00 0000 000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ШТРАФЫ, САНКЦИИ, ВОЗМЕЩЕНИЕ УЩЕРБА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4 620,00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1 500,00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-3 120,00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-500,00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1 400,00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1 400,00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1 17 00000 00 0000 000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НЕНАЛОГОВЫЕ ДОХОДЫ</a:t>
                      </a:r>
                    </a:p>
                  </a:txBody>
                  <a:tcPr marL="7031" marR="7031" marT="70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031" marR="7031" marT="7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4000" cy="6928911"/>
        </p:xfrm>
        <a:graphic>
          <a:graphicData uri="http://schemas.openxmlformats.org/drawingml/2006/table">
            <a:tbl>
              <a:tblPr/>
              <a:tblGrid>
                <a:gridCol w="1274850"/>
                <a:gridCol w="2265133"/>
                <a:gridCol w="819545"/>
                <a:gridCol w="834721"/>
                <a:gridCol w="834721"/>
                <a:gridCol w="728484"/>
                <a:gridCol w="728484"/>
                <a:gridCol w="808162"/>
                <a:gridCol w="849900"/>
              </a:tblGrid>
              <a:tr h="16025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2 00 00000 00 0000 000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БЕЗВОЗМЕЗДНЫЕ ПОСТУПЛЕНИЯ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965 254,00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827 412,00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812 299,40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-152 954,60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-15 112,60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806 050,00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706 059,00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36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2 02 00000 00 0000 000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965 254,00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827 412,00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812 299,40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-152 954,60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-15 112,60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806 050,00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706 059,00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0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2 02 10000 00 0000 150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206 718,00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40 020,00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-206 718,00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-40 020,00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36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2 02 15001 04 0000 150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Дотации бюджетам городских округов на выравнивание бюджетной обеспеченности 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89 281,00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-89 281,00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5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в том числе: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46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Дотации бюджетам городских округов на выравнивание бюджетной обеспеченности муниципальных районов (городских округов) из краевого фонда финансовой поддержки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89 281,00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-89 281,00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36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2 02 15002 04 0000 150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Дотации бюджетам городских округов на поддержку мер по обеспечению сбалансированности бюджетов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66 199,00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40 020,00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-66 199,00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-40 020,00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24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2 02 15853 04 0000 150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Дотации бюджетам городских округов на поддержку мер по обеспечению сбалансированности бюджетов на реализацию мероприятий, связанных с обеспечением санитарно-эпидемиологической безопасности при подготовке к проведению общероссийского голосования по вопросу одобрения изменений в Конституцию Российской Федерации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1 238,00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-1 238,00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0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202 19999 04 0000 150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дотации бюджетам городских округов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50 000,00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-50 000,00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36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2 02 20000 00 0000 150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5061" marR="5061" marT="5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273 208,00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226 155,00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227 966,20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-45 241,80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1 811,20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195 116,00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61 992,00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913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2 02 20299 04 0000 150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обеспечение мероприятий по переселению граждан из аварийного жилищного фонда за счет средств, поступивших от государственной корпорации  Фонд содействия реформированию жилищно-коммунального хозяйства</a:t>
                      </a:r>
                    </a:p>
                  </a:txBody>
                  <a:tcPr marL="5061" marR="5061" marT="50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31 776,00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69 629,00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-31 776,00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-69 629,00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061" marR="5061" marT="50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0"/>
          <a:ext cx="9143996" cy="6047057"/>
        </p:xfrm>
        <a:graphic>
          <a:graphicData uri="http://schemas.openxmlformats.org/drawingml/2006/table">
            <a:tbl>
              <a:tblPr/>
              <a:tblGrid>
                <a:gridCol w="1274847"/>
                <a:gridCol w="2265131"/>
                <a:gridCol w="819545"/>
                <a:gridCol w="834722"/>
                <a:gridCol w="834722"/>
                <a:gridCol w="728484"/>
                <a:gridCol w="728484"/>
                <a:gridCol w="808162"/>
                <a:gridCol w="849899"/>
              </a:tblGrid>
              <a:tr h="111025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2 02 20302 04 0000 150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обеспечение мероприятий по переселению граждан из аварийного жилищного фонда за счет средств краевого бюджета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8 550,00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12 171,00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-8 550,00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-12 171,00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71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2 02 25081 04 0000 150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государственную поддержку спортивных организаций, осуществляющих подготовку спортивного резерва для спортивных сборных команд, в том числе спортивных сборных команд Российской Федерации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549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549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638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2 02 25228 04 0000 150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оснащение объектов спортивной инфраструктуры спортивно-технологическим оборудованием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18 965,00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-18 965,00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5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2 02 25497 04 0000 150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реализацию мероприятий по обеспечению жильем молодых семей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3 404,00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4 246,00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6 557,40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3 153,40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2 311,40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7 249,00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7 909,00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24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2 02 25519 04 0000 150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 поддержку отрасли культуры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16 657,00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-16 657,00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5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2 02 25555 04 0000 150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Субсидии бюджетам городских округов на реализацию программ формирования современной городской среды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23 884,00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25 407,00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24 642,60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758,60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-764,40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24 642,00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27 380,00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24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2 02 29999 04 0000 150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субсидии бюджетам городских округов 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186 629,00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98 045,00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196 217,50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9 588,50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98 172,50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161 686,00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26 065,00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24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2 02 30000 00 0000 150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472 829,00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537 135,00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560 348,00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87 519,00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23 213,00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586 949,00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614 817,00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0"/>
          <a:ext cx="9143997" cy="6888279"/>
        </p:xfrm>
        <a:graphic>
          <a:graphicData uri="http://schemas.openxmlformats.org/drawingml/2006/table">
            <a:tbl>
              <a:tblPr/>
              <a:tblGrid>
                <a:gridCol w="1274847"/>
                <a:gridCol w="2265132"/>
                <a:gridCol w="819544"/>
                <a:gridCol w="834722"/>
                <a:gridCol w="834722"/>
                <a:gridCol w="728484"/>
                <a:gridCol w="728484"/>
                <a:gridCol w="808162"/>
                <a:gridCol w="849900"/>
              </a:tblGrid>
              <a:tr h="50750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 2 02 30024 04 0000 150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выполнение передаваемых полномочий субъектов Российской Федерации 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426 122,00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450 840,00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495 364,00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69 242,00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44 524,00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521 915,00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549 674,00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89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  2 02 30029 04 0000 150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компенсацию части платы, взимаемой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6 800,00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12 402,00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11 622,00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4 822,00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-780,00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11 622,00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11 622,00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501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2 02 35082 04 0010 150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24 028,00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43 018,00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22 700,00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-1 328,00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-20 318,00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22 700,00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22 700,00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822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2 02 35120 04 0000 150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61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408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383,00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347,00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26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2 02 35260 04 0000 150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выплату единовременного пособия при всех формах устройства детей, лишенных родительского попечения, в семью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614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827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383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-231,00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-444,00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737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767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6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2 02 35304 04 0000 150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11 063,00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24 574,00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25 002,00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13 939,00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428,00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25 002,00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25 002,00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202 35469 04 0000 150</a:t>
                      </a:r>
                    </a:p>
                  </a:txBody>
                  <a:tcPr marL="4592" marR="4592" marT="45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проведение Всероссийской переписи населения 2020 года</a:t>
                      </a:r>
                    </a:p>
                  </a:txBody>
                  <a:tcPr marL="4592" marR="4592" marT="45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614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-614,00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2 02 35930 04 0000 150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Субвенции бюджетам городских округов на государственную регистрацию актов гражданского состояния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4 177,00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2 129,00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2 206,00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-1 971,00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77,00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2 206,00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2 206,00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3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2 02 36900 04 0000 150</a:t>
                      </a:r>
                    </a:p>
                  </a:txBody>
                  <a:tcPr marL="4592" marR="4592" marT="45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Единая субвенция бюджетам городских округов из бюджета субъекта Российской Федерации  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2 042,00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2 122,00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2 122,00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2 201,00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2 283,00</a:t>
                      </a:r>
                    </a:p>
                  </a:txBody>
                  <a:tcPr marL="4592" marR="4592" marT="4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3999" cy="3817841"/>
        </p:xfrm>
        <a:graphic>
          <a:graphicData uri="http://schemas.openxmlformats.org/drawingml/2006/table">
            <a:tbl>
              <a:tblPr/>
              <a:tblGrid>
                <a:gridCol w="1274849"/>
                <a:gridCol w="2265132"/>
                <a:gridCol w="819546"/>
                <a:gridCol w="834721"/>
                <a:gridCol w="834721"/>
                <a:gridCol w="728484"/>
                <a:gridCol w="728484"/>
                <a:gridCol w="808163"/>
                <a:gridCol w="849899"/>
              </a:tblGrid>
              <a:tr h="65824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2 02 39999 04 0000 150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субвенции бюджетам городских округов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628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541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541,00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-87,00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541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541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61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2 02 40000 00 0000 150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Иные межбюджетные трансферты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12 499,00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24 102,00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23 985,00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11 486,00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-117,00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23 985,00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29 250,00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444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2 02 45303 04 0000 150</a:t>
                      </a:r>
                    </a:p>
                  </a:txBody>
                  <a:tcPr marL="7595" marR="7595" marT="7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Межбюджетные трансферты бюджетам городских округов на ежемесячное денежное вознаграждение за классное руководство педагогическим работникам государственных и муниципальных общеобразовательных организаций</a:t>
                      </a:r>
                    </a:p>
                  </a:txBody>
                  <a:tcPr marL="7595" marR="7595" marT="7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6 763,00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24 102,00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23 985,00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17 222,00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-117,00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23 985,00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29 250,00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73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2 02 49999 04 0000 150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Прочие межбюджетные трансферты, передаваемые бюджетам городских округов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5 736,00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-5 736,00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15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7595" marR="7595" marT="75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ВСЕГО ДОХОДОВ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1 403 339,00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1 340 583,00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1 442 948,40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39 609,40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102 365,40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1 389 969,00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1 286 075,00</a:t>
                      </a: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/>
        </p:nvGraphicFramePr>
        <p:xfrm>
          <a:off x="-1" y="0"/>
          <a:ext cx="9144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0"/>
          <a:ext cx="9144003" cy="6966879"/>
        </p:xfrm>
        <a:graphic>
          <a:graphicData uri="http://schemas.openxmlformats.org/drawingml/2006/table">
            <a:tbl>
              <a:tblPr/>
              <a:tblGrid>
                <a:gridCol w="1263316"/>
                <a:gridCol w="375986"/>
                <a:gridCol w="451182"/>
                <a:gridCol w="1097883"/>
                <a:gridCol w="1097883"/>
                <a:gridCol w="1097883"/>
                <a:gridCol w="1097883"/>
                <a:gridCol w="1097883"/>
                <a:gridCol w="842210"/>
                <a:gridCol w="721894"/>
              </a:tblGrid>
              <a:tr h="201689"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Расходы бюджета городского округа Спасск-Дальний по разделам, подразделам за отчетный период 2020 года, текущий финансовый 2021 год, 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709"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очередной 2022 год и плановый период 2023-2024 годы.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7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(руб.)</a:t>
                      </a:r>
                    </a:p>
                  </a:txBody>
                  <a:tcPr marL="3565" marR="3565" marT="35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Наименование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Раздел</a:t>
                      </a:r>
                    </a:p>
                  </a:txBody>
                  <a:tcPr marL="3565" marR="3565" marT="356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Подраздел</a:t>
                      </a:r>
                    </a:p>
                  </a:txBody>
                  <a:tcPr marL="3565" marR="3565" marT="356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отчет за 2020 год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ожидаемое исполнение 2021 год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очередной 2022 год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плановый период 2023 год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плановый период 2024 год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2022 год к 2020 году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2022 год к 2021 году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ВСЕГО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1 389 005 018,79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1 339 898 893,42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1 441 948 434,30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1 388 968 807,63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1 285 074 984,62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103,47%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107,27%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Условно утвержденные расходы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14 572 975,00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28 950 800,00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ОБЩЕГОСУДАРСТВЕННЫЕ ВОПРОСЫ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116 455 544,40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104 010 156,57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115 402 273,18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114 835 186,01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110 507 035,01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99,10%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110,95%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5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1 266 899,89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2 464 337,00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2 578 400,00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2 681 500,00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2 535 300,00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203,52%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104,63%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55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7 099 778,99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7 739 839,00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9 215 100,00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8 954 500,00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8 541 800,00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129,79%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119,06%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94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 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48 630 762,48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50 338 857,80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57 419 269,17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59 444 300,00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56 284 200,00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118,07%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114,07%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Судебная система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24 605,00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26 467,50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408 411,00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24 242,00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21 546,00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1659,87%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1543,07%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55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11 211 500,09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11 966 852,00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13 608 683,00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14 155 975,00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13 383 950,00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121,38%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113,72%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6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Обеспечение проведения выборов и референдумов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1 240 930,00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0,00%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Резервные фонды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800 000,00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800 000,00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800 000,00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Другие общегосударственные вопросы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48 221 997,95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30 232 873,27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31 372 410,01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28 774 669,01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28 940 239,01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65,06%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103,77%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6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НАЦИОНАЛЬНАЯ ОБОРОНА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113 268,50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80 422,74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937 000,00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487 000,00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827,24%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1165,09%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Мобилизационная подготовка экономики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113 268,50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80 422,74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937 000,00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487 000,00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107 000,00</a:t>
                      </a:r>
                    </a:p>
                  </a:txBody>
                  <a:tcPr marL="3565" marR="3565" marT="35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827,24%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1165,09%</a:t>
                      </a:r>
                    </a:p>
                  </a:txBody>
                  <a:tcPr marL="3565" marR="3565" marT="35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702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 smtClean="0"/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latin typeface="Arial Black" pitchFamily="34" charset="0"/>
              </a:rPr>
              <a:t>СПАССК-ДАЛЬНИЙ</a:t>
            </a:r>
          </a:p>
          <a:p>
            <a:pPr algn="ctr">
              <a:lnSpc>
                <a:spcPct val="200000"/>
              </a:lnSpc>
            </a:pPr>
            <a:endParaRPr lang="ru-RU" sz="1400" b="1" dirty="0" smtClean="0">
              <a:latin typeface="Arial Black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город в Приморском крае РФ, краевого подчинения, центр Спасского р-на. </a:t>
            </a: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Расстояние до Москвы - 9048 км, до краевого центра: по ж/д. – 231 км., </a:t>
            </a: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по федеральной автомагистрали - 242 км. </a:t>
            </a: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Территория -46,62 кв. км. </a:t>
            </a: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Население – 39,3 тыс. чел. (2021). </a:t>
            </a:r>
          </a:p>
          <a:p>
            <a:pPr algn="ctr">
              <a:lnSpc>
                <a:spcPct val="200000"/>
              </a:lnSpc>
            </a:pPr>
            <a:r>
              <a:rPr lang="ru-RU" sz="1400" dirty="0" smtClean="0">
                <a:latin typeface="Arial Black" pitchFamily="34" charset="0"/>
              </a:rPr>
              <a:t>Ж.д. станция Спасск-Дальний (ОАО «РЖД») на линии Владивосток-Хабаровск.</a:t>
            </a:r>
          </a:p>
          <a:p>
            <a:pPr>
              <a:lnSpc>
                <a:spcPct val="200000"/>
              </a:lnSpc>
            </a:pPr>
            <a:endParaRPr lang="ru-RU" sz="1400" dirty="0" smtClean="0">
              <a:latin typeface="Arial Black" pitchFamily="34" charset="0"/>
            </a:endParaRP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"/>
          <a:ext cx="9144000" cy="6892069"/>
        </p:xfrm>
        <a:graphic>
          <a:graphicData uri="http://schemas.openxmlformats.org/drawingml/2006/table">
            <a:tbl>
              <a:tblPr/>
              <a:tblGrid>
                <a:gridCol w="1263315"/>
                <a:gridCol w="375986"/>
                <a:gridCol w="451185"/>
                <a:gridCol w="1097882"/>
                <a:gridCol w="1097882"/>
                <a:gridCol w="1097882"/>
                <a:gridCol w="1097882"/>
                <a:gridCol w="1097882"/>
                <a:gridCol w="842208"/>
                <a:gridCol w="721896"/>
              </a:tblGrid>
              <a:tr h="70237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8 310 831,09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8 806 255,00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8 954 000,00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8 563 700,00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8 157 100,00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104,13%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98,27%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02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8 310 831,09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8 806 255,00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9 854 000,00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8 563 700,00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8 157 100,00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104,13%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98,27%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НАЦИОНАЛЬНАЯ ЭКОНОМИКА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132 806 457,89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88 287 343,63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130 220 920,54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51 186 393,79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13 741 156,89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97,15%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146,14%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Сельское хозяйство и рыболовство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586 099,81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586 099,81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586 099,81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5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Водное хозяйство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2 900 992,61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6 967 965,45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47 584 304,65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37 280 499,90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2088,38%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869,46%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5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Транспорт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498 212,82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15 387,08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3 387,08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303 387,08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303 387,08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0,68%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22,01%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Дорожное хозяйство (дорожные фонды)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127 307 252,46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80 003 991,10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66 432 392,00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11 790 407,00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11 755 670,00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51,97%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82,70%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4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2 100 000,00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2 180 000,00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1 226 000,00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1 096 000,00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80,00%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129,23%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ЖИЛИЩНО-КОММУНАЛЬНОЕ ХОЗЯЙСТВО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144 442 331,94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145 086 526,11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94 704 636,09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168 251 100,60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70 204 783,69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65,22%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64,93%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Жилищное хозяйство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71 502 233,07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83 171 808,77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631 475,83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0,16%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0,14%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Коммунальное хозяйство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8 609 938,60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6 161 652,00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43 237 000,00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106 377 600,00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5 593 200,00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502,18%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701,71%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5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Благоустройство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64 328 918,78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55 751 823,86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50 853 455,53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61 772 767,68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64 510 821,45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79,05%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91,21%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4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1 241,49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1 241,48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704,73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732,92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762,24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56,76%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56,77%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5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ОБРАЗОВАНИЕ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706 899 289,20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765 158 492,19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824 903 432,70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805 087 986,47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835 305 657,47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116,69%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107,81%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Дошкольное образование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292 340 925,80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301 885 830,52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343 972 065,00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330 251 432,00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344 227 811,00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117,66%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113,94%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Общее образование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320 360 518,15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345 255 770,17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385 442 077,20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377 956 720,97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398 193 464,97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120,32%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111,64%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Дополнительное образование детей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53 619 762,17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70 154 813,79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50 120 604,00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51 184 200,00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48 752 300,00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93,47%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71,44%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Профессиональная подготовка, переподготовка и повышение квалификации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110 410,00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100 000,00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90,57%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100,00%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Молодежная политика 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3 220 191,67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9 687 487,70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6 943 683,50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6 983 672,50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7 025 260,50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215,63%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71,68%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Другие вопросы в области образования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37 247 481,41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38 074 590,01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38 325 003,00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38 611 961,00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37 006 821,00</a:t>
                      </a:r>
                    </a:p>
                  </a:txBody>
                  <a:tcPr marL="4347" marR="4347" marT="4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102,89%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100,66%</a:t>
                      </a:r>
                    </a:p>
                  </a:txBody>
                  <a:tcPr marL="4347" marR="4347" marT="43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5500701"/>
        </p:xfrm>
        <a:graphic>
          <a:graphicData uri="http://schemas.openxmlformats.org/drawingml/2006/table">
            <a:tbl>
              <a:tblPr/>
              <a:tblGrid>
                <a:gridCol w="1263317"/>
                <a:gridCol w="375988"/>
                <a:gridCol w="451183"/>
                <a:gridCol w="1097881"/>
                <a:gridCol w="1097881"/>
                <a:gridCol w="1097881"/>
                <a:gridCol w="1097881"/>
                <a:gridCol w="1097881"/>
                <a:gridCol w="842212"/>
                <a:gridCol w="721895"/>
              </a:tblGrid>
              <a:tr h="3782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КУЛЬТУРА, КИНЕМАТОГРАФИЯ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37 006 695,37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42 708 927,09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87 275 230,00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42 580 280,12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40 697 301,03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235,84%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204,35%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Культура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23 338 047,25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29 620 574,09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73 725 930,00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28 858 880,12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27 676 301,03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315,90%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248,90%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13 668 648,12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13 088 353,00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13 549 300,00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13 721 400,00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13 021 000,00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99,13%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103,52%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СОЦИАЛЬНАЯ ПОЛИТИКА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76 078 184,11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94 778 247,24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85 268 520,64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87 918 049,48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90 247 344,69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112,08%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89,97%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Пенсионное обеспечение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726 177,93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1 148 426,00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1 100 000,00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1 500 000,00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151,48%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95,78%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Социальное обеспечение населения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11 422 367,81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14 340 269,80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13 008 146,01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14 201 054,77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15 363 329,63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113,88%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90,71%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Охрана семьи и детства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63 929 638,37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79 289 551,44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71 160 374,63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72 416 994,71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73 384 015,06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111,31%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89,75%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ФИЗИЧЕСКАЯ КУЛЬТУРА И СПОРТ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158 373 210,00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86 083 722,85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85 982 421,14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87 186 136,16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78 856 805,84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52,59%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96,75%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Массовый спорт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158 373 210,00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86 083 722,85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85 982 421,14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87 186 136,16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78 856 805,84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52,59%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96,75%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6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8 519 206,29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4 898 800,00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97,43%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169,43%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7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Обслуживание государственного внутреннего  и муниципального долга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8 519 206,29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4 898 800,00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8 300 000,00</a:t>
                      </a:r>
                    </a:p>
                  </a:txBody>
                  <a:tcPr marL="7520" marR="7520" marT="75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97,43%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169,43%</a:t>
                      </a:r>
                    </a:p>
                  </a:txBody>
                  <a:tcPr marL="7520" marR="7520" marT="7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-3" y="-1"/>
          <a:ext cx="9144002" cy="6715148"/>
        </p:xfrm>
        <a:graphic>
          <a:graphicData uri="http://schemas.openxmlformats.org/drawingml/2006/table">
            <a:tbl>
              <a:tblPr/>
              <a:tblGrid>
                <a:gridCol w="3797623"/>
                <a:gridCol w="922886"/>
                <a:gridCol w="827416"/>
                <a:gridCol w="827416"/>
                <a:gridCol w="827416"/>
                <a:gridCol w="827416"/>
                <a:gridCol w="542358"/>
                <a:gridCol w="571471"/>
              </a:tblGrid>
              <a:tr h="22063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Распределение</a:t>
                      </a: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0" i="0" u="none" strike="noStrike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8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бюджетных ассигнований из бюджета городского округа на 2020 - 2024 годы</a:t>
                      </a: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0" i="0" u="none" strike="noStrike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44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по муниципальным программам городского округа </a:t>
                      </a:r>
                      <a:r>
                        <a:rPr lang="ru-RU" sz="1050" b="1" i="0" u="none" strike="noStrike" dirty="0" err="1">
                          <a:latin typeface="Arial Narrow" pitchFamily="34" charset="0"/>
                        </a:rPr>
                        <a:t>Спасск-дальний</a:t>
                      </a:r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0" i="0" u="none" strike="noStrike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8815">
                <a:tc>
                  <a:txBody>
                    <a:bodyPr/>
                    <a:lstStyle/>
                    <a:p>
                      <a:pPr algn="l" fontAlgn="ctr"/>
                      <a:endParaRPr lang="ru-RU" sz="1050" b="0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r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>
                          <a:latin typeface="Arial Narrow" pitchFamily="34" charset="0"/>
                        </a:rPr>
                        <a:t>(руб.)</a:t>
                      </a:r>
                    </a:p>
                  </a:txBody>
                  <a:tcPr marL="4486" marR="4486" marT="4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4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Наименование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Сумма на 2020 год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Сумма на 2021 год (ожидаемая к исполнению)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Сумма за 2022 год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Сумма за 2023 год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Сумма за 2024 год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% испол-нения в сравнении 2022 г с 2020г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% испол-нения в сравнении 2022 г с 2021г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8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 программа "Профилактика экстремистских проявлений в сферах межнациональных, межконфессиональных и общественно-политических отношений на территории городского округа Спасск-Дальний"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75,0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2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 программа "Развитие  образования городского округа Спасск-Дальний"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279 617 157,78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259 209 989,65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297 165 158,00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254 566 820,97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253 941 907,97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92,7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114,6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19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 программа "Доступная среда для инвалидов на территории городского округа Спасск-Дальний"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75,0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4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 программа "Развитие культуры городского округа </a:t>
                      </a:r>
                      <a:r>
                        <a:rPr lang="ru-RU" sz="1050" b="1" i="0" u="none" strike="noStrike" dirty="0" err="1">
                          <a:latin typeface="Arial Narrow" pitchFamily="34" charset="0"/>
                        </a:rPr>
                        <a:t>Спасск-дальний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56 238 332,13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57 702 017,02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59 536 330,00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58 004 696,03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55 425 996,03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102,6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103,2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5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программа "Ремонт муниципального жилого фонда в городском округе Спасск-Дальний"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200 000,00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120 000,00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</a:t>
                      </a:r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00 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83,3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98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"Защита населения и территории от чрезвычайных ситуаций, обеспечение пожарной безопасности и безопасности людей на водных объектах городского округа Спасск-Дальний"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8 322 157,26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8 703 914,00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 </a:t>
                      </a:r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954 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8 563 700,00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8 157 100,00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104,6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99,4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84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"Капитальный ремонт и ремонт автомобильных дорог общего пользования и внутриквартальных проездов на территории городского округа Спасск-Дальний"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5 607 126,54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2 208 210,10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16</a:t>
                      </a:r>
                      <a:r>
                        <a:rPr lang="ru-RU" sz="1050" b="1" i="0" u="none" strike="noStrike" baseline="0" dirty="0" smtClean="0">
                          <a:latin typeface="Arial Narrow" pitchFamily="34" charset="0"/>
                        </a:rPr>
                        <a:t> 4</a:t>
                      </a:r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32 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392,00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1 855 670,00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1 855 670,00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39,4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123,7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"Развитие физической культуры и  спорта городского округа Спасск-Дальний"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89 727 243,21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74 911 566,22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83</a:t>
                      </a:r>
                      <a:r>
                        <a:rPr lang="ru-RU" sz="1050" b="1" i="0" u="none" strike="noStrike" baseline="0" dirty="0" smtClean="0">
                          <a:latin typeface="Arial Narrow" pitchFamily="34" charset="0"/>
                        </a:rPr>
                        <a:t> 689 </a:t>
                      </a:r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684,00</a:t>
                      </a:r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86 048 082,00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77 462 576,00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83,5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108,1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"Содержание улично-дорожной сети городского округа Спасск-Дальний"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24 054 000,00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17 094 482,00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12 934 737,00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9 434 737,00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9 400 000,00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71,1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75,7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5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"Укрепление общественного здоровья на территории городского округа Спасск-Дальний" 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187 305,00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!</a:t>
                      </a:r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5,3</a:t>
                      </a:r>
                    </a:p>
                  </a:txBody>
                  <a:tcPr marL="4486" marR="4486" marT="4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2" y="2"/>
          <a:ext cx="9144004" cy="6857997"/>
        </p:xfrm>
        <a:graphic>
          <a:graphicData uri="http://schemas.openxmlformats.org/drawingml/2006/table">
            <a:tbl>
              <a:tblPr/>
              <a:tblGrid>
                <a:gridCol w="3797624"/>
                <a:gridCol w="922888"/>
                <a:gridCol w="827416"/>
                <a:gridCol w="827416"/>
                <a:gridCol w="827416"/>
                <a:gridCol w="827416"/>
                <a:gridCol w="541002"/>
                <a:gridCol w="572826"/>
              </a:tblGrid>
              <a:tr h="7934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 программа "Комплексное обслуживание, энергосбережение и повышение энергетической эффективности муниципальных бюджетных учреждений 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7 730 425,26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6 161 652,00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5 737 000,00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5 877 600,00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5 593 200,00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79,7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93,1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30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"Переселение граждан из аварийного жилищного фонда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511 682,48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1 251 475,83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13 475,83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244,6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1,1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30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"Газификация муниципального образования  городской округ Спасск-Дальний" 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300 000,00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804 000,00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78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"Развитие малого и среднего предпринимательства на территории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8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"Благоустройство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8 164 230,00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7 480 000,00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6 380 000,00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6 380 000,00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6 380 000,00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91,6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85,3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8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"Улучшение освещенности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6 300 000,00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4 060 800,00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5 500 000,00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5 500 000,00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5 500 000,00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64,5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135,4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5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"Развитие муниципальной службы в городском округе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66,7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4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"Молодежная политика городского округа Спасск-Дальний"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6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"Обеспечение жильем молодых семей городского округа Спасск-Дальний" 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1 000 000,01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1 500 000,01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2 000 000,00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2 500 000,00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3 000 000,00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150,0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133,3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5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«Антитеррор»  Администрации городского округа Спасск-Дальний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511 050,00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287 782,00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466 100,00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466 100,00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466 100,00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56,3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162,0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1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 программа «Обеспечение первичных  мер пожарной безопасности  на территории городского округа Спасск-Дальний» 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62 800,00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68 280,00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60 000,00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60 000,00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108,7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87,9</a:t>
                      </a:r>
                    </a:p>
                  </a:txBody>
                  <a:tcPr marL="5304" marR="5304" marT="53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2" cy="6858002"/>
        </p:xfrm>
        <a:graphic>
          <a:graphicData uri="http://schemas.openxmlformats.org/drawingml/2006/table">
            <a:tbl>
              <a:tblPr/>
              <a:tblGrid>
                <a:gridCol w="3797623"/>
                <a:gridCol w="922886"/>
                <a:gridCol w="827416"/>
                <a:gridCol w="827416"/>
                <a:gridCol w="827416"/>
                <a:gridCol w="827416"/>
                <a:gridCol w="541003"/>
                <a:gridCol w="572826"/>
              </a:tblGrid>
              <a:tr h="73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программа "Управление и распоряжение муниципальным имуществом, составляющим муниципальную казну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5 874 630,97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3 523 232,00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3 110 000,00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6 229 000,00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6 029 000,00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88,3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7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"Формирование земельных участков на территории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415 000,00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280 000,00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1</a:t>
                      </a:r>
                      <a:r>
                        <a:rPr lang="ru-RU" sz="1050" b="1" i="0" u="none" strike="noStrike" baseline="0" dirty="0" smtClean="0">
                          <a:latin typeface="Arial Narrow" pitchFamily="34" charset="0"/>
                        </a:rPr>
                        <a:t> 1</a:t>
                      </a:r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80 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726 000,00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596 000,00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67,5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242,9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3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"Обустройство пешеходных переходов в городском округе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842 813,00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701 299,00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83,2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71,3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2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"Информатизация и обеспечение информационной безопасности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5 800 000,00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25,9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2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Муниципальная программа "Внесение изменений в Генеральный план и Правила землепользования и застройки городского округа Спасск-Дальний" 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2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"Противодействие коррупции в городском округе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100,0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2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"Формирование современной городской среды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2 077 633,00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686 444,82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1 500 000,00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1 000 000,00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1 000 000,00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33,0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218,5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81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"Строительство, реконструкция, модернизация, капитальный ремонт объектов водопроводно-канализационного хозяйства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153 776,62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1 349 307,96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583 871,00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298 244,00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877,4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43,3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81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"Разработка Правил землепользования и застройки городского округа Спасск-Дальний и подготовка документации по планировке территории на 2020 год"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1 200 000,00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1" i="0" u="none" strike="noStrike" dirty="0">
                        <a:latin typeface="Arial Narrow" pitchFamily="34" charset="0"/>
                      </a:endParaRP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Муниципальная программа "Создание условий для предоставления транспортных услуг населению и организация транспортного обслуживания населения в границах городского округа Спасск-Дальний"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697 500,00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12 000,00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300 000,00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300 000,00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1,7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9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Всего расходов:</a:t>
                      </a:r>
                    </a:p>
                  </a:txBody>
                  <a:tcPr marL="5278" marR="5278" marT="527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505 907 558,26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450 239 757,61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5E9EFF">
                            <a:alpha val="9000"/>
                          </a:srgb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latin typeface="Arial Narrow" pitchFamily="34" charset="0"/>
                        </a:rPr>
                        <a:t>509 392 </a:t>
                      </a:r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747,83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6DCAC">
                            <a:alpha val="8000"/>
                          </a:srgbClr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451 464 650,00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438 017 550,00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latin typeface="Arial Narrow" pitchFamily="34" charset="0"/>
                        </a:rPr>
                        <a:t>89,0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Arial Narrow" pitchFamily="34" charset="0"/>
                        </a:rPr>
                        <a:t>109,2</a:t>
                      </a:r>
                    </a:p>
                  </a:txBody>
                  <a:tcPr marL="5278" marR="5278" marT="5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14290"/>
            <a:ext cx="714380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Проекты инициативного </a:t>
            </a:r>
            <a:r>
              <a:rPr lang="ru-RU" dirty="0" err="1" smtClean="0">
                <a:solidFill>
                  <a:schemeClr val="tx1"/>
                </a:solidFill>
              </a:rPr>
              <a:t>бюджетирования</a:t>
            </a:r>
            <a:r>
              <a:rPr lang="ru-RU" dirty="0" smtClean="0">
                <a:solidFill>
                  <a:schemeClr val="tx1"/>
                </a:solidFill>
              </a:rPr>
              <a:t> граждан городского округа,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реализуемые в 2022 году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1785926"/>
            <a:ext cx="9001155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Освещение ул.Краснознамённая (стоимость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проекта 3 млн. руб.)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Поддержало проект 504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Ул.Краснознамённая и прилегающий к этой улице тротуар находится в зоне основного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транспортного маршрута в городе, улица соединяет три микрорайона города с населением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около 5 тысячи человек, освещение этой улицы прямым образом повлияет и на освещение тротуара,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потому что он располагается параллельно. На этой улице расположено 8 остановок общественного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транспорта и 6 пешеходных переходов, 1 школа и 1 детский сад.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Ежедневно вдоль улицы идут дети в школу, родители ведут детей в детский сад.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Мероприятия по реализации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Установка светильников на действующие опоры и частично установка новых столбов освещения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Полностью освещённая улица, тротуар, 8 остановок, 6 пешеходных переходов,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снижение аварийности на перекрёстках, безопасный трафик для пешеходов, в том числе школьников.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714356"/>
            <a:ext cx="9144000" cy="5262979"/>
          </a:xfrm>
          <a:prstGeom prst="rect">
            <a:avLst/>
          </a:prstGeom>
          <a:blipFill dpi="0" rotWithShape="1">
            <a:blip r:embed="rId2">
              <a:alphaModFix amt="4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Светлый город (стоимость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пректа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3 млн. руб.)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Поддержало проект 466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части микрорайона им. Блюхера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Спасска-Дальнего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протяжении многих лет отсутствует уличное освещение, что делает проживание в микрорайоне не комфортным. По тёмным улицам ежедневно родители водят детей в детский сад, расположенный в микрорайоне, школьники ходят (в учебный период) в образовательные учреждения, расположенные в других районах. Отсутствие освещения создает предпосылки для увеличения случаев травматизма, в том числе и детского. Ежегодно ситуация усугубляется в зимнее время года из-за позднего восхода солнца. К тому же, неосвещенный перекресток улиц Краснознаменная и Красногвардейская провоцирует ДТП. В этом году была отремонтирована улица Олега Кошевого, и соответственно скорость автотранспорта на данном участке увеличилась. Тротуаров, по которым можно было бы безопасно передвигаться, здесь нет. Дети и взрослые идут по обочинам, вероятность ДТП с участием пешеходов увеличивается.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Мероприятия по реализации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установка опор освещения; - прокладка и подключение силового электрического кабеля; - установка и подключение уличных светильников на опоры освещения.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Освещение части микрорайона им. Блюхера: ул. Краснознаменная от дома № 35 до дома № 43, ул. Олега Кошевого (до перекрестка с ул. Красногвардейской) и ул. Красногвардейской от перекрестка ул. Краснознаменной до проходной Спасского консервного завода позволит: - уменьшить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травмоопасность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микрорайоне; - уменьшить дорожно-транспортные происшествия; - увеличить показатели комфортного проживания в микрорайоне.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Территория семейного здоровья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Поддержало проект 345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1" name="Рисунок 1" descr="https://pib.primorsky.ru/Pib/Attachment/51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3500430" cy="2327209"/>
          </a:xfrm>
          <a:prstGeom prst="rect">
            <a:avLst/>
          </a:prstGeom>
          <a:noFill/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2857496"/>
            <a:ext cx="9144000" cy="39703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рамках данного проекта планируется строительство площадки для спорта и семейного отдыха , культурного времяпровождения горожан. Предлагаемая общественно - значимая территория необходима для организации активного отдыха 3,5 тысяч жителей , в частности - микрорайона «Переезд» и граничащих с ним микрорайонов «АТП», «Хлебозавод» и преобразует малопродуктивную территорию в полноценную комфортную среду.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Мероприятия по реализации проекта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Реализация проекта включает в себя проведение работ по благоустройству территории: создание площадки, устройство детских и спортивных сооружений , озеленение территории. В рамках проекта будет организована команда жителей по организации благоустройства и озеленения. Планируется организовать зоны для различных категорий населения: -зона активного отдыха для всех возрастов - установка атлетического павильона , тренажёров с переменной нагрузкой, брусьев гимнастических; -зона для детей - установка детского игрового комплекса; - зона для взрослого населения - установка диванов парковых с навесом, установка урн. Так же жителями будут организованы следующие мероприятия: - высадка деревьев и кустарников; -устройство цветников, декоративных клумб и газонов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Появится благоустроенная общественная территория, которая создаст здоровую и комфортную среду для жителей вех возрастов, будет способствовать эмоциональному отдыху, создаст условия для: пропаганды здорового образа жизни, реализации двигательной активности детей и взрослых, тесного общения молодежи со старшим поколением, формирования у детей осознания значения семьи в жизни человека и общества, уважительного отношения к своей семье и родному дому.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07" y="0"/>
          <a:ext cx="8929751" cy="6715152"/>
        </p:xfrm>
        <a:graphic>
          <a:graphicData uri="http://schemas.openxmlformats.org/drawingml/2006/table">
            <a:tbl>
              <a:tblPr/>
              <a:tblGrid>
                <a:gridCol w="3337067"/>
                <a:gridCol w="1124743"/>
                <a:gridCol w="1116984"/>
                <a:gridCol w="1101471"/>
                <a:gridCol w="1124743"/>
                <a:gridCol w="1124743"/>
              </a:tblGrid>
              <a:tr h="37306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Муниципальные заимствования 2022-2024г.г.</a:t>
                      </a: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руб.</a:t>
                      </a: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329" marR="5329" marT="53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2022г.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2024г.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Кредиты, полученные от кредитных организаций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-34 000 000,00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80 694 632,50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привлечение кредитов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114 089 265,01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128 283 897,51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142 478 530,01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погашение основной суммы долга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-68 000 000,00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-114 089 265,01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-128 283 897,51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Бюджетные кредиты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-81 694 632,50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-15 194 632,50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-15 194 632,50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привлечение кредитов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23 773 162,51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погашение основной суммы долга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-21 650 000,00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-81 694 632,50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-15 194 632,50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-15 194 632,50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DDEBCF">
                            <a:alpha val="11000"/>
                          </a:srgb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  <a:tileRect r="-100000" b="-10000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муниципальных заимствований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-31 876 837,00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-1 000 000,00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привлечение кредитов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57 773 163,00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114 089 265,01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128 283 897,51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142 478 530,01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погашение основной суммы долга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-89 650 000,00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-115 089 265,01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-129 283 897,51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-143 478 530,01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329" marR="5329" marT="53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 01.01.2021г.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01.01.2022г.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01.01.2023г.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 01.01.2024г.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01.01.2025г.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Верхний предел муниципального долга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197 995 000,00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184 550 000,00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180 860 000,00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150 673 162,51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149 673 162,51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Муниципальный долг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152 673 162,51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152 673 162,51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151 673 162,51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150 673 162,51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149 673 162,51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Кредиты, полученные от кредитных организаций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33 394 632,51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114 089 265,01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128 283 897,51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142 478 530,01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</a:gradFill>
                  </a:tcPr>
                </a:tc>
              </a:tr>
              <a:tr h="37306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Бюджетные кредиты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152 673 162,51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119 278 530,00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37 583 897,50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22 389 265,00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ru-RU" sz="1200" b="0" i="1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7 194 632,50</a:t>
                      </a:r>
                    </a:p>
                  </a:txBody>
                  <a:tcPr marL="5329" marR="5329" marT="53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  <a:alpha val="6000"/>
                          </a:schemeClr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2700000" scaled="0"/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14348" y="5929330"/>
            <a:ext cx="4286280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МУНИЦИПАЛЬНЫЙ ДОЛГ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3"/>
          <a:ext cx="9143999" cy="6868440"/>
        </p:xfrm>
        <a:graphic>
          <a:graphicData uri="http://schemas.openxmlformats.org/drawingml/2006/table">
            <a:tbl>
              <a:tblPr/>
              <a:tblGrid>
                <a:gridCol w="642910"/>
                <a:gridCol w="2326274"/>
                <a:gridCol w="859382"/>
                <a:gridCol w="873023"/>
                <a:gridCol w="1023071"/>
                <a:gridCol w="1127655"/>
                <a:gridCol w="1145842"/>
                <a:gridCol w="1145842"/>
              </a:tblGrid>
              <a:tr h="431252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Основные показатели социально-экономического развития городского округа Спасск-Дальний в соответствии с прогнозом социально-экономического развития  </a:t>
                      </a:r>
                    </a:p>
                  </a:txBody>
                  <a:tcPr marL="6865" marR="6865" marT="68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037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городского округа Спасск-Дальний</a:t>
                      </a:r>
                    </a:p>
                  </a:txBody>
                  <a:tcPr marL="6865" marR="6865" marT="68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dpi="0" rotWithShape="1">
                      <a:blip r:embed="rId2">
                        <a:alphaModFix amt="59000"/>
                      </a:blip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037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03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Показатели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Единица измерения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sng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2020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плановые значения 2021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7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2022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2023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2024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226037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Население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6865" marR="6865" marT="68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5876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Численность населения (на 1 января года)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тыс. чел.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39,77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39,31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39,01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38,73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38,49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11640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Объем отгруженных товаров собственного производства, выполненных работ и услуг собственными силами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млн. руб.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891,4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914,09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954,86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996,27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1052,64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11640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Номинальная начисленная среднемесячная заработная плата работников организаций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рублей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41642,00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43807,40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45560,00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47473,00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49467,00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7798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Уровень зарегистрированной безработицы (на конец года)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1,9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1,6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1,6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1,50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1,50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6434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Ввод в действие жилых домов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тыс. кв. м общей площади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1,72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2,14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2,67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3,99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3,48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85567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Индекс потребительских цен на конец года</a:t>
                      </a:r>
                    </a:p>
                  </a:txBody>
                  <a:tcPr marL="6865" marR="6865" marT="68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 к декабрю предыдущего года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105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104,40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104,00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103,90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103,90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4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20"/>
          <a:ext cx="9143999" cy="6858019"/>
        </p:xfrm>
        <a:graphic>
          <a:graphicData uri="http://schemas.openxmlformats.org/drawingml/2006/table">
            <a:tbl>
              <a:tblPr/>
              <a:tblGrid>
                <a:gridCol w="4442339"/>
                <a:gridCol w="2350830"/>
                <a:gridCol w="2350830"/>
              </a:tblGrid>
              <a:tr h="53783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Рейтинг муниципальных образований Приморского края по результатам комплексной оценки качества управления бюджетным процессом за 2020 год</a:t>
                      </a:r>
                    </a:p>
                  </a:txBody>
                  <a:tcPr marL="4980" marR="4980" marT="4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6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Муниципальное образование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Комплексная оценка качества управления бюджетным процессом (с учетом соблюдения бюджетного законодательства)</a:t>
                      </a:r>
                    </a:p>
                  </a:txBody>
                  <a:tcPr marL="4980" marR="4980" marT="49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Степень качества управления бюджетным процессом (с учетом соблюдения бюджетного законодательства)</a:t>
                      </a:r>
                    </a:p>
                  </a:txBody>
                  <a:tcPr marL="4980" marR="4980" marT="49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Чугуевский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86,076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Дальнереченский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83,858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Хасанский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83,223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Городской округ Спасск-Дальний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80,858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Кировский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80,640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Ольгинский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79,755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Пожарский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79,342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Яковлевский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77,979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Кавалеровский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77,819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Красноармейский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76,566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Анучинский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76,395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Артёмовский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76,327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Пограничный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75,540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Надеждинский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74,950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Городской округ ЗАТО Фокино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74,696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Партизанский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74,156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Дальнегорский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74,143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Уссурийский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73,404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Партизанский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72,742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Арсеньевский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72,479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Дальнереченский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70,959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Лесозаводский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70,146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Черниговский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69,854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Лазовский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69,602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Владивостокский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68,412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Ханкайский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67,474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Шкотовский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66,634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Тернейский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65,573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Хорольский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63,756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Находкинский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63,182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Городской округ Большой Камень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63,167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Михайловский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60,942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Октябрьский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59,660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350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Спасский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57,166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4286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Приморский край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72,573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4"/>
          <a:ext cx="9144000" cy="6872292"/>
        </p:xfrm>
        <a:graphic>
          <a:graphicData uri="http://schemas.openxmlformats.org/drawingml/2006/table">
            <a:tbl>
              <a:tblPr/>
              <a:tblGrid>
                <a:gridCol w="2077408"/>
                <a:gridCol w="740716"/>
                <a:gridCol w="805988"/>
                <a:gridCol w="578950"/>
                <a:gridCol w="1180603"/>
                <a:gridCol w="998970"/>
                <a:gridCol w="945050"/>
                <a:gridCol w="874101"/>
                <a:gridCol w="942214"/>
              </a:tblGrid>
              <a:tr h="23405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Рейтинг муниципальных образований Приморского края за 2020 год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4474" marR="4474" marT="44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56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Наименование муниципального образования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Место по Приморскому краю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 от максимального количества баллов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Итого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1. "Годовой отчет об исполнении бюджета"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2. "Публичные сведения о фактических результатах деятельности муниципальных учреждений"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3. "Проект бюджета и материалы к нему"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4. "Внесение изменений в бюджет"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5. "Альтернативные формы вовлечения общественности в бюджетный процесс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Единица измерения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место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Максимальное количество баллов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Анучинский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1-3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89,2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Ханкайский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1-3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89,2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Яковлевский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1-3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89,2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Октябрьский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4-6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86,5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Партизанский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4-6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86,5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Чугуевский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4-6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86,5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Большой Камень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85,1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Владивосток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8-10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83,8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Пограничный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8-10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83,8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Черниговский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8-10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83,8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Партизанск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11-13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82,4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Уссурийск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11-13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82,4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Спасский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11-13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82,4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Дальнегорск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14-17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81,1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Дальнереченск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14-17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81,1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Спасск-Дальний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14-17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81,1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Надеждинский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14-17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81,1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Арсеньев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18-20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79,7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Лазовский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18-20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79,7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Пожарский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18-20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79,7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60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Хасанский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78,4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Артем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75,7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Лесозаводск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23-24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Тернейский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23-24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74,3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Находка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71,6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МО Хорольский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70,3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Ольгинский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68,9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Дальнереченский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67,6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Кавалеровский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29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49,0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27,0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Михайловский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62,2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ГО ЗАТО Фокино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58,1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Кировский 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32-33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56,8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Красноармейский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32-33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56,8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28,0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10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МР Шкотовский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34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47,3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35,0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23,0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0,0</a:t>
                      </a:r>
                    </a:p>
                  </a:txBody>
                  <a:tcPr marL="4474" marR="4474" marT="44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Управление финансов </a:t>
            </a:r>
          </a:p>
          <a:p>
            <a:pPr>
              <a:buNone/>
            </a:pPr>
            <a:r>
              <a:rPr lang="ru-RU" sz="2400" dirty="0" smtClean="0"/>
              <a:t>Администрации городского округа Спасск-Дальний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Адрес: </a:t>
            </a:r>
            <a:r>
              <a:rPr lang="ru-RU" sz="2400" dirty="0" smtClean="0"/>
              <a:t>692245, </a:t>
            </a:r>
            <a:r>
              <a:rPr lang="ru-RU" sz="2400" dirty="0"/>
              <a:t>г. </a:t>
            </a:r>
            <a:r>
              <a:rPr lang="ru-RU" sz="2400" dirty="0" smtClean="0"/>
              <a:t>Спасск-Дальний, </a:t>
            </a:r>
            <a:r>
              <a:rPr lang="ru-RU" sz="2400" dirty="0"/>
              <a:t>ул. </a:t>
            </a:r>
            <a:r>
              <a:rPr lang="ru-RU" sz="2400" dirty="0" smtClean="0"/>
              <a:t>Борисова, 17 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None/>
            </a:pPr>
            <a:r>
              <a:rPr lang="ru-RU" sz="2400" dirty="0"/>
              <a:t>	</a:t>
            </a:r>
            <a:r>
              <a:rPr lang="ru-RU" sz="2400" dirty="0" smtClean="0"/>
              <a:t>Телефон</a:t>
            </a:r>
            <a:r>
              <a:rPr lang="ru-RU" sz="2400" dirty="0"/>
              <a:t>: (</a:t>
            </a:r>
            <a:r>
              <a:rPr lang="ru-RU" sz="2400" dirty="0" smtClean="0"/>
              <a:t>42352) 244-89 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/>
              <a:t>e-mail</a:t>
            </a:r>
            <a:r>
              <a:rPr lang="ru-RU" sz="2400" dirty="0"/>
              <a:t>: </a:t>
            </a:r>
            <a:r>
              <a:rPr lang="en-US" sz="2400" dirty="0" smtClean="0"/>
              <a:t>fin520</a:t>
            </a:r>
            <a:r>
              <a:rPr lang="ru-RU" sz="2400" dirty="0" smtClean="0"/>
              <a:t>@</a:t>
            </a:r>
            <a:r>
              <a:rPr lang="ru-RU" sz="2400" dirty="0" err="1" smtClean="0"/>
              <a:t>findept.primorsky.ru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Сведения о </a:t>
            </a:r>
            <a:r>
              <a:rPr lang="ru-RU" sz="2400" dirty="0" smtClean="0"/>
              <a:t>бюджете</a:t>
            </a:r>
            <a:r>
              <a:rPr lang="en-US" sz="2400" dirty="0" smtClean="0"/>
              <a:t> </a:t>
            </a:r>
            <a:r>
              <a:rPr lang="ru-RU" sz="2400" dirty="0" smtClean="0"/>
              <a:t>городского округа Спасск-Дальний</a:t>
            </a:r>
            <a:br>
              <a:rPr lang="ru-RU" sz="2400" dirty="0" smtClean="0"/>
            </a:br>
            <a:r>
              <a:rPr lang="ru-RU" sz="2400" dirty="0"/>
              <a:t>представлены на сайте: </a:t>
            </a:r>
            <a:r>
              <a:rPr lang="en-US" sz="2400" dirty="0" smtClean="0"/>
              <a:t>www</a:t>
            </a:r>
            <a:r>
              <a:rPr lang="ru-RU" sz="2400" dirty="0" smtClean="0"/>
              <a:t>.</a:t>
            </a:r>
            <a:r>
              <a:rPr lang="en-US" sz="2400" dirty="0" err="1" smtClean="0"/>
              <a:t>spasskd</a:t>
            </a:r>
            <a:r>
              <a:rPr lang="en-US" sz="2400" dirty="0" smtClean="0"/>
              <a:t>.</a:t>
            </a:r>
            <a:r>
              <a:rPr lang="ru-RU" sz="2400" dirty="0" err="1" smtClean="0"/>
              <a:t>ru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7998"/>
        </p:xfrm>
        <a:graphic>
          <a:graphicData uri="http://schemas.openxmlformats.org/drawingml/2006/table">
            <a:tbl>
              <a:tblPr/>
              <a:tblGrid>
                <a:gridCol w="2223206"/>
                <a:gridCol w="1634414"/>
                <a:gridCol w="1620230"/>
                <a:gridCol w="1380166"/>
                <a:gridCol w="1019398"/>
                <a:gridCol w="1266586"/>
              </a:tblGrid>
              <a:tr h="17474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Период, за который исчислена величина прожиточного минимума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Величина прожиточного минимума в (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в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руб.)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Нормативный акт, установивший величину прожиточного минимума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1173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душу населения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для трудоспособного населения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для пенсионеров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для детей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4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2022 год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14312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15600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12422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15810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sng" strike="noStrike">
                          <a:solidFill>
                            <a:srgbClr val="0563C1"/>
                          </a:solidFill>
                          <a:latin typeface="Arial Narrow" pitchFamily="34" charset="0"/>
                          <a:hlinkClick r:id="rId3"/>
                        </a:rPr>
                        <a:t>Постановление Правительства Приморского края  от 31.08.2021 N 578-пп</a:t>
                      </a:r>
                      <a:endParaRPr lang="ru-RU" sz="1600" b="0" i="0" u="sng" strike="noStrike">
                        <a:solidFill>
                          <a:srgbClr val="0563C1"/>
                        </a:solidFill>
                        <a:latin typeface="Arial Narrow" pitchFamily="34" charset="0"/>
                      </a:endParaRP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204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2021 год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13963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14779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12119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15409</a:t>
                      </a: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sng" strike="noStrike" dirty="0">
                          <a:solidFill>
                            <a:srgbClr val="0563C1"/>
                          </a:solidFill>
                          <a:latin typeface="Arial Narrow" pitchFamily="34" charset="0"/>
                          <a:hlinkClick r:id="rId4"/>
                        </a:rPr>
                        <a:t>Постановление Правительства Приморского края от 15.01.2021 N 5-пп</a:t>
                      </a:r>
                      <a:endParaRPr lang="ru-RU" sz="1600" b="0" i="0" u="sng" strike="noStrike" dirty="0">
                        <a:solidFill>
                          <a:srgbClr val="0563C1"/>
                        </a:solidFill>
                        <a:latin typeface="Arial Narrow" pitchFamily="34" charset="0"/>
                      </a:endParaRPr>
                    </a:p>
                  </a:txBody>
                  <a:tcPr marL="6796" marR="6796" marT="67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53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1480"/>
            <a:ext cx="9144000" cy="874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Б</a:t>
            </a:r>
            <a:r>
              <a:rPr lang="ru-RU" sz="1300" dirty="0" smtClean="0"/>
              <a:t>юджет </a:t>
            </a:r>
            <a:r>
              <a:rPr lang="ru-RU" sz="1300" dirty="0"/>
              <a:t>– ф</a:t>
            </a:r>
            <a:r>
              <a:rPr lang="ru-RU" sz="1300" dirty="0" smtClean="0"/>
              <a:t>орма </a:t>
            </a:r>
            <a:r>
              <a:rPr lang="ru-RU" sz="1300" dirty="0"/>
              <a:t>образования и </a:t>
            </a:r>
            <a:r>
              <a:rPr lang="ru-RU" sz="1300" dirty="0" smtClean="0"/>
              <a:t>расходования</a:t>
            </a:r>
            <a:r>
              <a:rPr lang="ru-RU" sz="1300" dirty="0"/>
              <a:t> </a:t>
            </a:r>
            <a:r>
              <a:rPr lang="ru-RU" sz="1300" dirty="0" smtClean="0"/>
              <a:t>денежных </a:t>
            </a:r>
            <a:r>
              <a:rPr lang="ru-RU" sz="1300" dirty="0"/>
              <a:t>средств, предназначенных </a:t>
            </a:r>
            <a:r>
              <a:rPr lang="ru-RU" sz="1300" dirty="0" smtClean="0"/>
              <a:t>для</a:t>
            </a:r>
            <a:r>
              <a:rPr lang="ru-RU" sz="1300" dirty="0"/>
              <a:t> </a:t>
            </a:r>
            <a:r>
              <a:rPr lang="ru-RU" sz="1300" dirty="0" smtClean="0"/>
              <a:t>финансового </a:t>
            </a:r>
            <a:r>
              <a:rPr lang="ru-RU" sz="1300" dirty="0"/>
              <a:t>обеспечения задач и </a:t>
            </a:r>
            <a:r>
              <a:rPr lang="ru-RU" sz="1300" dirty="0" smtClean="0"/>
              <a:t>функций</a:t>
            </a:r>
            <a:r>
              <a:rPr lang="ru-RU" sz="1300" dirty="0"/>
              <a:t> </a:t>
            </a:r>
            <a:r>
              <a:rPr lang="ru-RU" sz="1300" dirty="0" smtClean="0"/>
              <a:t>государства </a:t>
            </a:r>
            <a:r>
              <a:rPr lang="ru-RU" sz="1300" dirty="0"/>
              <a:t>и местного самоуправления.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>Доходы бюджета – поступающие в </a:t>
            </a:r>
            <a:r>
              <a:rPr lang="ru-RU" sz="1300" dirty="0" smtClean="0"/>
              <a:t>бюджет</a:t>
            </a:r>
            <a:r>
              <a:rPr lang="ru-RU" sz="1300" dirty="0"/>
              <a:t> </a:t>
            </a:r>
            <a:r>
              <a:rPr lang="ru-RU" sz="1300" dirty="0" smtClean="0"/>
              <a:t>денежные </a:t>
            </a:r>
            <a:r>
              <a:rPr lang="ru-RU" sz="1300" dirty="0"/>
              <a:t>средства, за исключением </a:t>
            </a:r>
            <a:r>
              <a:rPr lang="ru-RU" sz="1300" dirty="0" smtClean="0"/>
              <a:t>средств,</a:t>
            </a:r>
            <a:r>
              <a:rPr lang="ru-RU" sz="1300" dirty="0"/>
              <a:t> </a:t>
            </a:r>
            <a:r>
              <a:rPr lang="ru-RU" sz="1300" dirty="0" smtClean="0"/>
              <a:t>являющихся </a:t>
            </a:r>
            <a:r>
              <a:rPr lang="ru-RU" sz="1300" dirty="0"/>
              <a:t>в соответствии с </a:t>
            </a:r>
            <a:r>
              <a:rPr lang="ru-RU" sz="1300" dirty="0" smtClean="0"/>
              <a:t>Бюджетным</a:t>
            </a:r>
            <a:r>
              <a:rPr lang="ru-RU" sz="1300" dirty="0"/>
              <a:t> </a:t>
            </a:r>
            <a:r>
              <a:rPr lang="ru-RU" sz="1300" dirty="0" smtClean="0"/>
              <a:t>кодексом </a:t>
            </a:r>
            <a:r>
              <a:rPr lang="ru-RU" sz="1300" dirty="0"/>
              <a:t>Российской </a:t>
            </a:r>
            <a:r>
              <a:rPr lang="ru-RU" sz="1300" dirty="0" smtClean="0"/>
              <a:t>Федерации</a:t>
            </a:r>
            <a:r>
              <a:rPr lang="ru-RU" sz="1300" dirty="0"/>
              <a:t> </a:t>
            </a:r>
            <a:r>
              <a:rPr lang="ru-RU" sz="1300" dirty="0" smtClean="0"/>
              <a:t>источниками </a:t>
            </a:r>
            <a:r>
              <a:rPr lang="ru-RU" sz="1300" dirty="0"/>
              <a:t>финансирования </a:t>
            </a:r>
            <a:r>
              <a:rPr lang="ru-RU" sz="1300" dirty="0" smtClean="0"/>
              <a:t>дефицита</a:t>
            </a:r>
            <a:r>
              <a:rPr lang="ru-RU" sz="1300" dirty="0"/>
              <a:t> </a:t>
            </a:r>
            <a:r>
              <a:rPr lang="ru-RU" sz="1300" dirty="0" smtClean="0"/>
              <a:t>бюджета</a:t>
            </a:r>
            <a:r>
              <a:rPr lang="ru-RU" sz="1300" dirty="0"/>
              <a:t>.</a:t>
            </a: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 smtClean="0"/>
          </a:p>
          <a:p>
            <a:r>
              <a:rPr lang="ru-RU" sz="1300" dirty="0" smtClean="0"/>
              <a:t>Расходы </a:t>
            </a:r>
            <a:r>
              <a:rPr lang="ru-RU" sz="1300" dirty="0"/>
              <a:t>бюджета – выплачиваемые </a:t>
            </a:r>
            <a:r>
              <a:rPr lang="ru-RU" sz="1300" dirty="0" smtClean="0"/>
              <a:t>из</a:t>
            </a:r>
            <a:r>
              <a:rPr lang="ru-RU" sz="1300" dirty="0"/>
              <a:t> </a:t>
            </a:r>
            <a:r>
              <a:rPr lang="ru-RU" sz="1300" dirty="0" smtClean="0"/>
              <a:t>бюджета </a:t>
            </a:r>
            <a:r>
              <a:rPr lang="ru-RU" sz="1300" dirty="0"/>
              <a:t>денежные средства, за </a:t>
            </a:r>
            <a:r>
              <a:rPr lang="ru-RU" sz="1300" dirty="0" smtClean="0"/>
              <a:t>исключением</a:t>
            </a:r>
            <a:r>
              <a:rPr lang="ru-RU" sz="1300" dirty="0"/>
              <a:t> </a:t>
            </a:r>
            <a:r>
              <a:rPr lang="ru-RU" sz="1300" dirty="0" smtClean="0"/>
              <a:t>средств</a:t>
            </a:r>
            <a:r>
              <a:rPr lang="ru-RU" sz="1300" dirty="0"/>
              <a:t>, являющихся </a:t>
            </a:r>
            <a:r>
              <a:rPr lang="ru-RU" sz="1300" dirty="0" smtClean="0"/>
              <a:t>источниками</a:t>
            </a:r>
            <a:r>
              <a:rPr lang="ru-RU" sz="1300" dirty="0"/>
              <a:t> </a:t>
            </a:r>
            <a:r>
              <a:rPr lang="ru-RU" sz="1300" dirty="0" smtClean="0"/>
              <a:t>финансирования </a:t>
            </a:r>
            <a:r>
              <a:rPr lang="ru-RU" sz="1300" dirty="0"/>
              <a:t>дефицита бюджета</a:t>
            </a:r>
            <a:r>
              <a:rPr lang="ru-RU" sz="1300" dirty="0" smtClean="0"/>
              <a:t>.</a:t>
            </a:r>
          </a:p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>Дефицит бюджета – превышение </a:t>
            </a:r>
            <a:r>
              <a:rPr lang="ru-RU" sz="1300" dirty="0" smtClean="0"/>
              <a:t>расходов</a:t>
            </a:r>
            <a:r>
              <a:rPr lang="ru-RU" sz="1300" dirty="0"/>
              <a:t> </a:t>
            </a:r>
            <a:r>
              <a:rPr lang="ru-RU" sz="1300" dirty="0" smtClean="0"/>
              <a:t>бюджета </a:t>
            </a:r>
            <a:r>
              <a:rPr lang="ru-RU" sz="1300" dirty="0"/>
              <a:t>над его доходами</a:t>
            </a:r>
            <a:r>
              <a:rPr lang="ru-RU" sz="1300" dirty="0" smtClean="0"/>
              <a:t>.</a:t>
            </a:r>
          </a:p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err="1"/>
              <a:t>Профицит</a:t>
            </a:r>
            <a:r>
              <a:rPr lang="ru-RU" sz="1300" dirty="0"/>
              <a:t> бюджета – превышение </a:t>
            </a:r>
            <a:r>
              <a:rPr lang="ru-RU" sz="1300" dirty="0" smtClean="0"/>
              <a:t>доходов</a:t>
            </a:r>
            <a:r>
              <a:rPr lang="ru-RU" sz="1300" dirty="0"/>
              <a:t> </a:t>
            </a:r>
            <a:r>
              <a:rPr lang="ru-RU" sz="1300" dirty="0" smtClean="0"/>
              <a:t>бюджета </a:t>
            </a:r>
            <a:r>
              <a:rPr lang="ru-RU" sz="1300" dirty="0"/>
              <a:t>над его расходами.</a:t>
            </a: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 smtClean="0"/>
          </a:p>
          <a:p>
            <a:r>
              <a:rPr lang="ru-RU" sz="1300" dirty="0" smtClean="0"/>
              <a:t>Источники </a:t>
            </a:r>
            <a:r>
              <a:rPr lang="ru-RU" sz="1300" dirty="0"/>
              <a:t>финансирования </a:t>
            </a:r>
            <a:r>
              <a:rPr lang="ru-RU" sz="1300" dirty="0" smtClean="0"/>
              <a:t>дефицита</a:t>
            </a:r>
            <a:r>
              <a:rPr lang="ru-RU" sz="1300" dirty="0"/>
              <a:t> </a:t>
            </a:r>
            <a:r>
              <a:rPr lang="ru-RU" sz="1300" dirty="0" smtClean="0"/>
              <a:t>бюджета </a:t>
            </a:r>
            <a:r>
              <a:rPr lang="ru-RU" sz="1300" dirty="0"/>
              <a:t>– денежные средства, </a:t>
            </a:r>
            <a:r>
              <a:rPr lang="ru-RU" sz="1300" dirty="0" smtClean="0"/>
              <a:t>привлекаемые</a:t>
            </a:r>
            <a:r>
              <a:rPr lang="ru-RU" sz="1300" dirty="0"/>
              <a:t> </a:t>
            </a:r>
            <a:r>
              <a:rPr lang="ru-RU" sz="1300" dirty="0" smtClean="0"/>
              <a:t>в </a:t>
            </a:r>
            <a:r>
              <a:rPr lang="ru-RU" sz="1300" dirty="0"/>
              <a:t>бюджет для покрытия дефицита</a:t>
            </a:r>
            <a:r>
              <a:rPr lang="ru-RU" sz="1300" dirty="0" smtClean="0"/>
              <a:t>.</a:t>
            </a:r>
          </a:p>
          <a:p>
            <a:endParaRPr lang="ru-RU" sz="1300" dirty="0"/>
          </a:p>
          <a:p>
            <a:r>
              <a:rPr lang="ru-RU" sz="1300" dirty="0" smtClean="0"/>
              <a:t>Межбюджетные </a:t>
            </a:r>
            <a:r>
              <a:rPr lang="ru-RU" sz="1300" dirty="0"/>
              <a:t>трансферты – </a:t>
            </a:r>
            <a:r>
              <a:rPr lang="ru-RU" sz="1300" dirty="0" smtClean="0"/>
              <a:t>средства, предоставляемые </a:t>
            </a:r>
            <a:r>
              <a:rPr lang="ru-RU" sz="1300" dirty="0"/>
              <a:t>одним бюджетом </a:t>
            </a:r>
            <a:r>
              <a:rPr lang="ru-RU" sz="1300" dirty="0" smtClean="0"/>
              <a:t>бюджетной</a:t>
            </a:r>
            <a:r>
              <a:rPr lang="ru-RU" sz="1300" dirty="0"/>
              <a:t> </a:t>
            </a:r>
            <a:r>
              <a:rPr lang="ru-RU" sz="1300" dirty="0" smtClean="0"/>
              <a:t>системы </a:t>
            </a:r>
            <a:r>
              <a:rPr lang="ru-RU" sz="1300" dirty="0"/>
              <a:t>Российской Федерации </a:t>
            </a:r>
            <a:r>
              <a:rPr lang="ru-RU" sz="1300" dirty="0" smtClean="0"/>
              <a:t>другому</a:t>
            </a:r>
            <a:r>
              <a:rPr lang="ru-RU" sz="1300" dirty="0"/>
              <a:t> </a:t>
            </a:r>
            <a:r>
              <a:rPr lang="ru-RU" sz="1300" dirty="0" smtClean="0"/>
              <a:t>бюджету </a:t>
            </a:r>
            <a:r>
              <a:rPr lang="ru-RU" sz="1300" dirty="0"/>
              <a:t>бюджетной системы </a:t>
            </a:r>
            <a:r>
              <a:rPr lang="ru-RU" sz="1300" dirty="0" smtClean="0"/>
              <a:t>Российской</a:t>
            </a:r>
            <a:r>
              <a:rPr lang="ru-RU" sz="1300" dirty="0"/>
              <a:t> </a:t>
            </a:r>
            <a:r>
              <a:rPr lang="ru-RU" sz="1300" dirty="0" smtClean="0"/>
              <a:t>Федерации.</a:t>
            </a:r>
          </a:p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>Дотации – межбюджетные </a:t>
            </a:r>
            <a:r>
              <a:rPr lang="ru-RU" sz="1300" dirty="0" smtClean="0"/>
              <a:t>трансферты,</a:t>
            </a:r>
            <a:r>
              <a:rPr lang="ru-RU" sz="1300" dirty="0"/>
              <a:t> </a:t>
            </a:r>
            <a:r>
              <a:rPr lang="ru-RU" sz="1300" dirty="0" smtClean="0"/>
              <a:t>предоставляемые </a:t>
            </a:r>
            <a:r>
              <a:rPr lang="ru-RU" sz="1300" dirty="0"/>
              <a:t>на безвозмездной </a:t>
            </a:r>
            <a:r>
              <a:rPr lang="ru-RU" sz="1300" dirty="0" smtClean="0"/>
              <a:t>и</a:t>
            </a:r>
            <a:r>
              <a:rPr lang="ru-RU" sz="1300" dirty="0"/>
              <a:t> </a:t>
            </a:r>
            <a:r>
              <a:rPr lang="ru-RU" sz="1300" dirty="0" smtClean="0"/>
              <a:t>безвозвратной </a:t>
            </a:r>
            <a:r>
              <a:rPr lang="ru-RU" sz="1300" dirty="0"/>
              <a:t>основе без </a:t>
            </a:r>
            <a:r>
              <a:rPr lang="ru-RU" sz="1300" dirty="0" smtClean="0"/>
              <a:t>установления</a:t>
            </a:r>
            <a:r>
              <a:rPr lang="ru-RU" sz="1300" dirty="0"/>
              <a:t> </a:t>
            </a:r>
            <a:r>
              <a:rPr lang="ru-RU" sz="1300" dirty="0" smtClean="0"/>
              <a:t>направлений.</a:t>
            </a:r>
          </a:p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>Субсидии – межбюджетные </a:t>
            </a:r>
            <a:r>
              <a:rPr lang="ru-RU" sz="1300" dirty="0" smtClean="0"/>
              <a:t>трансферты,</a:t>
            </a:r>
            <a:r>
              <a:rPr lang="ru-RU" sz="1300" dirty="0"/>
              <a:t> </a:t>
            </a:r>
            <a:r>
              <a:rPr lang="ru-RU" sz="1300" dirty="0" smtClean="0"/>
              <a:t>предоставляемые </a:t>
            </a:r>
            <a:r>
              <a:rPr lang="ru-RU" sz="1300" dirty="0"/>
              <a:t>в целях </a:t>
            </a:r>
            <a:r>
              <a:rPr lang="ru-RU" sz="1300" dirty="0" err="1" smtClean="0"/>
              <a:t>софинансирования</a:t>
            </a:r>
            <a:r>
              <a:rPr lang="ru-RU" sz="1300" dirty="0"/>
              <a:t> </a:t>
            </a:r>
            <a:r>
              <a:rPr lang="ru-RU" sz="1300" dirty="0" smtClean="0"/>
              <a:t>расходов </a:t>
            </a:r>
            <a:r>
              <a:rPr lang="ru-RU" sz="1300" dirty="0"/>
              <a:t>на решение вопросов </a:t>
            </a:r>
            <a:r>
              <a:rPr lang="ru-RU" sz="1300" dirty="0" smtClean="0"/>
              <a:t>местного</a:t>
            </a:r>
            <a:r>
              <a:rPr lang="ru-RU" sz="1300" dirty="0"/>
              <a:t> </a:t>
            </a:r>
            <a:r>
              <a:rPr lang="ru-RU" sz="1300" dirty="0" smtClean="0"/>
              <a:t>значения.</a:t>
            </a:r>
          </a:p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>Субвенции – межбюджетные </a:t>
            </a:r>
            <a:r>
              <a:rPr lang="ru-RU" sz="1300" dirty="0" smtClean="0"/>
              <a:t>трансферты,</a:t>
            </a:r>
            <a:r>
              <a:rPr lang="ru-RU" sz="1300" dirty="0"/>
              <a:t> </a:t>
            </a:r>
            <a:r>
              <a:rPr lang="ru-RU" sz="1300" dirty="0" smtClean="0"/>
              <a:t>предоставляемые </a:t>
            </a:r>
            <a:r>
              <a:rPr lang="ru-RU" sz="1300" dirty="0"/>
              <a:t>в целях </a:t>
            </a:r>
            <a:r>
              <a:rPr lang="ru-RU" sz="1300" dirty="0" smtClean="0"/>
              <a:t>обеспечения</a:t>
            </a:r>
            <a:r>
              <a:rPr lang="ru-RU" sz="1300" dirty="0"/>
              <a:t> </a:t>
            </a:r>
            <a:r>
              <a:rPr lang="ru-RU" sz="1300" dirty="0" smtClean="0"/>
              <a:t>исполнения </a:t>
            </a:r>
            <a:r>
              <a:rPr lang="ru-RU" sz="1300" dirty="0"/>
              <a:t>отдельных </a:t>
            </a:r>
            <a:r>
              <a:rPr lang="ru-RU" sz="1300" dirty="0" smtClean="0"/>
              <a:t>государственных</a:t>
            </a:r>
            <a:r>
              <a:rPr lang="ru-RU" sz="1300" dirty="0"/>
              <a:t> </a:t>
            </a:r>
            <a:r>
              <a:rPr lang="ru-RU" sz="1300" dirty="0" smtClean="0"/>
              <a:t>полномочий</a:t>
            </a:r>
            <a:r>
              <a:rPr lang="ru-RU" sz="1300" dirty="0"/>
              <a:t>, переданных органам </a:t>
            </a:r>
            <a:r>
              <a:rPr lang="ru-RU" sz="1300" dirty="0" smtClean="0"/>
              <a:t>местного</a:t>
            </a:r>
            <a:r>
              <a:rPr lang="ru-RU" sz="1300" dirty="0"/>
              <a:t> </a:t>
            </a:r>
            <a:r>
              <a:rPr lang="ru-RU" sz="1300" dirty="0" smtClean="0"/>
              <a:t>самоуправления</a:t>
            </a:r>
            <a:r>
              <a:rPr lang="ru-RU" sz="1300" dirty="0"/>
              <a:t>.</a:t>
            </a:r>
            <a:endParaRPr lang="ru-RU" sz="1300" dirty="0" smtClean="0"/>
          </a:p>
          <a:p>
            <a:endParaRPr lang="ru-RU" sz="1300" dirty="0"/>
          </a:p>
          <a:p>
            <a:r>
              <a:rPr lang="ru-RU" sz="1300" dirty="0"/>
              <a:t>Инициативное </a:t>
            </a:r>
            <a:r>
              <a:rPr lang="ru-RU" sz="1300" dirty="0" err="1"/>
              <a:t>бюджетирование</a:t>
            </a:r>
            <a:r>
              <a:rPr lang="ru-RU" sz="1300" dirty="0"/>
              <a:t> – </a:t>
            </a:r>
            <a:r>
              <a:rPr lang="ru-RU" sz="1300" dirty="0" smtClean="0"/>
              <a:t>совокупность</a:t>
            </a:r>
            <a:r>
              <a:rPr lang="ru-RU" sz="1300" dirty="0"/>
              <a:t> </a:t>
            </a:r>
            <a:r>
              <a:rPr lang="ru-RU" sz="1300" dirty="0" smtClean="0"/>
              <a:t>основанных </a:t>
            </a:r>
            <a:r>
              <a:rPr lang="ru-RU" sz="1300" dirty="0"/>
              <a:t>на гражданской </a:t>
            </a:r>
            <a:r>
              <a:rPr lang="ru-RU" sz="1300" dirty="0" smtClean="0"/>
              <a:t>инициативе</a:t>
            </a:r>
            <a:r>
              <a:rPr lang="ru-RU" sz="1300" dirty="0"/>
              <a:t> </a:t>
            </a:r>
            <a:r>
              <a:rPr lang="ru-RU" sz="1300" dirty="0" smtClean="0"/>
              <a:t>практик </a:t>
            </a:r>
            <a:r>
              <a:rPr lang="ru-RU" sz="1300" dirty="0"/>
              <a:t>по решению </a:t>
            </a:r>
            <a:r>
              <a:rPr lang="ru-RU" sz="1300" dirty="0" smtClean="0"/>
              <a:t>социально-экономических</a:t>
            </a:r>
            <a:r>
              <a:rPr lang="ru-RU" sz="1300" dirty="0"/>
              <a:t> </a:t>
            </a:r>
            <a:r>
              <a:rPr lang="ru-RU" sz="1300" dirty="0" smtClean="0"/>
              <a:t>задач </a:t>
            </a:r>
            <a:r>
              <a:rPr lang="ru-RU" sz="1300" dirty="0"/>
              <a:t>при непосредственном участии граждан </a:t>
            </a:r>
            <a:r>
              <a:rPr lang="ru-RU" sz="1300" dirty="0" smtClean="0"/>
              <a:t>в</a:t>
            </a:r>
            <a:r>
              <a:rPr lang="ru-RU" sz="1300" dirty="0"/>
              <a:t> </a:t>
            </a:r>
            <a:r>
              <a:rPr lang="ru-RU" sz="1300" dirty="0" smtClean="0"/>
              <a:t>определении </a:t>
            </a:r>
            <a:r>
              <a:rPr lang="ru-RU" sz="1300" dirty="0"/>
              <a:t>и выборе объектов </a:t>
            </a:r>
            <a:r>
              <a:rPr lang="ru-RU" sz="1300" dirty="0" smtClean="0"/>
              <a:t>расходования</a:t>
            </a:r>
            <a:r>
              <a:rPr lang="ru-RU" sz="1300" dirty="0"/>
              <a:t> </a:t>
            </a:r>
            <a:r>
              <a:rPr lang="ru-RU" sz="1300" dirty="0" smtClean="0"/>
              <a:t>бюджетных </a:t>
            </a:r>
            <a:r>
              <a:rPr lang="ru-RU" sz="1300" dirty="0"/>
              <a:t>средств, а также </a:t>
            </a:r>
            <a:r>
              <a:rPr lang="ru-RU" sz="1300" dirty="0" smtClean="0"/>
              <a:t>последующем</a:t>
            </a:r>
            <a:r>
              <a:rPr lang="ru-RU" sz="1300" dirty="0"/>
              <a:t> </a:t>
            </a:r>
            <a:r>
              <a:rPr lang="ru-RU" sz="1300" dirty="0" smtClean="0"/>
              <a:t>контроле </a:t>
            </a:r>
            <a:r>
              <a:rPr lang="ru-RU" sz="1300" dirty="0"/>
              <a:t>за реализацией проектов.</a:t>
            </a:r>
            <a:endParaRPr lang="ru-RU" sz="13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0"/>
            <a:ext cx="2000264" cy="428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ГЛОССАРИЙ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"/>
            <a:ext cx="9143999" cy="6771084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направления бюджетной и налоговой политики на 2022 год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плановый период 2023 и 2024 годов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Бюджетная политика сохранит установленную в предыдущие годы направленность на эффективность расходования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бюджетных средств, недопущение принятия не обеспеченных источниками финансирования расходных обязательств,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обеспечение сбалансированности бюджета.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направления реализации бюджетной политики: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приоритет бюджетных расходов определяется направлением на реализацию целей национальных и региональных </a:t>
            </a:r>
            <a:r>
              <a:rPr lang="en-US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качества прогнозирования и исполнения бюджета главными администраторами доходов;</a:t>
            </a:r>
            <a:endParaRPr lang="en-US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исполнения всех условий, установленных соглашениями, заключенными с министерством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финансов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Приморского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края;</a:t>
            </a:r>
            <a:endParaRPr lang="en-US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осуществление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долговой политики, позволяющей остаться на среднем уровне долговой устойчивости, с последующим выходом на высокий уровень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en-US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запрет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увеличение численности как муниципальных служащих, так и работников муниципальных учреждений (за исключением случаев, когда увеличение численности связано с реализацией дополнительно переданных государственных полномочий, федеральных и региональных нормативных правовых актов; с введением в эксплуатацию объектов социально-культурной сферы; реализацией требований федеральных государственных образовательных стандартов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  <a:endParaRPr lang="en-US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внедрение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единых федеральных стандартов внутреннего финансового контроля и внутреннего финансового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аудита;</a:t>
            </a:r>
            <a:endParaRPr lang="en-US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информационной открытости бюджетного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процесса;</a:t>
            </a:r>
            <a:endParaRPr lang="en-US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степени участия граждан в определении приоритетных направлений бюджетных расходов методами инициативного </a:t>
            </a:r>
            <a:r>
              <a:rPr lang="ru-RU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бюджетирования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Налоговая политика предусматривает проведение ежегодной оценки эффективности действующих налоговых льгот и ставок по местным налогам.</a:t>
            </a:r>
          </a:p>
          <a:p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Основные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направления бюджетной и налоговой политики на 2022 год и плановый период 2023 и 2024 годов сохраняют направленность на достижение сбалансированности бюджета, поддержание экономической и социальной стабильности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/>
        </p:nvGraphicFramePr>
        <p:xfrm>
          <a:off x="-1" y="0"/>
          <a:ext cx="9144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0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928794" y="1357298"/>
            <a:ext cx="5214974" cy="57150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НЕНАЛОГОВЫЕ ДОХОДЫ                                                      2022 год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5767</Words>
  <Application>Microsoft Office PowerPoint</Application>
  <PresentationFormat>Экран (4:3)</PresentationFormat>
  <Paragraphs>2089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Кучерявый Д.С.</dc:creator>
  <cp:lastModifiedBy>Кучерявый Д.С.</cp:lastModifiedBy>
  <cp:revision>62</cp:revision>
  <dcterms:created xsi:type="dcterms:W3CDTF">2021-11-24T04:31:40Z</dcterms:created>
  <dcterms:modified xsi:type="dcterms:W3CDTF">2022-01-31T00:54:34Z</dcterms:modified>
</cp:coreProperties>
</file>