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96" r:id="rId2"/>
    <p:sldId id="422" r:id="rId3"/>
    <p:sldId id="266" r:id="rId4"/>
    <p:sldId id="423" r:id="rId5"/>
    <p:sldId id="424" r:id="rId6"/>
    <p:sldId id="425" r:id="rId7"/>
    <p:sldId id="269" r:id="rId8"/>
    <p:sldId id="270" r:id="rId9"/>
    <p:sldId id="426" r:id="rId10"/>
    <p:sldId id="427" r:id="rId11"/>
    <p:sldId id="428" r:id="rId12"/>
    <p:sldId id="268" r:id="rId13"/>
    <p:sldId id="429" r:id="rId14"/>
    <p:sldId id="430" r:id="rId15"/>
    <p:sldId id="263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B7029-36E9-44F5-8E45-2AF684433D6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55ACD-2798-4DAD-B9C9-968AD95F1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24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607933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49A1-B290-4935-937A-33BE7CEC7BD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555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45A7FA-F1D2-493A-BD57-8A37A5F7F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D541D80-6A17-4AB1-8312-B721F449B5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15E0234-143C-4E61-9464-4FEEF183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C51A75C-5002-4224-BD7E-BC73DBECC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F448E65-9E74-45AA-BD82-F4313B296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92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A3C9F4-FDD4-4A99-9029-4C4EE89A6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AA65669-B295-4BE3-8837-FA4C8118A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97A7A9-387A-4CE7-A2B4-1A9453DB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952F71-BB61-4AFB-AD36-D5D5B06FF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F8961A7-47FE-48AB-A88C-7E168CCAE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94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F62D095-B963-4D36-B15F-161B861B92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EA33FB-E2BF-4622-BC33-20AF1BB6A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A9823A-310E-494C-9109-035F0349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FAF1B2-042F-42E1-A9FF-DCA9FCEC9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1525471-043B-4847-9886-BD9FE86D1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548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561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6BA2FD-E306-4E6E-AB14-19A00E950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14623A-29CC-4417-8EBC-FCAFD3C66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5E128E-86FD-49D9-BFBC-E5AE0E973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B071150-E2D2-485C-A824-7891A41BE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0565B5-6A76-424B-8A4C-0D49A63E1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51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85E606-C6DD-4C14-AF7E-97ED0888D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58BE4C4-8FFD-4849-B1CB-11B19977B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57762D-E5B2-4623-B6F6-EAD31F789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05B7687-21F3-4AFE-8075-51AF313E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6759C0C-148F-4C96-BD90-10F9D9B7C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377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5A442F-2114-45DE-8CA2-601B40511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9CF1177-1D30-4E7C-8D00-40B0B3F19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E5753A5-66A9-416E-8FF0-2D83763E7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50E6B95-1378-46F9-9792-E30569D78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4FC53B4-8740-485C-BCAD-FDAD62E76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A22BEE-5602-4D02-8460-6D392F241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35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599635-1FD9-4E8F-93AF-EA830AB29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3D05D56-A1A4-4218-B342-993E6CB7D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0852846-658A-4C52-807C-6962D01DC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F1658D8-2580-4E22-A2EA-5848F415CF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039D2CF-ECB6-41C3-A130-DA660BC572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2B1DE83-5A7E-4F61-8D1B-7F1629FD6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B6E0F1B-B534-4A6E-B3CE-C55E72094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48A1DF6-7CFE-43E7-AB06-9F6BE3701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2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77E1A7-1C28-42AA-96CE-F3A66A436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67995DE-A822-45FD-8F8D-9C6B60824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4591637-95FC-4F5B-835A-F73E8F812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8E2A6F5-3FA2-4197-9CE0-7D2BCA6AC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11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B9BE8EF-1B6C-43ED-BF09-D90B69C59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7B3B189-B92C-4A79-8EB3-C2EC9468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01135C3-B524-46FF-8EE7-2E3466CB1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98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91E518-F1AD-477E-A8FC-3AD82D55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4CFD67-E33B-43BD-ACD3-FFFB57850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F861D01-0581-40BC-ACF6-0681FE295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A6B1B99-9370-4A2C-9575-2F9F1C9AB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03AFADF-155E-453B-A841-C13B66301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BA5211C-BE3F-4745-81F6-D9D73BB79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337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AA7C89-92EB-4A1C-BAE5-83D11B387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E5C3615-2E5D-4B68-9C86-B9A0B2CEC6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B4CFEAB-778A-4683-AAF2-BD45C25CB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8A60F8B-8607-4172-ABF8-28238A212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054BD72-2F87-40F9-9888-2530B03D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38513FA-2B34-4BB8-B2A3-C91BD328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891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1730EF-1280-4C37-AD93-19EDE4ACE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29563F-314F-43DA-A60D-200C726C3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4EC2E1-AFF1-41B2-B5B9-FA017B79D2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ABA1F-6B3C-4A36-950E-7464A1B16735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3BF316-D3C7-4EFB-81D2-24F24DB492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FA2657E-A460-4AFC-8AC9-7CFDF2EAB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9819B-A315-410A-8D24-570D483EE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77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fPPYKTD5NJOqevaSvywXgIeuvS_oktN9/view?usp=sharin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rive.google.com/file/d/1fPPYKTD5NJOqevaSvywXgIeuvS_oktN9/view?usp=sharin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ii282iHm_u7_8EsVIYSfhtVLCvCbF77X?usp=sharin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cisspk@cpp25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Арка 20"/>
          <p:cNvSpPr/>
          <p:nvPr/>
        </p:nvSpPr>
        <p:spPr>
          <a:xfrm rot="9900000">
            <a:off x="10718053" y="5670668"/>
            <a:ext cx="2243813" cy="2243813"/>
          </a:xfrm>
          <a:prstGeom prst="blockArc">
            <a:avLst>
              <a:gd name="adj1" fmla="val 19423086"/>
              <a:gd name="adj2" fmla="val 11079722"/>
              <a:gd name="adj3" fmla="val 15520"/>
            </a:avLst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32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/>
          <a:srcRect t="29636" r="25088"/>
          <a:stretch/>
        </p:blipFill>
        <p:spPr>
          <a:xfrm>
            <a:off x="6312648" y="-72276"/>
            <a:ext cx="6028212" cy="566058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lum contrast="-20000"/>
          </a:blip>
          <a:stretch>
            <a:fillRect/>
          </a:stretch>
        </p:blipFill>
        <p:spPr>
          <a:xfrm>
            <a:off x="7117672" y="-962897"/>
            <a:ext cx="1681909" cy="16814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82954" y="284976"/>
            <a:ext cx="737600" cy="198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33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63359" y="6417133"/>
            <a:ext cx="513680" cy="415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E458AE03-153B-4D82-9807-CCDD469757B7}"/>
              </a:ext>
            </a:extLst>
          </p:cNvPr>
          <p:cNvSpPr/>
          <p:nvPr/>
        </p:nvSpPr>
        <p:spPr>
          <a:xfrm>
            <a:off x="2620554" y="5830670"/>
            <a:ext cx="5441300" cy="5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5000"/>
              </a:lnSpc>
            </a:pPr>
            <a:endParaRPr lang="ru-RU" sz="2177" dirty="0">
              <a:solidFill>
                <a:srgbClr val="562212"/>
              </a:solidFill>
              <a:ea typeface="Roboto Black" panose="02000000000000000000" pitchFamily="2" charset="0"/>
            </a:endParaRP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3C5CA5A9-35C3-46E5-A80A-3BA5D61C9C1C}"/>
              </a:ext>
            </a:extLst>
          </p:cNvPr>
          <p:cNvGrpSpPr/>
          <p:nvPr/>
        </p:nvGrpSpPr>
        <p:grpSpPr>
          <a:xfrm>
            <a:off x="1599227" y="384101"/>
            <a:ext cx="3200643" cy="708204"/>
            <a:chOff x="958645" y="338545"/>
            <a:chExt cx="4988478" cy="1103797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B48D6AE4-195C-4130-A54D-32080F5E1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645" y="338545"/>
              <a:ext cx="857250" cy="93821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B36D55A-5AB6-4F21-928B-59B7BA79A644}"/>
                </a:ext>
              </a:extLst>
            </p:cNvPr>
            <p:cNvSpPr txBox="1"/>
            <p:nvPr/>
          </p:nvSpPr>
          <p:spPr>
            <a:xfrm>
              <a:off x="2029171" y="499838"/>
              <a:ext cx="3917952" cy="942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ru-RU" sz="954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 panose="020B0604020202020204" pitchFamily="34" charset="0"/>
                  <a:ea typeface="Roboto Medium" panose="02000000000000000000" pitchFamily="2" charset="0"/>
                  <a:cs typeface="Arial" panose="020B0604020202020204" pitchFamily="34" charset="0"/>
                </a:rPr>
                <a:t>МИНИСТЕРСТВО ЭКОНОМИЧЕСКОГО РАЗВИТИЯ РОССИЙСКОЙ ФЕДЕРАЦИИ</a:t>
              </a:r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1195667-CFB0-4693-9C93-B52B7B1FACFD}"/>
              </a:ext>
            </a:extLst>
          </p:cNvPr>
          <p:cNvSpPr/>
          <p:nvPr/>
        </p:nvSpPr>
        <p:spPr>
          <a:xfrm>
            <a:off x="1537885" y="3293636"/>
            <a:ext cx="6523969" cy="601197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14" dirty="0">
              <a:solidFill>
                <a:schemeClr val="bg1"/>
              </a:solidFill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EF6881C5-691D-4913-8AB9-E758ABFA6A76}"/>
              </a:ext>
            </a:extLst>
          </p:cNvPr>
          <p:cNvSpPr/>
          <p:nvPr/>
        </p:nvSpPr>
        <p:spPr>
          <a:xfrm>
            <a:off x="1537885" y="3894417"/>
            <a:ext cx="6523969" cy="598780"/>
          </a:xfrm>
          <a:prstGeom prst="rect">
            <a:avLst/>
          </a:prstGeom>
          <a:solidFill>
            <a:srgbClr val="F7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5000"/>
              </a:lnSpc>
            </a:pPr>
            <a:r>
              <a:rPr lang="ru-RU" sz="2177" dirty="0">
                <a:solidFill>
                  <a:srgbClr val="562212"/>
                </a:solidFill>
                <a:ea typeface="Roboto Black" panose="02000000000000000000" pitchFamily="2" charset="0"/>
              </a:rPr>
              <a:t>Социальное предпринимательство</a:t>
            </a:r>
          </a:p>
        </p:txBody>
      </p:sp>
      <p:sp>
        <p:nvSpPr>
          <p:cNvPr id="31" name="Арка 30">
            <a:extLst>
              <a:ext uri="{FF2B5EF4-FFF2-40B4-BE49-F238E27FC236}">
                <a16:creationId xmlns:a16="http://schemas.microsoft.com/office/drawing/2014/main" xmlns="" id="{68C8DFD2-27C8-4C9A-B833-3721692FC48A}"/>
              </a:ext>
            </a:extLst>
          </p:cNvPr>
          <p:cNvSpPr/>
          <p:nvPr/>
        </p:nvSpPr>
        <p:spPr>
          <a:xfrm rot="19906041">
            <a:off x="-1932799" y="4545434"/>
            <a:ext cx="4381358" cy="4381358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32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103C6A4C-7DA2-461F-8067-ED0926C6F60A}"/>
              </a:ext>
            </a:extLst>
          </p:cNvPr>
          <p:cNvGrpSpPr/>
          <p:nvPr/>
        </p:nvGrpSpPr>
        <p:grpSpPr>
          <a:xfrm>
            <a:off x="1432595" y="1568778"/>
            <a:ext cx="8247329" cy="2342619"/>
            <a:chOff x="920709" y="2234968"/>
            <a:chExt cx="8532371" cy="2423584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3E0C0371-AC61-40E4-8E79-F4741EAD73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2864"/>
            <a:stretch/>
          </p:blipFill>
          <p:spPr>
            <a:xfrm>
              <a:off x="8011434" y="2234968"/>
              <a:ext cx="1441646" cy="2423584"/>
            </a:xfrm>
            <a:prstGeom prst="rect">
              <a:avLst/>
            </a:prstGeom>
          </p:spPr>
        </p:pic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2C18B958-9458-4A5E-A110-131D0A966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709" y="2629589"/>
              <a:ext cx="6976492" cy="12951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3403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5A4F9C-9306-4B41-854A-AED02C7636BD}"/>
              </a:ext>
            </a:extLst>
          </p:cNvPr>
          <p:cNvSpPr txBox="1"/>
          <p:nvPr/>
        </p:nvSpPr>
        <p:spPr>
          <a:xfrm>
            <a:off x="1798044" y="161432"/>
            <a:ext cx="4921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latin typeface="+mj-lt"/>
              </a:rPr>
              <a:t>Основные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требования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864D3DF-7840-4E73-8C54-B1FFF451D06E}"/>
              </a:ext>
            </a:extLst>
          </p:cNvPr>
          <p:cNvSpPr txBox="1"/>
          <p:nvPr/>
        </p:nvSpPr>
        <p:spPr>
          <a:xfrm>
            <a:off x="1507942" y="1059418"/>
            <a:ext cx="10192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2000" dirty="0">
                <a:latin typeface="+mj-lt"/>
              </a:rPr>
              <a:t>Условие 4: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Деятельность, направленная на достижение общественно полезных целей и решение социальных проблем общества.</a:t>
            </a:r>
          </a:p>
          <a:p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5971865-5447-4F7C-AF49-63CDB93D6D15}"/>
              </a:ext>
            </a:extLst>
          </p:cNvPr>
          <p:cNvSpPr/>
          <p:nvPr/>
        </p:nvSpPr>
        <p:spPr>
          <a:xfrm>
            <a:off x="86367" y="4951339"/>
            <a:ext cx="119701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latin typeface="+mj-lt"/>
              </a:rPr>
              <a:t>субъект малого и  среднего предпринимательства осуществляет деятельность, направленную на достижение общественно полезных целей </a:t>
            </a:r>
            <a:r>
              <a:rPr lang="ru-RU" sz="1600" b="1" dirty="0">
                <a:latin typeface="+mj-lt"/>
              </a:rPr>
              <a:t>и</a:t>
            </a:r>
            <a:r>
              <a:rPr lang="ru-RU" sz="1600" dirty="0">
                <a:latin typeface="+mj-lt"/>
              </a:rPr>
              <a:t> </a:t>
            </a:r>
            <a:r>
              <a:rPr lang="ru-RU" sz="1600" b="1" dirty="0">
                <a:latin typeface="+mj-lt"/>
              </a:rPr>
              <a:t>способствующую</a:t>
            </a:r>
            <a:r>
              <a:rPr lang="ru-RU" sz="1600" dirty="0">
                <a:latin typeface="+mj-lt"/>
              </a:rPr>
              <a:t> решению социальных проблем  общества,</a:t>
            </a:r>
            <a:r>
              <a:rPr lang="ru-RU" sz="1600" b="1" dirty="0">
                <a:latin typeface="+mj-lt"/>
              </a:rPr>
              <a:t> при условии, что доля доходов от осуществления такой деятельности (видов такой деятельности) по итогам предыдущего календарного года составляет </a:t>
            </a:r>
            <a:r>
              <a:rPr lang="ru-RU" sz="1600" b="1" dirty="0">
                <a:solidFill>
                  <a:srgbClr val="C00000"/>
                </a:solidFill>
                <a:latin typeface="+mj-lt"/>
              </a:rPr>
              <a:t>не менее пятидесяти процентов </a:t>
            </a:r>
            <a:r>
              <a:rPr lang="ru-RU" sz="1600" b="1" dirty="0">
                <a:latin typeface="+mj-lt"/>
              </a:rPr>
              <a:t>в общем объеме доходов субъекта малого и среднего предпринимательства, а </a:t>
            </a:r>
            <a:r>
              <a:rPr lang="ru-RU" sz="1600" b="1" dirty="0">
                <a:solidFill>
                  <a:srgbClr val="C00000"/>
                </a:solidFill>
                <a:latin typeface="+mj-lt"/>
              </a:rPr>
              <a:t>доля полученной субъектом малого и среднего предпринимательства чистой прибыли </a:t>
            </a:r>
            <a:r>
              <a:rPr lang="ru-RU" sz="1600" b="1" dirty="0">
                <a:latin typeface="+mj-lt"/>
              </a:rPr>
              <a:t>за предшествующий календарный год, направленной на осуществление такой деятельности социального предприятия, составляет </a:t>
            </a:r>
            <a:r>
              <a:rPr lang="ru-RU" sz="1600" b="1" dirty="0">
                <a:solidFill>
                  <a:srgbClr val="C00000"/>
                </a:solidFill>
                <a:latin typeface="+mj-lt"/>
              </a:rPr>
              <a:t>не менее пятидесяти процентов </a:t>
            </a:r>
            <a:r>
              <a:rPr lang="ru-RU" sz="1600" b="1" dirty="0">
                <a:latin typeface="+mj-lt"/>
              </a:rPr>
              <a:t>от размера указанной прибыли (в случае наличия чистой прибыли за предшествующий календарный год), из числа следующих видов деятельности</a:t>
            </a:r>
            <a:endParaRPr lang="ru-RU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1BF39A0-1331-414C-8594-8009CD6F5018}"/>
              </a:ext>
            </a:extLst>
          </p:cNvPr>
          <p:cNvSpPr txBox="1"/>
          <p:nvPr/>
        </p:nvSpPr>
        <p:spPr>
          <a:xfrm>
            <a:off x="86367" y="4568162"/>
            <a:ext cx="2347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2000" dirty="0">
                <a:latin typeface="+mj-lt"/>
              </a:rPr>
              <a:t>Выдержка из закона</a:t>
            </a:r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94B9CB91-EA19-4435-9F0D-82E7188AB11B}"/>
              </a:ext>
            </a:extLst>
          </p:cNvPr>
          <p:cNvSpPr/>
          <p:nvPr/>
        </p:nvSpPr>
        <p:spPr>
          <a:xfrm>
            <a:off x="86367" y="1747424"/>
            <a:ext cx="4743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По итогам года, предшествующего году подачи заявки: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390F266E-205D-42D9-8DF1-3562C6FBB5E4}"/>
              </a:ext>
            </a:extLst>
          </p:cNvPr>
          <p:cNvSpPr/>
          <p:nvPr/>
        </p:nvSpPr>
        <p:spPr>
          <a:xfrm>
            <a:off x="1891115" y="2573607"/>
            <a:ext cx="25229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Не менее 50% доходов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от деятельности, направленной на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достижение общественно полезных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целей и решение социальных проблем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общества;</a:t>
            </a:r>
          </a:p>
        </p:txBody>
      </p:sp>
      <p:pic>
        <p:nvPicPr>
          <p:cNvPr id="4098" name="Picture 2" descr="Bio Racer | fit-sport">
            <a:extLst>
              <a:ext uri="{FF2B5EF4-FFF2-40B4-BE49-F238E27FC236}">
                <a16:creationId xmlns:a16="http://schemas.microsoft.com/office/drawing/2014/main" xmlns="" id="{3B8DFD1B-0BFE-496E-9113-9715CF1AB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9" y="2587059"/>
            <a:ext cx="1702904" cy="17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6DD85FAD-CD07-429F-91BC-01543B021B2B}"/>
              </a:ext>
            </a:extLst>
          </p:cNvPr>
          <p:cNvSpPr/>
          <p:nvPr/>
        </p:nvSpPr>
        <p:spPr>
          <a:xfrm>
            <a:off x="5961718" y="2746013"/>
            <a:ext cx="2212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Не менее 50% полученной прибыли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направлено на осуществление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такой деятельности в текущем году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3F878A2-C251-4167-A85D-E16A8C34E739}"/>
              </a:ext>
            </a:extLst>
          </p:cNvPr>
          <p:cNvSpPr/>
          <p:nvPr/>
        </p:nvSpPr>
        <p:spPr>
          <a:xfrm>
            <a:off x="8174154" y="2680221"/>
            <a:ext cx="1602654" cy="1602654"/>
          </a:xfrm>
          <a:prstGeom prst="ellipse">
            <a:avLst/>
          </a:prstGeom>
          <a:noFill/>
          <a:ln w="104775">
            <a:solidFill>
              <a:srgbClr val="B6BD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0A59B90-6C15-4BF7-995E-1F8ACD73F13D}"/>
              </a:ext>
            </a:extLst>
          </p:cNvPr>
          <p:cNvSpPr txBox="1"/>
          <p:nvPr/>
        </p:nvSpPr>
        <p:spPr>
          <a:xfrm>
            <a:off x="8340531" y="2941482"/>
            <a:ext cx="126989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>
                <a:solidFill>
                  <a:srgbClr val="00549F"/>
                </a:solidFill>
              </a:rPr>
              <a:t>ИП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5CC4267-EC75-41C7-91D6-E2DCB69C9A14}"/>
              </a:ext>
            </a:extLst>
          </p:cNvPr>
          <p:cNvSpPr/>
          <p:nvPr/>
        </p:nvSpPr>
        <p:spPr>
          <a:xfrm>
            <a:off x="9963262" y="2630622"/>
            <a:ext cx="20960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У организации/ИП в ЕГРЮЛ/ЕГРИП должны быть указаны ОКВЭД2,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относящиеся к указанным направлениям деятельности</a:t>
            </a:r>
          </a:p>
        </p:txBody>
      </p:sp>
      <p:pic>
        <p:nvPicPr>
          <p:cNvPr id="17" name="Picture 2" descr="Bio Racer | fit-sport">
            <a:extLst>
              <a:ext uri="{FF2B5EF4-FFF2-40B4-BE49-F238E27FC236}">
                <a16:creationId xmlns:a16="http://schemas.microsoft.com/office/drawing/2014/main" xmlns="" id="{BB85EED0-BA97-4E94-ABDA-DD6484B3F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4" y="2582502"/>
            <a:ext cx="1702904" cy="17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 descr="Похожее изображение">
            <a:hlinkClick r:id="rId3"/>
            <a:extLst>
              <a:ext uri="{FF2B5EF4-FFF2-40B4-BE49-F238E27FC236}">
                <a16:creationId xmlns:a16="http://schemas.microsoft.com/office/drawing/2014/main" xmlns="" id="{9F67D397-A2DC-4884-B45A-B7C175FDFBF6}"/>
              </a:ext>
            </a:extLst>
          </p:cNvPr>
          <p:cNvPicPr/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505" y="3854367"/>
            <a:ext cx="982925" cy="91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951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5A4F9C-9306-4B41-854A-AED02C7636BD}"/>
              </a:ext>
            </a:extLst>
          </p:cNvPr>
          <p:cNvSpPr txBox="1"/>
          <p:nvPr/>
        </p:nvSpPr>
        <p:spPr>
          <a:xfrm>
            <a:off x="1798044" y="161432"/>
            <a:ext cx="42851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latin typeface="+mj-lt"/>
              </a:rPr>
              <a:t>Виды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деятельности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DAD4910-906A-4888-909D-2B65CF7ED796}"/>
              </a:ext>
            </a:extLst>
          </p:cNvPr>
          <p:cNvSpPr/>
          <p:nvPr/>
        </p:nvSpPr>
        <p:spPr>
          <a:xfrm>
            <a:off x="183575" y="1381101"/>
            <a:ext cx="579978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+mj-lt"/>
            </a:endParaRPr>
          </a:p>
          <a:p>
            <a:r>
              <a:rPr lang="ru-RU" b="1" dirty="0">
                <a:latin typeface="+mj-lt"/>
              </a:rPr>
              <a:t>1. </a:t>
            </a:r>
            <a:r>
              <a:rPr lang="ru-RU" dirty="0">
                <a:latin typeface="+mj-lt"/>
              </a:rPr>
              <a:t>Услуги, направленные на укрепление семьи, обеспечение семейного воспитания детей и поддержку материнства и детства;</a:t>
            </a:r>
          </a:p>
          <a:p>
            <a:r>
              <a:rPr lang="ru-RU" b="1" dirty="0">
                <a:latin typeface="+mj-lt"/>
              </a:rPr>
              <a:t>2. </a:t>
            </a:r>
            <a:r>
              <a:rPr lang="ru-RU" dirty="0">
                <a:latin typeface="+mj-lt"/>
              </a:rPr>
              <a:t>Организация отдыха и оздоровления детей;</a:t>
            </a:r>
          </a:p>
          <a:p>
            <a:r>
              <a:rPr lang="ru-RU" b="1" dirty="0">
                <a:latin typeface="+mj-lt"/>
              </a:rPr>
              <a:t>3</a:t>
            </a:r>
            <a:r>
              <a:rPr lang="ru-RU" dirty="0">
                <a:latin typeface="+mj-lt"/>
              </a:rPr>
              <a:t>. Услуги в сфере дошкольного и общего образования, дополнительного образования детей;</a:t>
            </a:r>
          </a:p>
          <a:p>
            <a:r>
              <a:rPr lang="ru-RU" b="1" dirty="0">
                <a:latin typeface="+mj-lt"/>
              </a:rPr>
              <a:t>4. </a:t>
            </a:r>
            <a:r>
              <a:rPr lang="ru-RU" dirty="0">
                <a:latin typeface="+mj-lt"/>
              </a:rPr>
              <a:t>Психолого-педагогическая, медицинская и социальная помощь обучающимся;</a:t>
            </a:r>
          </a:p>
          <a:p>
            <a:r>
              <a:rPr lang="ru-RU" b="1" dirty="0">
                <a:latin typeface="+mj-lt"/>
              </a:rPr>
              <a:t>5. </a:t>
            </a:r>
            <a:r>
              <a:rPr lang="ru-RU" dirty="0">
                <a:latin typeface="+mj-lt"/>
              </a:rPr>
              <a:t>Обучение волонтеров социально ориентированных НКО;</a:t>
            </a:r>
          </a:p>
          <a:p>
            <a:r>
              <a:rPr lang="ru-RU" b="1" dirty="0">
                <a:latin typeface="+mj-lt"/>
              </a:rPr>
              <a:t>6. </a:t>
            </a:r>
            <a:r>
              <a:rPr lang="ru-RU" dirty="0">
                <a:latin typeface="+mj-lt"/>
              </a:rPr>
              <a:t>Культурно-просветительская деятельность;</a:t>
            </a:r>
          </a:p>
          <a:p>
            <a:r>
              <a:rPr lang="ru-RU" b="1" dirty="0">
                <a:latin typeface="+mj-lt"/>
              </a:rPr>
              <a:t>7</a:t>
            </a:r>
            <a:r>
              <a:rPr lang="ru-RU" dirty="0">
                <a:latin typeface="+mj-lt"/>
              </a:rPr>
              <a:t>.Услуги, направленные на развитие межнационального сотрудничества, сохранение и защиту самобытности, культуры, языков и традиций народов России;</a:t>
            </a:r>
          </a:p>
          <a:p>
            <a:r>
              <a:rPr lang="ru-RU" b="1" dirty="0">
                <a:latin typeface="+mj-lt"/>
              </a:rPr>
              <a:t>8.</a:t>
            </a:r>
            <a:r>
              <a:rPr lang="ru-RU" dirty="0">
                <a:latin typeface="+mj-lt"/>
              </a:rPr>
              <a:t>Выпуск периодических печатных изданий и книжной продукции, связанной с образованием, наукой и культурой.</a:t>
            </a:r>
          </a:p>
          <a:p>
            <a:endParaRPr lang="ru-RU" dirty="0">
              <a:latin typeface="+mj-lt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ACFF7F34-4B02-4FFD-9BF2-700B8FD9416E}"/>
              </a:ext>
            </a:extLst>
          </p:cNvPr>
          <p:cNvSpPr/>
          <p:nvPr/>
        </p:nvSpPr>
        <p:spPr>
          <a:xfrm>
            <a:off x="110228" y="1394214"/>
            <a:ext cx="5969207" cy="5411612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ADBA7CE-ECBF-4048-AF1C-5AC75F7F27AB}"/>
              </a:ext>
            </a:extLst>
          </p:cNvPr>
          <p:cNvSpPr txBox="1"/>
          <p:nvPr/>
        </p:nvSpPr>
        <p:spPr>
          <a:xfrm>
            <a:off x="1453029" y="992149"/>
            <a:ext cx="10634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1400" dirty="0">
                <a:latin typeface="+mj-lt"/>
              </a:rPr>
              <a:t>Условие 4: </a:t>
            </a:r>
            <a:r>
              <a:rPr lang="ru-RU" sz="1400" dirty="0">
                <a:solidFill>
                  <a:srgbClr val="002060"/>
                </a:solidFill>
                <a:latin typeface="+mj-lt"/>
              </a:rPr>
              <a:t>Деятельность, направленная на достижение общественно полезных целей и решение социальных проблем общества.</a:t>
            </a:r>
          </a:p>
          <a:p>
            <a:endParaRPr lang="ru-RU" sz="1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0C77389D-550A-46EE-9491-1E64F4718F5B}"/>
              </a:ext>
            </a:extLst>
          </p:cNvPr>
          <p:cNvSpPr/>
          <p:nvPr/>
        </p:nvSpPr>
        <p:spPr>
          <a:xfrm>
            <a:off x="7188989" y="2998273"/>
            <a:ext cx="1602654" cy="1602654"/>
          </a:xfrm>
          <a:prstGeom prst="ellipse">
            <a:avLst/>
          </a:prstGeom>
          <a:noFill/>
          <a:ln w="104775">
            <a:solidFill>
              <a:srgbClr val="B6BD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58986CC-1CF5-410A-AF84-CFCBDEBF97F9}"/>
              </a:ext>
            </a:extLst>
          </p:cNvPr>
          <p:cNvSpPr txBox="1"/>
          <p:nvPr/>
        </p:nvSpPr>
        <p:spPr>
          <a:xfrm>
            <a:off x="7355366" y="3259534"/>
            <a:ext cx="126989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>
                <a:solidFill>
                  <a:srgbClr val="00549F"/>
                </a:solidFill>
              </a:rPr>
              <a:t>ИП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22C0607E-3060-48AA-9779-A150240C1AA2}"/>
              </a:ext>
            </a:extLst>
          </p:cNvPr>
          <p:cNvSpPr/>
          <p:nvPr/>
        </p:nvSpPr>
        <p:spPr>
          <a:xfrm>
            <a:off x="8912239" y="3121034"/>
            <a:ext cx="26208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У организации/ИП в ЕГРЮЛ/ЕГРИП должны быть указаны ОКВЭД2,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относящиеся к указанным направлениям деятельности</a:t>
            </a:r>
          </a:p>
        </p:txBody>
      </p:sp>
      <p:pic>
        <p:nvPicPr>
          <p:cNvPr id="33" name="Рисунок 32" descr="Похожее изображение">
            <a:hlinkClick r:id="rId2"/>
            <a:extLst>
              <a:ext uri="{FF2B5EF4-FFF2-40B4-BE49-F238E27FC236}">
                <a16:creationId xmlns:a16="http://schemas.microsoft.com/office/drawing/2014/main" xmlns="" id="{E768A9B1-845C-4646-844E-2F3494BEF429}"/>
              </a:ext>
            </a:extLst>
          </p:cNvPr>
          <p:cNvPicPr/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340" y="4172419"/>
            <a:ext cx="982925" cy="91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8875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5A4F9C-9306-4B41-854A-AED02C7636BD}"/>
              </a:ext>
            </a:extLst>
          </p:cNvPr>
          <p:cNvSpPr txBox="1"/>
          <p:nvPr/>
        </p:nvSpPr>
        <p:spPr>
          <a:xfrm>
            <a:off x="1798044" y="161432"/>
            <a:ext cx="36744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latin typeface="+mj-lt"/>
              </a:rPr>
              <a:t>Тонкости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закона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9EFF3B4-62DE-401C-804C-5078E11CB3AF}"/>
              </a:ext>
            </a:extLst>
          </p:cNvPr>
          <p:cNvSpPr/>
          <p:nvPr/>
        </p:nvSpPr>
        <p:spPr>
          <a:xfrm>
            <a:off x="1368198" y="1362674"/>
            <a:ext cx="87694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latin typeface="+mj-lt"/>
              </a:rPr>
              <a:t>Социальным предпринимательством </a:t>
            </a:r>
            <a:r>
              <a:rPr lang="ru-RU" sz="2400" b="1" dirty="0">
                <a:solidFill>
                  <a:srgbClr val="C00000"/>
                </a:solidFill>
                <a:latin typeface="+mj-lt"/>
              </a:rPr>
              <a:t>не может являться </a:t>
            </a:r>
            <a:r>
              <a:rPr lang="ru-RU" sz="2400" dirty="0">
                <a:latin typeface="+mj-lt"/>
              </a:rPr>
              <a:t>деятельность по производству и (или) реализации </a:t>
            </a:r>
            <a:r>
              <a:rPr lang="ru-RU" sz="2400" dirty="0">
                <a:solidFill>
                  <a:srgbClr val="C00000"/>
                </a:solidFill>
                <a:latin typeface="+mj-lt"/>
              </a:rPr>
              <a:t>подакцизных товаров, а также по добыче и (или) реализации полезных ископаемых</a:t>
            </a:r>
            <a:r>
              <a:rPr lang="ru-RU" sz="2400" dirty="0">
                <a:latin typeface="+mj-lt"/>
              </a:rPr>
              <a:t>, за исключением общераспространенных полезных ископаемых.</a:t>
            </a:r>
          </a:p>
        </p:txBody>
      </p:sp>
    </p:spTree>
    <p:extLst>
      <p:ext uri="{BB962C8B-B14F-4D97-AF65-F5344CB8AC3E}">
        <p14:creationId xmlns:p14="http://schemas.microsoft.com/office/powerpoint/2010/main" val="755008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5A4F9C-9306-4B41-854A-AED02C7636BD}"/>
              </a:ext>
            </a:extLst>
          </p:cNvPr>
          <p:cNvSpPr txBox="1"/>
          <p:nvPr/>
        </p:nvSpPr>
        <p:spPr>
          <a:xfrm>
            <a:off x="1798044" y="161432"/>
            <a:ext cx="7312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>
                <a:latin typeface="+mj-lt"/>
              </a:rPr>
              <a:t>Алгоритм получения статуса СП</a:t>
            </a:r>
            <a:endParaRPr lang="ru-RU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20278" t="48231" r="20833" b="21851"/>
          <a:stretch/>
        </p:blipFill>
        <p:spPr>
          <a:xfrm>
            <a:off x="627860" y="2048932"/>
            <a:ext cx="11199031" cy="32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5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7428" y="173737"/>
            <a:ext cx="10515600" cy="33061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E85238"/>
                </a:solidFill>
                <a:latin typeface="Arial Narrow"/>
                <a:cs typeface="Arial Narrow"/>
              </a:rPr>
              <a:t>ДОКУМЕНТЫ, НЕОБХОДИМЫЕ ДЛЯ ПОЛУЧЕНИЯ СТАТУСА «СОЦИАЛЬНОЕ ПРЕДРИЯТИЕ»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777263"/>
              </p:ext>
            </p:extLst>
          </p:nvPr>
        </p:nvGraphicFramePr>
        <p:xfrm>
          <a:off x="836908" y="669658"/>
          <a:ext cx="10500102" cy="5130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762"/>
                <a:gridCol w="2727716"/>
                <a:gridCol w="2727716"/>
                <a:gridCol w="2719908"/>
              </a:tblGrid>
              <a:tr h="6684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000" b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1 категория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Трудоустройство социально уязвимых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категорий граждан</a:t>
                      </a:r>
                    </a:p>
                  </a:txBody>
                  <a:tcPr marL="0" marR="0" marT="412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000" b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 категория</a:t>
                      </a:r>
                    </a:p>
                    <a:p>
                      <a:pPr marL="292735" marR="283210" indent="-3175" algn="ctr">
                        <a:lnSpc>
                          <a:spcPct val="100000"/>
                        </a:lnSpc>
                      </a:pPr>
                      <a:r>
                        <a:rPr sz="1000" b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Реализация товаров (работ, услуг),  произведенных социально уязвимыми  категориями граждан</a:t>
                      </a:r>
                    </a:p>
                  </a:txBody>
                  <a:tcPr marL="0" marR="0" marT="412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000" b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3 категория</a:t>
                      </a:r>
                    </a:p>
                    <a:p>
                      <a:pPr marL="182245" marR="173355" algn="ctr">
                        <a:lnSpc>
                          <a:spcPct val="100000"/>
                        </a:lnSpc>
                      </a:pPr>
                      <a:r>
                        <a:rPr sz="1000" b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Производство товаров (работ, услуг)  для социально уязвимых категорий  граждан</a:t>
                      </a:r>
                    </a:p>
                  </a:txBody>
                  <a:tcPr marL="0" marR="0" marT="412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000" b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4 категория</a:t>
                      </a:r>
                    </a:p>
                    <a:p>
                      <a:pPr marL="426084" marR="415290" indent="-1905" algn="ctr">
                        <a:lnSpc>
                          <a:spcPct val="100000"/>
                        </a:lnSpc>
                      </a:pPr>
                      <a:r>
                        <a:rPr sz="1000" b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Общественно полезная  деятельность, решающая  социальные проблемы</a:t>
                      </a:r>
                    </a:p>
                  </a:txBody>
                  <a:tcPr marL="0" marR="0" marT="412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75678">
                <a:tc>
                  <a:txBody>
                    <a:bodyPr/>
                    <a:lstStyle/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Заявление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Отчет о социальном воздействии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Сведения о численности и заработной</a:t>
                      </a:r>
                    </a:p>
                    <a:p>
                      <a:pPr marL="377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плате работников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Копия штатного расписания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Копии трудовых договоров</a:t>
                      </a:r>
                    </a:p>
                    <a:p>
                      <a:pPr marL="377825" marR="227329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Копии документов, подтверждающих, что  работники являются гражданами,</a:t>
                      </a:r>
                    </a:p>
                    <a:p>
                      <a:pPr marL="377825">
                        <a:lnSpc>
                          <a:spcPct val="100000"/>
                        </a:lnSpc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отнесенными к категориям социально</a:t>
                      </a:r>
                    </a:p>
                    <a:p>
                      <a:pPr marL="377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уязвимых</a:t>
                      </a:r>
                    </a:p>
                    <a:p>
                      <a:pPr marL="377825" marR="59436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Согласия работников на обработку  персональных данных</a:t>
                      </a:r>
                    </a:p>
                    <a:p>
                      <a:pPr marL="377825" marR="63373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Свидетельство о государственной  регистрации ИП/ЮЛ</a:t>
                      </a:r>
                    </a:p>
                    <a:p>
                      <a:pPr marL="377825" marR="4032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Свидетельство о постановке на учет в  налоговом органе ИП/ЮЛ</a:t>
                      </a: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Заявление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Отчет о социальном воздействии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Сведения о реализации товаров (работ,</a:t>
                      </a:r>
                    </a:p>
                    <a:p>
                      <a:pPr marL="377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услуг), производимых гражданами,</a:t>
                      </a:r>
                    </a:p>
                    <a:p>
                      <a:pPr marL="377825" marR="533400">
                        <a:lnSpc>
                          <a:spcPct val="100000"/>
                        </a:lnSpc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относящимися к категориям социально  уязвимых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Справка о доле доходов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Налоговая декларация (для ИП)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Отчет о финансовых результатах (для ЮЛ)</a:t>
                      </a:r>
                    </a:p>
                    <a:p>
                      <a:pPr marL="377825" marR="158115" indent="-287020">
                        <a:lnSpc>
                          <a:spcPct val="100000"/>
                        </a:lnSpc>
                        <a:spcBef>
                          <a:spcPts val="605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Документ подтверждающий факт реализации  товаров (работ, услуг), произведенных</a:t>
                      </a:r>
                    </a:p>
                    <a:p>
                      <a:pPr marL="377825">
                        <a:lnSpc>
                          <a:spcPct val="100000"/>
                        </a:lnSpc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социально уязвимыми категориями граждан</a:t>
                      </a:r>
                    </a:p>
                    <a:p>
                      <a:pPr marL="377825" marR="8096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Свидетельство о государственной  регистрации ИП/ЮЛ</a:t>
                      </a:r>
                    </a:p>
                    <a:p>
                      <a:pPr marL="377825" marR="57912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Свидетельство о постановке на учет в  налоговом органе ИП/ЮЛ</a:t>
                      </a: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Лицензия (при наличии)</a:t>
                      </a:r>
                    </a:p>
                    <a:p>
                      <a:pPr marL="377825" marR="14160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Копии документов, подтверждающих закупку  товаров (работ, услуг) у социально уязвимых  категорий граждан</a:t>
                      </a: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Заявление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Отчет о социальном воздействии</a:t>
                      </a:r>
                    </a:p>
                    <a:p>
                      <a:pPr marL="378460" marR="32067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Сведения об осуществляемой  деятельности по производству товаров  (работ, услуг), предназначенных для  граждан социально уязвимых категорий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5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Справка о доле доходов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Налоговая декларация (для ИП)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Отчет о финансовых результатах (для ЮЛ)</a:t>
                      </a:r>
                    </a:p>
                    <a:p>
                      <a:pPr marL="378460" marR="321310" indent="-287020">
                        <a:lnSpc>
                          <a:spcPct val="100000"/>
                        </a:lnSpc>
                        <a:spcBef>
                          <a:spcPts val="605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Документ подтверждающий факт  реализации товаров (работ, услуг) для  социально уязвимых категорий граждан</a:t>
                      </a:r>
                    </a:p>
                    <a:p>
                      <a:pPr marL="378460" marR="64960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Свидетельство о государственной  регистрации ИП/ЮЛ</a:t>
                      </a:r>
                    </a:p>
                    <a:p>
                      <a:pPr marL="378460" marR="41910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Свидетельство о постановке на учет в  налоговом органе ИП/ЮЛ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Лицензия (при наличии)</a:t>
                      </a:r>
                    </a:p>
                    <a:p>
                      <a:pPr marL="378460" marR="19939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Подтверждение о направлении чистой  прибыли на осуществление деятельности  социального предприятия</a:t>
                      </a: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Заявление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Отчет о социальном воздействии</a:t>
                      </a:r>
                    </a:p>
                    <a:p>
                      <a:pPr marL="378460" marR="12128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Сведения об осуществлении  деятельности, направленной на  достижение общественного полезных  целей и способствующей решению  социальных проблем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5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Справка о доле доходов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Налоговая декларация (для ИП)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5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Отчет о финансовых результатах</a:t>
                      </a:r>
                    </a:p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(для ЮЛ)</a:t>
                      </a:r>
                    </a:p>
                    <a:p>
                      <a:pPr marL="378460" marR="321310" indent="-287020">
                        <a:lnSpc>
                          <a:spcPct val="100000"/>
                        </a:lnSpc>
                        <a:spcBef>
                          <a:spcPts val="1195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Свидетельство о государственной  регистрации ИП/ЮЛ</a:t>
                      </a:r>
                    </a:p>
                    <a:p>
                      <a:pPr marL="378460" marR="90805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Свидетельство о постановке на учет в  налоговом органе ИП/ЮЛ</a:t>
                      </a: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605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Лицензия (при наличии)</a:t>
                      </a:r>
                    </a:p>
                    <a:p>
                      <a:pPr marL="378460" marR="280670" indent="-28702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Wingdings"/>
                        <a:buChar char="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Подтверждение о направлении  чистой прибыли на осуществление  деятельности социального  предприятия</a:t>
                      </a: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387188"/>
              </p:ext>
            </p:extLst>
          </p:nvPr>
        </p:nvGraphicFramePr>
        <p:xfrm>
          <a:off x="836908" y="5800288"/>
          <a:ext cx="10500102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00102"/>
              </a:tblGrid>
              <a:tr h="623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900" kern="1200" spc="-5" dirty="0" smtClean="0">
                          <a:solidFill>
                            <a:srgbClr val="FF0000"/>
                          </a:solidFill>
                          <a:latin typeface="Arial Narrow"/>
                          <a:ea typeface="+mn-ea"/>
                          <a:cs typeface="Arial Narrow"/>
                        </a:rPr>
                        <a:t>Обращаем внимание!</a:t>
                      </a:r>
                    </a:p>
                    <a:p>
                      <a:pPr marL="2847340" marR="2837815" algn="ctr">
                        <a:lnSpc>
                          <a:spcPct val="100000"/>
                        </a:lnSpc>
                      </a:pPr>
                      <a:r>
                        <a:rPr lang="ru-RU" sz="900" kern="1200" spc="-5" dirty="0" smtClean="0">
                          <a:solidFill>
                            <a:srgbClr val="FF0000"/>
                          </a:solidFill>
                          <a:latin typeface="Arial Narrow"/>
                          <a:ea typeface="+mn-ea"/>
                          <a:cs typeface="Arial Narrow"/>
                        </a:rPr>
                        <a:t>Каждой категории необходимо готовить свой пакет документов. Образцы можно скачать по ссылке: </a:t>
                      </a:r>
                      <a:r>
                        <a:rPr lang="ru-RU" sz="900" kern="1200" spc="-5" dirty="0" smtClean="0">
                          <a:solidFill>
                            <a:schemeClr val="dk1"/>
                          </a:solidFill>
                          <a:latin typeface="Arial Narrow"/>
                          <a:ea typeface="+mn-ea"/>
                          <a:cs typeface="Arial Narrow"/>
                        </a:rPr>
                        <a:t> </a:t>
                      </a:r>
                      <a:r>
                        <a:rPr lang="ru-RU" sz="900" kern="1200" spc="-5" dirty="0" smtClean="0">
                          <a:solidFill>
                            <a:schemeClr val="dk1"/>
                          </a:solidFill>
                          <a:latin typeface="Arial Narrow"/>
                          <a:ea typeface="+mn-ea"/>
                          <a:cs typeface="Arial Narrow"/>
                          <a:hlinkClick r:id="rId2"/>
                        </a:rPr>
                        <a:t>https://drive.google.com/drive/folders/1ii282iHm_u7_8EsVIYSfhtVLCvCbF77X?usp=sharing</a:t>
                      </a:r>
                      <a:endParaRPr lang="ru-RU" sz="900" kern="1200" spc="-5" dirty="0" smtClean="0">
                        <a:solidFill>
                          <a:schemeClr val="dk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062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90616" y="156760"/>
            <a:ext cx="88792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7325" marR="5080" indent="-144526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E85238"/>
                </a:solidFill>
                <a:latin typeface="Arial Narrow"/>
                <a:cs typeface="Arial Narrow"/>
              </a:rPr>
              <a:t>УЖЕ</a:t>
            </a:r>
            <a:r>
              <a:rPr sz="3600" spc="-15" dirty="0">
                <a:solidFill>
                  <a:srgbClr val="E85238"/>
                </a:solidFill>
                <a:latin typeface="Arial Narrow"/>
                <a:cs typeface="Arial Narrow"/>
              </a:rPr>
              <a:t> </a:t>
            </a:r>
            <a:r>
              <a:rPr sz="3600" dirty="0">
                <a:solidFill>
                  <a:srgbClr val="E85238"/>
                </a:solidFill>
                <a:latin typeface="Arial Narrow"/>
                <a:cs typeface="Arial Narrow"/>
              </a:rPr>
              <a:t>СЕЙЧАС</a:t>
            </a:r>
            <a:r>
              <a:rPr sz="3600" spc="-25" dirty="0">
                <a:solidFill>
                  <a:srgbClr val="E85238"/>
                </a:solidFill>
                <a:latin typeface="Arial Narrow"/>
                <a:cs typeface="Arial Narrow"/>
              </a:rPr>
              <a:t> </a:t>
            </a:r>
            <a:r>
              <a:rPr lang="ru-RU" sz="3600" dirty="0">
                <a:solidFill>
                  <a:srgbClr val="E85238"/>
                </a:solidFill>
                <a:latin typeface="Arial Narrow"/>
                <a:cs typeface="Arial Narrow"/>
              </a:rPr>
              <a:t>МОЖНО</a:t>
            </a:r>
            <a:r>
              <a:rPr sz="3600" spc="-10" dirty="0">
                <a:solidFill>
                  <a:srgbClr val="E85238"/>
                </a:solidFill>
                <a:latin typeface="Arial Narrow"/>
                <a:cs typeface="Arial Narrow"/>
              </a:rPr>
              <a:t> </a:t>
            </a:r>
            <a:r>
              <a:rPr sz="3600" dirty="0">
                <a:solidFill>
                  <a:srgbClr val="E85238"/>
                </a:solidFill>
                <a:latin typeface="Arial Narrow"/>
                <a:cs typeface="Arial Narrow"/>
              </a:rPr>
              <a:t>ПОЛУЧИТЬ</a:t>
            </a:r>
            <a:r>
              <a:rPr sz="3600" spc="-15" dirty="0">
                <a:solidFill>
                  <a:srgbClr val="E85238"/>
                </a:solidFill>
                <a:latin typeface="Arial Narrow"/>
                <a:cs typeface="Arial Narrow"/>
              </a:rPr>
              <a:t> </a:t>
            </a:r>
            <a:r>
              <a:rPr sz="3600" dirty="0">
                <a:solidFill>
                  <a:srgbClr val="E85238"/>
                </a:solidFill>
                <a:latin typeface="Arial Narrow"/>
                <a:cs typeface="Arial Narrow"/>
              </a:rPr>
              <a:t>СТАТУС </a:t>
            </a:r>
            <a:r>
              <a:rPr sz="3600" spc="-805" dirty="0">
                <a:solidFill>
                  <a:srgbClr val="E85238"/>
                </a:solidFill>
                <a:latin typeface="Arial Narrow"/>
                <a:cs typeface="Arial Narrow"/>
              </a:rPr>
              <a:t> </a:t>
            </a:r>
            <a:r>
              <a:rPr sz="3600" dirty="0">
                <a:solidFill>
                  <a:srgbClr val="E85238"/>
                </a:solidFill>
                <a:latin typeface="Arial Narrow"/>
                <a:cs typeface="Arial Narrow"/>
              </a:rPr>
              <a:t>СОЦИАЛЬНОГО</a:t>
            </a:r>
            <a:r>
              <a:rPr sz="3600" spc="-10" dirty="0">
                <a:solidFill>
                  <a:srgbClr val="E85238"/>
                </a:solidFill>
                <a:latin typeface="Arial Narrow"/>
                <a:cs typeface="Arial Narrow"/>
              </a:rPr>
              <a:t> </a:t>
            </a:r>
            <a:r>
              <a:rPr sz="3600" dirty="0">
                <a:solidFill>
                  <a:srgbClr val="E85238"/>
                </a:solidFill>
                <a:latin typeface="Arial Narrow"/>
                <a:cs typeface="Arial Narrow"/>
              </a:rPr>
              <a:t>ПРЕДПРИЯТИЯ</a:t>
            </a:r>
            <a:endParaRPr sz="3600" dirty="0">
              <a:solidFill>
                <a:schemeClr val="accent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28769" y="1482978"/>
            <a:ext cx="21710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A3838"/>
                </a:solidFill>
                <a:latin typeface="Arial Narrow"/>
                <a:cs typeface="Arial Narrow"/>
              </a:rPr>
              <a:t>Для</a:t>
            </a:r>
            <a:r>
              <a:rPr sz="2400" b="1" spc="-4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2400" b="1" spc="-5" dirty="0">
                <a:solidFill>
                  <a:srgbClr val="3A3838"/>
                </a:solidFill>
                <a:latin typeface="Arial Narrow"/>
                <a:cs typeface="Arial Narrow"/>
              </a:rPr>
              <a:t>этого</a:t>
            </a:r>
            <a:r>
              <a:rPr sz="2400" b="1" spc="-3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2400" b="1" spc="-5" dirty="0">
                <a:solidFill>
                  <a:srgbClr val="3A3838"/>
                </a:solidFill>
                <a:latin typeface="Arial Narrow"/>
                <a:cs typeface="Arial Narrow"/>
              </a:rPr>
              <a:t>нужно: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53098" y="3101086"/>
            <a:ext cx="3925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299085" algn="l"/>
                <a:tab pos="299720" algn="l"/>
                <a:tab pos="598805" algn="l"/>
                <a:tab pos="1848485" algn="l"/>
                <a:tab pos="3246755" algn="l"/>
              </a:tabLst>
            </a:pP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в	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ми</a:t>
            </a:r>
            <a:r>
              <a:rPr sz="1400" b="1" spc="-15" dirty="0">
                <a:solidFill>
                  <a:srgbClr val="3A3838"/>
                </a:solidFill>
                <a:latin typeface="Arial Narrow"/>
                <a:cs typeface="Arial Narrow"/>
              </a:rPr>
              <a:t>н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ис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те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р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с</a:t>
            </a:r>
            <a:r>
              <a:rPr sz="1400" b="1" spc="-15" dirty="0">
                <a:solidFill>
                  <a:srgbClr val="3A3838"/>
                </a:solidFill>
                <a:latin typeface="Arial Narrow"/>
                <a:cs typeface="Arial Narrow"/>
              </a:rPr>
              <a:t>тв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о	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эк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о</a:t>
            </a:r>
            <a:r>
              <a:rPr sz="1400" b="1" spc="-15" dirty="0">
                <a:solidFill>
                  <a:srgbClr val="3A3838"/>
                </a:solidFill>
                <a:latin typeface="Arial Narrow"/>
                <a:cs typeface="Arial Narrow"/>
              </a:rPr>
              <a:t>н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о</a:t>
            </a:r>
            <a:r>
              <a:rPr sz="1400" b="1" spc="-15" dirty="0">
                <a:solidFill>
                  <a:srgbClr val="3A3838"/>
                </a:solidFill>
                <a:latin typeface="Arial Narrow"/>
                <a:cs typeface="Arial Narrow"/>
              </a:rPr>
              <a:t>ми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ческ</a:t>
            </a:r>
            <a:r>
              <a:rPr sz="1400" b="1" spc="-10" dirty="0">
                <a:solidFill>
                  <a:srgbClr val="3A3838"/>
                </a:solidFill>
                <a:latin typeface="Arial Narrow"/>
                <a:cs typeface="Arial Narrow"/>
              </a:rPr>
              <a:t>о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го	</a:t>
            </a:r>
            <a:r>
              <a:rPr sz="1400" b="1" spc="-10" dirty="0">
                <a:solidFill>
                  <a:srgbClr val="3A3838"/>
                </a:solidFill>
                <a:latin typeface="Arial Narrow"/>
                <a:cs typeface="Arial Narrow"/>
              </a:rPr>
              <a:t>р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азви</a:t>
            </a:r>
            <a:r>
              <a:rPr sz="1400" b="1" spc="-10" dirty="0">
                <a:solidFill>
                  <a:srgbClr val="3A3838"/>
                </a:solidFill>
                <a:latin typeface="Arial Narrow"/>
                <a:cs typeface="Arial Narrow"/>
              </a:rPr>
              <a:t>т</a:t>
            </a:r>
            <a:r>
              <a:rPr sz="1400" b="1" spc="-15" dirty="0">
                <a:solidFill>
                  <a:srgbClr val="3A3838"/>
                </a:solidFill>
                <a:latin typeface="Arial Narrow"/>
                <a:cs typeface="Arial Narrow"/>
              </a:rPr>
              <a:t>и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я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39610" y="3314445"/>
            <a:ext cx="363982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Приморского</a:t>
            </a:r>
            <a:r>
              <a:rPr sz="1400" b="1" spc="204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края</a:t>
            </a:r>
            <a:r>
              <a:rPr sz="1400" b="1" spc="19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10" dirty="0">
                <a:solidFill>
                  <a:srgbClr val="3A3838"/>
                </a:solidFill>
                <a:latin typeface="Arial Narrow"/>
                <a:cs typeface="Arial Narrow"/>
              </a:rPr>
              <a:t>по</a:t>
            </a:r>
            <a:r>
              <a:rPr sz="1400" spc="19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адресу:</a:t>
            </a:r>
            <a:r>
              <a:rPr sz="1400" spc="20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Владивосток,</a:t>
            </a:r>
            <a:r>
              <a:rPr sz="1400" spc="19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улица </a:t>
            </a:r>
            <a:r>
              <a:rPr sz="1400" spc="-30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Светланская,</a:t>
            </a:r>
            <a:r>
              <a:rPr sz="1400" spc="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22,</a:t>
            </a:r>
            <a:r>
              <a:rPr sz="1400" spc="2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телефон:</a:t>
            </a:r>
            <a:r>
              <a:rPr sz="1400" spc="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8</a:t>
            </a:r>
            <a:r>
              <a:rPr sz="1400" spc="1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(423)</a:t>
            </a:r>
            <a:r>
              <a:rPr sz="1400" spc="1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220-92-34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73470" y="2622422"/>
            <a:ext cx="287655" cy="270510"/>
          </a:xfrm>
          <a:custGeom>
            <a:avLst/>
            <a:gdLst/>
            <a:ahLst/>
            <a:cxnLst/>
            <a:rect l="l" t="t" r="r" b="b"/>
            <a:pathLst>
              <a:path w="287654" h="270510">
                <a:moveTo>
                  <a:pt x="164744" y="158381"/>
                </a:moveTo>
                <a:lnTo>
                  <a:pt x="126746" y="158381"/>
                </a:lnTo>
                <a:lnTo>
                  <a:pt x="126746" y="181610"/>
                </a:lnTo>
                <a:lnTo>
                  <a:pt x="164744" y="181610"/>
                </a:lnTo>
                <a:lnTo>
                  <a:pt x="164744" y="158381"/>
                </a:lnTo>
                <a:close/>
              </a:path>
              <a:path w="287654" h="270510">
                <a:moveTo>
                  <a:pt x="287147" y="158369"/>
                </a:moveTo>
                <a:lnTo>
                  <a:pt x="181610" y="158369"/>
                </a:lnTo>
                <a:lnTo>
                  <a:pt x="181610" y="190881"/>
                </a:lnTo>
                <a:lnTo>
                  <a:pt x="177419" y="195580"/>
                </a:lnTo>
                <a:lnTo>
                  <a:pt x="114046" y="195580"/>
                </a:lnTo>
                <a:lnTo>
                  <a:pt x="109855" y="190881"/>
                </a:lnTo>
                <a:lnTo>
                  <a:pt x="109855" y="158369"/>
                </a:lnTo>
                <a:lnTo>
                  <a:pt x="0" y="158369"/>
                </a:lnTo>
                <a:lnTo>
                  <a:pt x="0" y="242189"/>
                </a:lnTo>
                <a:lnTo>
                  <a:pt x="2286" y="252476"/>
                </a:lnTo>
                <a:lnTo>
                  <a:pt x="8509" y="261366"/>
                </a:lnTo>
                <a:lnTo>
                  <a:pt x="17907" y="267716"/>
                </a:lnTo>
                <a:lnTo>
                  <a:pt x="29591" y="270129"/>
                </a:lnTo>
                <a:lnTo>
                  <a:pt x="261874" y="270129"/>
                </a:lnTo>
                <a:lnTo>
                  <a:pt x="272923" y="267716"/>
                </a:lnTo>
                <a:lnTo>
                  <a:pt x="280797" y="261366"/>
                </a:lnTo>
                <a:lnTo>
                  <a:pt x="285623" y="252476"/>
                </a:lnTo>
                <a:lnTo>
                  <a:pt x="287147" y="242189"/>
                </a:lnTo>
                <a:lnTo>
                  <a:pt x="287147" y="195580"/>
                </a:lnTo>
                <a:lnTo>
                  <a:pt x="287147" y="158369"/>
                </a:lnTo>
                <a:close/>
              </a:path>
              <a:path w="287654" h="270510">
                <a:moveTo>
                  <a:pt x="287147" y="69850"/>
                </a:moveTo>
                <a:lnTo>
                  <a:pt x="285623" y="59563"/>
                </a:lnTo>
                <a:lnTo>
                  <a:pt x="280797" y="50546"/>
                </a:lnTo>
                <a:lnTo>
                  <a:pt x="272923" y="44323"/>
                </a:lnTo>
                <a:lnTo>
                  <a:pt x="261874" y="41910"/>
                </a:lnTo>
                <a:lnTo>
                  <a:pt x="206908" y="41910"/>
                </a:lnTo>
                <a:lnTo>
                  <a:pt x="206908" y="23329"/>
                </a:lnTo>
                <a:lnTo>
                  <a:pt x="185801" y="23329"/>
                </a:lnTo>
                <a:lnTo>
                  <a:pt x="185801" y="41910"/>
                </a:lnTo>
                <a:lnTo>
                  <a:pt x="105664" y="41910"/>
                </a:lnTo>
                <a:lnTo>
                  <a:pt x="105664" y="23241"/>
                </a:lnTo>
                <a:lnTo>
                  <a:pt x="207010" y="23241"/>
                </a:lnTo>
                <a:lnTo>
                  <a:pt x="207010" y="13843"/>
                </a:lnTo>
                <a:lnTo>
                  <a:pt x="205486" y="7747"/>
                </a:lnTo>
                <a:lnTo>
                  <a:pt x="201676" y="3429"/>
                </a:lnTo>
                <a:lnTo>
                  <a:pt x="196215" y="762"/>
                </a:lnTo>
                <a:lnTo>
                  <a:pt x="190119" y="0"/>
                </a:lnTo>
                <a:lnTo>
                  <a:pt x="101346" y="0"/>
                </a:lnTo>
                <a:lnTo>
                  <a:pt x="95250" y="762"/>
                </a:lnTo>
                <a:lnTo>
                  <a:pt x="89789" y="3429"/>
                </a:lnTo>
                <a:lnTo>
                  <a:pt x="85979" y="7747"/>
                </a:lnTo>
                <a:lnTo>
                  <a:pt x="84455" y="13843"/>
                </a:lnTo>
                <a:lnTo>
                  <a:pt x="84455" y="41910"/>
                </a:lnTo>
                <a:lnTo>
                  <a:pt x="29591" y="41910"/>
                </a:lnTo>
                <a:lnTo>
                  <a:pt x="17907" y="44323"/>
                </a:lnTo>
                <a:lnTo>
                  <a:pt x="8509" y="50546"/>
                </a:lnTo>
                <a:lnTo>
                  <a:pt x="2286" y="59563"/>
                </a:lnTo>
                <a:lnTo>
                  <a:pt x="0" y="69850"/>
                </a:lnTo>
                <a:lnTo>
                  <a:pt x="0" y="139700"/>
                </a:lnTo>
                <a:lnTo>
                  <a:pt x="287147" y="139700"/>
                </a:lnTo>
                <a:lnTo>
                  <a:pt x="287147" y="69850"/>
                </a:lnTo>
                <a:close/>
              </a:path>
            </a:pathLst>
          </a:custGeom>
          <a:solidFill>
            <a:srgbClr val="603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555993" y="1935183"/>
            <a:ext cx="4067810" cy="97218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R="741045" algn="ctr">
              <a:lnSpc>
                <a:spcPct val="100000"/>
              </a:lnSpc>
              <a:spcBef>
                <a:spcPts val="745"/>
              </a:spcBef>
            </a:pPr>
            <a:r>
              <a:rPr sz="3600" b="1" dirty="0">
                <a:solidFill>
                  <a:srgbClr val="E85238"/>
                </a:solidFill>
                <a:latin typeface="Arial Narrow"/>
                <a:cs typeface="Arial Narrow"/>
              </a:rPr>
              <a:t>2</a:t>
            </a:r>
            <a:endParaRPr sz="36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800" b="1" spc="-5" dirty="0">
                <a:solidFill>
                  <a:srgbClr val="3A3838"/>
                </a:solidFill>
                <a:latin typeface="Arial Narrow"/>
                <a:cs typeface="Arial Narrow"/>
              </a:rPr>
              <a:t>Подать документы на</a:t>
            </a:r>
            <a:r>
              <a:rPr sz="1800" b="1" spc="-1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800" b="1" spc="-5" dirty="0">
                <a:solidFill>
                  <a:srgbClr val="3A3838"/>
                </a:solidFill>
                <a:latin typeface="Arial Narrow"/>
                <a:cs typeface="Arial Narrow"/>
              </a:rPr>
              <a:t>бумажном</a:t>
            </a:r>
            <a:r>
              <a:rPr sz="1800" b="1" spc="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800" b="1" spc="-5" dirty="0">
                <a:solidFill>
                  <a:srgbClr val="3A3838"/>
                </a:solidFill>
                <a:latin typeface="Arial Narrow"/>
                <a:cs typeface="Arial Narrow"/>
              </a:rPr>
              <a:t>носителе: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13813" y="3979545"/>
            <a:ext cx="7864475" cy="1595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37990" marR="5080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4238625" algn="l"/>
              </a:tabLst>
            </a:pP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по</a:t>
            </a:r>
            <a:r>
              <a:rPr sz="1400" spc="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почте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 или</a:t>
            </a:r>
            <a:r>
              <a:rPr sz="1400" spc="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лично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 в</a:t>
            </a:r>
            <a:r>
              <a:rPr sz="1400" spc="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Центр</a:t>
            </a:r>
            <a:r>
              <a:rPr sz="1400" b="1" spc="31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Arial Narrow"/>
                <a:cs typeface="Arial Narrow"/>
              </a:rPr>
              <a:t>инноваций 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 социальной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сферы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 (центр</a:t>
            </a:r>
            <a:r>
              <a:rPr sz="1400" b="1" spc="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«Мой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бизнес»)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по </a:t>
            </a:r>
            <a:r>
              <a:rPr sz="1400" spc="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адресу: 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Владивосток,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улица Тигровая, 7, 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офис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603, 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телефон:</a:t>
            </a:r>
            <a:r>
              <a:rPr sz="1400" spc="1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8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(423)</a:t>
            </a:r>
            <a:r>
              <a:rPr sz="1400" spc="1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279-59-09</a:t>
            </a:r>
            <a:endParaRPr sz="14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</a:pPr>
            <a:endParaRPr sz="16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 dirty="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сайт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«Мой </a:t>
            </a:r>
            <a:r>
              <a:rPr sz="1400" b="1" dirty="0">
                <a:solidFill>
                  <a:srgbClr val="3A3838"/>
                </a:solidFill>
                <a:latin typeface="Arial Narrow"/>
                <a:cs typeface="Arial Narrow"/>
              </a:rPr>
              <a:t>бизнес»</a:t>
            </a:r>
            <a:r>
              <a:rPr sz="1400" b="1" spc="31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</a:rPr>
              <a:t>https://mb.primorsky.ru/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1473" y="1965870"/>
            <a:ext cx="3813175" cy="91948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R="97155" algn="ctr">
              <a:lnSpc>
                <a:spcPct val="100000"/>
              </a:lnSpc>
              <a:spcBef>
                <a:spcPts val="465"/>
              </a:spcBef>
            </a:pPr>
            <a:r>
              <a:rPr sz="3600" b="1" dirty="0">
                <a:solidFill>
                  <a:srgbClr val="E85238"/>
                </a:solidFill>
                <a:latin typeface="Arial Narrow"/>
                <a:cs typeface="Arial Narrow"/>
              </a:rPr>
              <a:t>1</a:t>
            </a:r>
            <a:endParaRPr sz="3600" dirty="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800" b="1" spc="-5" dirty="0">
                <a:solidFill>
                  <a:srgbClr val="3A3838"/>
                </a:solidFill>
                <a:latin typeface="Arial Narrow"/>
                <a:cs typeface="Arial Narrow"/>
              </a:rPr>
              <a:t>Подать</a:t>
            </a:r>
            <a:r>
              <a:rPr sz="1800" b="1" spc="-1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800" b="1" spc="-5" dirty="0">
                <a:solidFill>
                  <a:srgbClr val="3A3838"/>
                </a:solidFill>
                <a:latin typeface="Arial Narrow"/>
                <a:cs typeface="Arial Narrow"/>
              </a:rPr>
              <a:t>документы</a:t>
            </a:r>
            <a:r>
              <a:rPr sz="1800" b="1" spc="-1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3A3838"/>
                </a:solidFill>
                <a:latin typeface="Arial Narrow"/>
                <a:cs typeface="Arial Narrow"/>
              </a:rPr>
              <a:t>в</a:t>
            </a:r>
            <a:r>
              <a:rPr sz="1800" b="1" spc="-5" dirty="0">
                <a:solidFill>
                  <a:srgbClr val="3A3838"/>
                </a:solidFill>
                <a:latin typeface="Arial Narrow"/>
                <a:cs typeface="Arial Narrow"/>
              </a:rPr>
              <a:t> электронном</a:t>
            </a:r>
            <a:r>
              <a:rPr sz="1800" b="1" spc="-2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3A3838"/>
                </a:solidFill>
                <a:latin typeface="Arial Narrow"/>
                <a:cs typeface="Arial Narrow"/>
              </a:rPr>
              <a:t>виде: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54443" y="2578099"/>
            <a:ext cx="330200" cy="323850"/>
          </a:xfrm>
          <a:custGeom>
            <a:avLst/>
            <a:gdLst/>
            <a:ahLst/>
            <a:cxnLst/>
            <a:rect l="l" t="t" r="r" b="b"/>
            <a:pathLst>
              <a:path w="330200" h="323850">
                <a:moveTo>
                  <a:pt x="286829" y="38100"/>
                </a:moveTo>
                <a:lnTo>
                  <a:pt x="286397" y="38100"/>
                </a:lnTo>
                <a:lnTo>
                  <a:pt x="286397" y="31750"/>
                </a:lnTo>
                <a:lnTo>
                  <a:pt x="285965" y="31750"/>
                </a:lnTo>
                <a:lnTo>
                  <a:pt x="284556" y="21336"/>
                </a:lnTo>
                <a:lnTo>
                  <a:pt x="278269" y="9525"/>
                </a:lnTo>
                <a:lnTo>
                  <a:pt x="268770" y="2413"/>
                </a:lnTo>
                <a:lnTo>
                  <a:pt x="261137" y="876"/>
                </a:lnTo>
                <a:lnTo>
                  <a:pt x="261137" y="31750"/>
                </a:lnTo>
                <a:lnTo>
                  <a:pt x="261137" y="38100"/>
                </a:lnTo>
                <a:lnTo>
                  <a:pt x="261137" y="215900"/>
                </a:lnTo>
                <a:lnTo>
                  <a:pt x="261137" y="228473"/>
                </a:lnTo>
                <a:lnTo>
                  <a:pt x="68503" y="228473"/>
                </a:lnTo>
                <a:lnTo>
                  <a:pt x="64211" y="222250"/>
                </a:lnTo>
                <a:lnTo>
                  <a:pt x="64211" y="31750"/>
                </a:lnTo>
                <a:lnTo>
                  <a:pt x="261137" y="31750"/>
                </a:lnTo>
                <a:lnTo>
                  <a:pt x="261137" y="876"/>
                </a:lnTo>
                <a:lnTo>
                  <a:pt x="256857" y="0"/>
                </a:lnTo>
                <a:lnTo>
                  <a:pt x="68503" y="0"/>
                </a:lnTo>
                <a:lnTo>
                  <a:pt x="59067" y="2413"/>
                </a:lnTo>
                <a:lnTo>
                  <a:pt x="50838" y="9525"/>
                </a:lnTo>
                <a:lnTo>
                  <a:pt x="45021" y="21336"/>
                </a:lnTo>
                <a:lnTo>
                  <a:pt x="42811" y="38100"/>
                </a:lnTo>
                <a:lnTo>
                  <a:pt x="42811" y="215773"/>
                </a:lnTo>
                <a:lnTo>
                  <a:pt x="45021" y="233426"/>
                </a:lnTo>
                <a:lnTo>
                  <a:pt x="50838" y="247523"/>
                </a:lnTo>
                <a:lnTo>
                  <a:pt x="59067" y="256921"/>
                </a:lnTo>
                <a:lnTo>
                  <a:pt x="68503" y="260223"/>
                </a:lnTo>
                <a:lnTo>
                  <a:pt x="256857" y="260223"/>
                </a:lnTo>
                <a:lnTo>
                  <a:pt x="268770" y="256921"/>
                </a:lnTo>
                <a:lnTo>
                  <a:pt x="278269" y="247523"/>
                </a:lnTo>
                <a:lnTo>
                  <a:pt x="284556" y="233426"/>
                </a:lnTo>
                <a:lnTo>
                  <a:pt x="285165" y="228600"/>
                </a:lnTo>
                <a:lnTo>
                  <a:pt x="285991" y="228600"/>
                </a:lnTo>
                <a:lnTo>
                  <a:pt x="285991" y="215900"/>
                </a:lnTo>
                <a:lnTo>
                  <a:pt x="286829" y="215900"/>
                </a:lnTo>
                <a:lnTo>
                  <a:pt x="286829" y="38100"/>
                </a:lnTo>
                <a:close/>
              </a:path>
              <a:path w="330200" h="323850">
                <a:moveTo>
                  <a:pt x="329641" y="272923"/>
                </a:moveTo>
                <a:lnTo>
                  <a:pt x="179806" y="272923"/>
                </a:lnTo>
                <a:lnTo>
                  <a:pt x="179806" y="291973"/>
                </a:lnTo>
                <a:lnTo>
                  <a:pt x="179806" y="298323"/>
                </a:lnTo>
                <a:lnTo>
                  <a:pt x="145554" y="298323"/>
                </a:lnTo>
                <a:lnTo>
                  <a:pt x="145554" y="291973"/>
                </a:lnTo>
                <a:lnTo>
                  <a:pt x="179806" y="291973"/>
                </a:lnTo>
                <a:lnTo>
                  <a:pt x="179806" y="272923"/>
                </a:lnTo>
                <a:lnTo>
                  <a:pt x="0" y="272923"/>
                </a:lnTo>
                <a:lnTo>
                  <a:pt x="0" y="298323"/>
                </a:lnTo>
                <a:lnTo>
                  <a:pt x="2209" y="307594"/>
                </a:lnTo>
                <a:lnTo>
                  <a:pt x="8026" y="315722"/>
                </a:lnTo>
                <a:lnTo>
                  <a:pt x="16256" y="321564"/>
                </a:lnTo>
                <a:lnTo>
                  <a:pt x="25692" y="323723"/>
                </a:lnTo>
                <a:lnTo>
                  <a:pt x="299669" y="323723"/>
                </a:lnTo>
                <a:lnTo>
                  <a:pt x="311581" y="321564"/>
                </a:lnTo>
                <a:lnTo>
                  <a:pt x="321068" y="315722"/>
                </a:lnTo>
                <a:lnTo>
                  <a:pt x="327367" y="307594"/>
                </a:lnTo>
                <a:lnTo>
                  <a:pt x="329641" y="298323"/>
                </a:lnTo>
                <a:lnTo>
                  <a:pt x="329641" y="291973"/>
                </a:lnTo>
                <a:lnTo>
                  <a:pt x="329641" y="272923"/>
                </a:lnTo>
                <a:close/>
              </a:path>
            </a:pathLst>
          </a:custGeom>
          <a:solidFill>
            <a:srgbClr val="603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98347" y="3101086"/>
            <a:ext cx="392557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на</a:t>
            </a:r>
            <a:r>
              <a:rPr sz="1400" spc="5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электронную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почту: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3A3838"/>
                </a:solidFill>
                <a:latin typeface="Arial Narrow"/>
                <a:cs typeface="Arial Narrow"/>
                <a:hlinkClick r:id="rId2"/>
              </a:rPr>
              <a:t>cisspk@cpp25.ru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  <a:hlinkClick r:id="rId2"/>
              </a:rPr>
              <a:t>, 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 параллельно 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направив оригинал пакета документов </a:t>
            </a:r>
            <a:r>
              <a:rPr sz="1400" dirty="0">
                <a:solidFill>
                  <a:srgbClr val="3A3838"/>
                </a:solidFill>
                <a:latin typeface="Arial Narrow"/>
                <a:cs typeface="Arial Narrow"/>
              </a:rPr>
              <a:t> по</a:t>
            </a:r>
            <a:r>
              <a:rPr sz="1400" spc="-5" dirty="0">
                <a:solidFill>
                  <a:srgbClr val="3A3838"/>
                </a:solidFill>
                <a:latin typeface="Arial Narrow"/>
                <a:cs typeface="Arial Narrow"/>
              </a:rPr>
              <a:t> почте</a:t>
            </a:r>
            <a:endParaRPr sz="1400" dirty="0">
              <a:latin typeface="Arial Narrow"/>
              <a:cs typeface="Arial Narrow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7722" y="4542409"/>
            <a:ext cx="1036319" cy="1036319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28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25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22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2457D274-4BE6-4223-A6D1-395FD1797783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0BCF13D9-C489-4801-8422-6AB13C01D960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4BB793F6-F75D-4F43-B9E4-EF683BCE101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ятиугольник 14">
                <a:extLst>
                  <a:ext uri="{FF2B5EF4-FFF2-40B4-BE49-F238E27FC236}">
                    <a16:creationId xmlns:a16="http://schemas.microsoft.com/office/drawing/2014/main" xmlns="" id="{7025EE18-6064-4330-B134-341562372B1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ятиугольник 15">
                <a:extLst>
                  <a:ext uri="{FF2B5EF4-FFF2-40B4-BE49-F238E27FC236}">
                    <a16:creationId xmlns:a16="http://schemas.microsoft.com/office/drawing/2014/main" xmlns="" id="{DA7A6A5E-7AD9-45B1-A1DE-75852B5F344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xmlns="" id="{9D43BA6F-D549-4869-97B3-8E0CEC445AC0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79DB2FE4-04D2-4C84-B6F8-A50B0A8B41A7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273BE56C-F5CA-4ADE-9153-8086380D549B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445B3DDE-D667-429F-A685-2A724A99B0E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xmlns="" id="{B3510C4B-CB1B-490A-B96B-576173E98DEB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DBBE5F2B-3A1A-45F6-BB11-076C3F8AE10C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7464DA7B-65A1-4660-9EDE-E75C80D13CCC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86337412-C0B0-4AB8-9642-8BED603CE400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3638B03D-EF3D-4E98-B7B9-F25ABEC07E70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062A262F-FB07-4A5D-BB31-F1CE29763055}"/>
              </a:ext>
            </a:extLst>
          </p:cNvPr>
          <p:cNvSpPr/>
          <p:nvPr/>
        </p:nvSpPr>
        <p:spPr>
          <a:xfrm>
            <a:off x="238090" y="1884990"/>
            <a:ext cx="116391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+mj-lt"/>
                <a:cs typeface="Times New Roman" panose="02020603050405020304" pitchFamily="18" charset="0"/>
              </a:rPr>
              <a:t>Федеральный закон от 24 июля 2007 года № 209-ФЗ «О  развитии малого и среднего предпринимательства в Российской Федерации»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016C57C0-B9AC-47E1-9C91-6865BC96D549}"/>
              </a:ext>
            </a:extLst>
          </p:cNvPr>
          <p:cNvSpPr/>
          <p:nvPr/>
        </p:nvSpPr>
        <p:spPr>
          <a:xfrm>
            <a:off x="238088" y="1355320"/>
            <a:ext cx="8570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Поправки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4130CB59-471F-4A43-8819-17E01D116D98}"/>
              </a:ext>
            </a:extLst>
          </p:cNvPr>
          <p:cNvSpPr/>
          <p:nvPr/>
        </p:nvSpPr>
        <p:spPr>
          <a:xfrm>
            <a:off x="238087" y="3369851"/>
            <a:ext cx="116391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cap="small" dirty="0">
                <a:solidFill>
                  <a:srgbClr val="C00000"/>
                </a:solidFill>
                <a:latin typeface="+mj-lt"/>
                <a:ea typeface="Times New Roman" panose="02020603050405020304" pitchFamily="18" charset="0"/>
              </a:rPr>
              <a:t>социальное предпринимательство 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- </a:t>
            </a:r>
            <a:r>
              <a:rPr lang="ru-RU" sz="2000" b="1" dirty="0">
                <a:latin typeface="+mj-lt"/>
                <a:ea typeface="Times New Roman" panose="02020603050405020304" pitchFamily="18" charset="0"/>
              </a:rPr>
              <a:t>предпринимательская 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деятельность, направленная на достижение общественно полезных целей, </a:t>
            </a:r>
            <a:r>
              <a:rPr lang="ru-RU" sz="2000" b="1" dirty="0">
                <a:latin typeface="+mj-lt"/>
                <a:ea typeface="Times New Roman" panose="02020603050405020304" pitchFamily="18" charset="0"/>
              </a:rPr>
              <a:t>способствующая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 решению социальных проблем граждан и общества </a:t>
            </a:r>
            <a:r>
              <a:rPr lang="ru-RU" sz="2000" b="1" dirty="0">
                <a:latin typeface="+mj-lt"/>
                <a:ea typeface="Times New Roman" panose="02020603050405020304" pitchFamily="18" charset="0"/>
              </a:rPr>
              <a:t>и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+mj-lt"/>
                <a:ea typeface="Times New Roman" panose="02020603050405020304" pitchFamily="18" charset="0"/>
              </a:rPr>
              <a:t>осуществляемая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+mj-lt"/>
                <a:ea typeface="Times New Roman" panose="02020603050405020304" pitchFamily="18" charset="0"/>
              </a:rPr>
              <a:t>в соответствии с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 условия</a:t>
            </a:r>
            <a:r>
              <a:rPr lang="ru-RU" sz="2000" b="1" dirty="0">
                <a:latin typeface="+mj-lt"/>
                <a:ea typeface="Times New Roman" panose="02020603050405020304" pitchFamily="18" charset="0"/>
              </a:rPr>
              <a:t>ми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2000" b="1" dirty="0">
                <a:latin typeface="+mj-lt"/>
                <a:ea typeface="Times New Roman" panose="02020603050405020304" pitchFamily="18" charset="0"/>
              </a:rPr>
              <a:t>предусмотренными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  законом о социальном предпринимательстве</a:t>
            </a:r>
            <a:endParaRPr lang="ru-RU" sz="2000" dirty="0">
              <a:latin typeface="+mj-lt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A607EB38-4601-4A42-A55F-6989C1DCBD9B}"/>
              </a:ext>
            </a:extLst>
          </p:cNvPr>
          <p:cNvSpPr/>
          <p:nvPr/>
        </p:nvSpPr>
        <p:spPr>
          <a:xfrm>
            <a:off x="238088" y="2815918"/>
            <a:ext cx="8570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Определения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64622AC1-644E-4297-B476-DA2DDF245CA4}"/>
              </a:ext>
            </a:extLst>
          </p:cNvPr>
          <p:cNvSpPr/>
          <p:nvPr/>
        </p:nvSpPr>
        <p:spPr>
          <a:xfrm>
            <a:off x="295759" y="5085545"/>
            <a:ext cx="116391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small" dirty="0">
                <a:solidFill>
                  <a:srgbClr val="C00000"/>
                </a:solidFill>
                <a:latin typeface="+mj-lt"/>
              </a:rPr>
              <a:t>социальные предприятия 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- </a:t>
            </a:r>
            <a:r>
              <a:rPr lang="ru-RU" sz="2000" b="1" dirty="0">
                <a:latin typeface="+mj-lt"/>
                <a:ea typeface="Times New Roman" panose="02020603050405020304" pitchFamily="18" charset="0"/>
              </a:rPr>
              <a:t>субъекты малого и среднего предпринимательства</a:t>
            </a:r>
            <a:r>
              <a:rPr lang="ru-RU" sz="2000" dirty="0">
                <a:latin typeface="+mj-lt"/>
                <a:ea typeface="Times New Roman" panose="02020603050405020304" pitchFamily="18" charset="0"/>
              </a:rPr>
              <a:t>, осуществляющие деятельность в сфере социального предпринимательства.</a:t>
            </a:r>
            <a:endParaRPr lang="ru-RU" sz="2000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23958E4-01DF-41D5-9D18-86C1E3EFC741}"/>
              </a:ext>
            </a:extLst>
          </p:cNvPr>
          <p:cNvSpPr txBox="1"/>
          <p:nvPr/>
        </p:nvSpPr>
        <p:spPr>
          <a:xfrm>
            <a:off x="1798044" y="161432"/>
            <a:ext cx="41585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latin typeface="+mj-lt"/>
              </a:rPr>
              <a:t>Основные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понятия</a:t>
            </a:r>
          </a:p>
        </p:txBody>
      </p:sp>
    </p:spTree>
    <p:extLst>
      <p:ext uri="{BB962C8B-B14F-4D97-AF65-F5344CB8AC3E}">
        <p14:creationId xmlns:p14="http://schemas.microsoft.com/office/powerpoint/2010/main" val="2015575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0E09E1-33E9-4084-B329-789E03C13E67}"/>
              </a:ext>
            </a:extLst>
          </p:cNvPr>
          <p:cNvSpPr txBox="1"/>
          <p:nvPr/>
        </p:nvSpPr>
        <p:spPr>
          <a:xfrm>
            <a:off x="3729340" y="0"/>
            <a:ext cx="5389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+mj-lt"/>
              </a:rPr>
              <a:t>Что даёт статус</a:t>
            </a:r>
            <a:r>
              <a:rPr lang="ru-RU" sz="4000" dirty="0">
                <a:solidFill>
                  <a:srgbClr val="002060"/>
                </a:solidFill>
                <a:latin typeface="+mj-lt"/>
              </a:rPr>
              <a:t>?</a:t>
            </a:r>
            <a:endParaRPr lang="ru-RU" sz="4000" b="1" dirty="0">
              <a:solidFill>
                <a:srgbClr val="E85338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82386" y="1056247"/>
            <a:ext cx="9940367" cy="5341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19" indent="-381019">
              <a:lnSpc>
                <a:spcPct val="107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Грант до 500 000 рублей</a:t>
            </a:r>
            <a:endParaRPr lang="ru-RU" sz="16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   статус СП + обучение = грант</a:t>
            </a: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 </a:t>
            </a:r>
            <a:endParaRPr lang="ru-RU" sz="16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1019" indent="-381019">
              <a:lnSpc>
                <a:spcPct val="107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1% по УСН «Доходы»</a:t>
            </a:r>
            <a:endParaRPr lang="ru-RU" sz="16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Закон Приморского края от 13 декабря 2018 года N 414-КЗ «Об установлении пониженных   налоговых ставок при применении упрощенной системы налогообложения»</a:t>
            </a:r>
            <a:r>
              <a:rPr lang="ru-RU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(с изменениями на 15 декабря 2020 года)</a:t>
            </a: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1019" indent="-381019">
              <a:lnSpc>
                <a:spcPct val="107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Займ</a:t>
            </a: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«Социальный» по ставке от 1% годовых</a:t>
            </a:r>
            <a:endParaRPr lang="ru-RU" sz="16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   МКК «Фонд развития Приморского края»</a:t>
            </a: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1019" indent="-381019">
              <a:lnSpc>
                <a:spcPct val="107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Поручительство на льготных условиях с комиссией </a:t>
            </a:r>
            <a:r>
              <a:rPr lang="ru-RU" sz="1600" b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0,25 </a:t>
            </a: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%</a:t>
            </a:r>
            <a:endParaRPr lang="ru-RU" sz="16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    Гарантийный фонд Приморского края</a:t>
            </a: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1019" indent="-381019">
              <a:lnSpc>
                <a:spcPct val="107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Обучение в образовательных программах</a:t>
            </a:r>
            <a:endParaRPr lang="ru-RU" sz="16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1019" indent="-381019">
              <a:lnSpc>
                <a:spcPct val="107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Участие в инвестиционной сессии</a:t>
            </a:r>
            <a:endParaRPr lang="ru-RU" sz="16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     дает возможность привлечь инвестиции для развития бизнеса</a:t>
            </a: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chemeClr val="accent6">
                  <a:lumMod val="75000"/>
                </a:schemeClr>
              </a:buClr>
            </a:pP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1019" indent="-381019">
              <a:lnSpc>
                <a:spcPct val="107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Создание  и продвижение бренда социального предпринимател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я</a:t>
            </a:r>
            <a:endParaRPr lang="ru-RU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6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12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9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6320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5A4F9C-9306-4B41-854A-AED02C7636BD}"/>
              </a:ext>
            </a:extLst>
          </p:cNvPr>
          <p:cNvSpPr txBox="1"/>
          <p:nvPr/>
        </p:nvSpPr>
        <p:spPr>
          <a:xfrm>
            <a:off x="1798044" y="161432"/>
            <a:ext cx="415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Ключевые</a:t>
            </a:r>
            <a:r>
              <a:rPr lang="ru-RU" dirty="0">
                <a:latin typeface="+mj-lt"/>
              </a:rPr>
              <a:t> условия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59C5AE04-3080-466E-850F-13CE663893F9}"/>
              </a:ext>
            </a:extLst>
          </p:cNvPr>
          <p:cNvGrpSpPr/>
          <p:nvPr/>
        </p:nvGrpSpPr>
        <p:grpSpPr>
          <a:xfrm>
            <a:off x="399437" y="776297"/>
            <a:ext cx="3985584" cy="4498569"/>
            <a:chOff x="399437" y="1390394"/>
            <a:chExt cx="3985584" cy="4498569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774B4A54-BBC6-404C-B9CB-779FFF8819E5}"/>
                </a:ext>
              </a:extLst>
            </p:cNvPr>
            <p:cNvSpPr/>
            <p:nvPr/>
          </p:nvSpPr>
          <p:spPr>
            <a:xfrm>
              <a:off x="1453503" y="4342963"/>
              <a:ext cx="1920718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4000" b="1" cap="small" dirty="0">
                  <a:solidFill>
                    <a:schemeClr val="accent1">
                      <a:lumMod val="50000"/>
                    </a:schemeClr>
                  </a:solidFill>
                  <a:latin typeface="+mj-lt"/>
                </a:rPr>
                <a:t>условия</a:t>
              </a:r>
              <a:r>
                <a:rPr lang="ru-RU" sz="4000" b="1" dirty="0">
                  <a:solidFill>
                    <a:schemeClr val="accent1">
                      <a:lumMod val="50000"/>
                    </a:schemeClr>
                  </a:solidFill>
                  <a:latin typeface="+mj-lt"/>
                </a:rPr>
                <a:t> </a:t>
              </a:r>
            </a:p>
            <a:p>
              <a:pPr algn="ctr"/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+mj-lt"/>
                </a:rPr>
                <a:t>осуществления </a:t>
              </a:r>
            </a:p>
            <a:p>
              <a:pPr algn="ctr"/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+mj-lt"/>
                </a:rPr>
                <a:t>деятельности</a:t>
              </a:r>
              <a:endParaRPr lang="ru-RU" sz="1200" b="1" dirty="0">
                <a:solidFill>
                  <a:schemeClr val="accent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xmlns="" id="{9A58D47E-27D6-4E82-92B2-711E93BE8F0F}"/>
                </a:ext>
              </a:extLst>
            </p:cNvPr>
            <p:cNvSpPr/>
            <p:nvPr/>
          </p:nvSpPr>
          <p:spPr>
            <a:xfrm>
              <a:off x="399437" y="1903379"/>
              <a:ext cx="3985584" cy="3985584"/>
            </a:xfrm>
            <a:prstGeom prst="ellipse">
              <a:avLst/>
            </a:prstGeom>
            <a:noFill/>
            <a:ln w="171450" cmpd="thickThin">
              <a:solidFill>
                <a:schemeClr val="accent5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3FA6A1E-7E4C-46F9-BD54-B2079304C61D}"/>
                </a:ext>
              </a:extLst>
            </p:cNvPr>
            <p:cNvSpPr txBox="1"/>
            <p:nvPr/>
          </p:nvSpPr>
          <p:spPr>
            <a:xfrm>
              <a:off x="1544874" y="1390394"/>
              <a:ext cx="1737976" cy="3770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3900" dirty="0">
                  <a:solidFill>
                    <a:schemeClr val="accent1">
                      <a:lumMod val="50000"/>
                    </a:schemeClr>
                  </a:solidFill>
                </a:rPr>
                <a:t>4</a:t>
              </a:r>
            </a:p>
          </p:txBody>
        </p:sp>
      </p:grp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D0332F00-ABC4-471E-9D04-24ABFD265F2D}"/>
              </a:ext>
            </a:extLst>
          </p:cNvPr>
          <p:cNvSpPr/>
          <p:nvPr/>
        </p:nvSpPr>
        <p:spPr>
          <a:xfrm>
            <a:off x="5696563" y="128928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Обеспечение занятости граждан, отнесенных к категориям 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социально уязвимых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2B3E41D0-D5A7-45B1-B933-60CEF0BA2768}"/>
              </a:ext>
            </a:extLst>
          </p:cNvPr>
          <p:cNvSpPr/>
          <p:nvPr/>
        </p:nvSpPr>
        <p:spPr>
          <a:xfrm>
            <a:off x="5696563" y="221159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Обеспечение реализации товаров (работ, услуг), произведенных гражданами, отнесенными к категориям 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социально уязвимых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  <a:endParaRPr lang="ru-RU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6F589B95-D61D-41CA-B8C2-F7947CA3FE3F}"/>
              </a:ext>
            </a:extLst>
          </p:cNvPr>
          <p:cNvSpPr/>
          <p:nvPr/>
        </p:nvSpPr>
        <p:spPr>
          <a:xfrm>
            <a:off x="5696563" y="341090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Производство товаров (работ, услуг), предназначенных для граждан, отнесенных к категориям 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социально уязвимых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DC213A3-B1CA-42F0-9A69-3F1210FB2F35}"/>
              </a:ext>
            </a:extLst>
          </p:cNvPr>
          <p:cNvSpPr/>
          <p:nvPr/>
        </p:nvSpPr>
        <p:spPr>
          <a:xfrm>
            <a:off x="5696563" y="461021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Деятельность, направленная на достижение общественно полезных целей и решение 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социальных проблем общества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  <a:endParaRPr lang="ru-RU" dirty="0"/>
          </a:p>
        </p:txBody>
      </p:sp>
      <p:grpSp>
        <p:nvGrpSpPr>
          <p:cNvPr id="2052" name="Группа 2051">
            <a:extLst>
              <a:ext uri="{FF2B5EF4-FFF2-40B4-BE49-F238E27FC236}">
                <a16:creationId xmlns:a16="http://schemas.microsoft.com/office/drawing/2014/main" xmlns="" id="{089D32CE-0F7E-4E56-81C3-B9B2249AF5DA}"/>
              </a:ext>
            </a:extLst>
          </p:cNvPr>
          <p:cNvGrpSpPr/>
          <p:nvPr/>
        </p:nvGrpSpPr>
        <p:grpSpPr>
          <a:xfrm>
            <a:off x="4382870" y="1935613"/>
            <a:ext cx="7409693" cy="949345"/>
            <a:chOff x="4382870" y="2549710"/>
            <a:chExt cx="7409693" cy="949345"/>
          </a:xfrm>
        </p:grpSpPr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xmlns="" id="{C13527AA-0EC7-4F46-9B28-476AD7C703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82870" y="2549711"/>
              <a:ext cx="1058925" cy="9493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9" name="Прямая соединительная линия 2048">
              <a:extLst>
                <a:ext uri="{FF2B5EF4-FFF2-40B4-BE49-F238E27FC236}">
                  <a16:creationId xmlns:a16="http://schemas.microsoft.com/office/drawing/2014/main" xmlns="" id="{9A818F40-57C1-48A7-B673-D3D05460C7A1}"/>
                </a:ext>
              </a:extLst>
            </p:cNvPr>
            <p:cNvCxnSpPr>
              <a:cxnSpLocks/>
            </p:cNvCxnSpPr>
            <p:nvPr/>
          </p:nvCxnSpPr>
          <p:spPr>
            <a:xfrm>
              <a:off x="5441795" y="2549710"/>
              <a:ext cx="635076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5AE2D8B1-E91A-484D-91F0-ED7D60C92989}"/>
              </a:ext>
            </a:extLst>
          </p:cNvPr>
          <p:cNvGrpSpPr/>
          <p:nvPr/>
        </p:nvGrpSpPr>
        <p:grpSpPr>
          <a:xfrm>
            <a:off x="4484133" y="3094756"/>
            <a:ext cx="7378708" cy="118697"/>
            <a:chOff x="4413855" y="2549710"/>
            <a:chExt cx="7378708" cy="389420"/>
          </a:xfrm>
        </p:grpSpPr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xmlns="" id="{2D6955BE-83E9-4CBD-BCFF-97E6F70BAD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13855" y="2549710"/>
              <a:ext cx="1027940" cy="3894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xmlns="" id="{09726CA8-6E76-47D7-9D32-51E6A1BE8CC4}"/>
                </a:ext>
              </a:extLst>
            </p:cNvPr>
            <p:cNvCxnSpPr>
              <a:cxnSpLocks/>
            </p:cNvCxnSpPr>
            <p:nvPr/>
          </p:nvCxnSpPr>
          <p:spPr>
            <a:xfrm>
              <a:off x="5441795" y="2549710"/>
              <a:ext cx="635076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B3F590A6-678B-4572-9F89-5B1AAA38697C}"/>
              </a:ext>
            </a:extLst>
          </p:cNvPr>
          <p:cNvGrpSpPr/>
          <p:nvPr/>
        </p:nvGrpSpPr>
        <p:grpSpPr>
          <a:xfrm>
            <a:off x="4453148" y="3634948"/>
            <a:ext cx="7409693" cy="724860"/>
            <a:chOff x="4382870" y="171594"/>
            <a:chExt cx="7409693" cy="2378116"/>
          </a:xfrm>
        </p:grpSpPr>
        <p:cxnSp>
          <p:nvCxnSpPr>
            <p:cNvPr id="41" name="Прямая соединительная линия 40">
              <a:extLst>
                <a:ext uri="{FF2B5EF4-FFF2-40B4-BE49-F238E27FC236}">
                  <a16:creationId xmlns:a16="http://schemas.microsoft.com/office/drawing/2014/main" xmlns="" id="{EE1679BF-340E-4AB0-833F-0304DD7C3B84}"/>
                </a:ext>
              </a:extLst>
            </p:cNvPr>
            <p:cNvCxnSpPr>
              <a:cxnSpLocks/>
            </p:cNvCxnSpPr>
            <p:nvPr/>
          </p:nvCxnSpPr>
          <p:spPr>
            <a:xfrm>
              <a:off x="4382870" y="171594"/>
              <a:ext cx="1058925" cy="23781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xmlns="" id="{D5387743-4DE6-4A1D-908A-215D7500CA68}"/>
                </a:ext>
              </a:extLst>
            </p:cNvPr>
            <p:cNvCxnSpPr>
              <a:cxnSpLocks/>
            </p:cNvCxnSpPr>
            <p:nvPr/>
          </p:nvCxnSpPr>
          <p:spPr>
            <a:xfrm>
              <a:off x="5441795" y="2549710"/>
              <a:ext cx="635076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xmlns="" id="{EC02FCDD-0391-4D19-8BB1-6B3F362A2FF8}"/>
              </a:ext>
            </a:extLst>
          </p:cNvPr>
          <p:cNvGrpSpPr/>
          <p:nvPr/>
        </p:nvGrpSpPr>
        <p:grpSpPr>
          <a:xfrm>
            <a:off x="4382870" y="3919019"/>
            <a:ext cx="7610069" cy="1730419"/>
            <a:chOff x="4182494" y="-3127437"/>
            <a:chExt cx="7610069" cy="5677147"/>
          </a:xfrm>
        </p:grpSpPr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xmlns="" id="{BACEC510-0BBA-4E3D-A255-0A2EA9413512}"/>
                </a:ext>
              </a:extLst>
            </p:cNvPr>
            <p:cNvCxnSpPr>
              <a:cxnSpLocks/>
            </p:cNvCxnSpPr>
            <p:nvPr/>
          </p:nvCxnSpPr>
          <p:spPr>
            <a:xfrm>
              <a:off x="4182494" y="-3127437"/>
              <a:ext cx="1259301" cy="56771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xmlns="" id="{D9475A68-1E50-4905-8AC9-8BC0E363A730}"/>
                </a:ext>
              </a:extLst>
            </p:cNvPr>
            <p:cNvCxnSpPr>
              <a:cxnSpLocks/>
            </p:cNvCxnSpPr>
            <p:nvPr/>
          </p:nvCxnSpPr>
          <p:spPr>
            <a:xfrm>
              <a:off x="5441795" y="2549710"/>
              <a:ext cx="635076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9" name="TextBox 2058">
            <a:extLst>
              <a:ext uri="{FF2B5EF4-FFF2-40B4-BE49-F238E27FC236}">
                <a16:creationId xmlns:a16="http://schemas.microsoft.com/office/drawing/2014/main" xmlns="" id="{10A26ACD-A475-41DB-B83B-AD4DFA206484}"/>
              </a:ext>
            </a:extLst>
          </p:cNvPr>
          <p:cNvSpPr txBox="1"/>
          <p:nvPr/>
        </p:nvSpPr>
        <p:spPr>
          <a:xfrm>
            <a:off x="5696563" y="5864392"/>
            <a:ext cx="5929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3600" dirty="0">
                <a:latin typeface="+mj-lt"/>
              </a:rPr>
              <a:t>НО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есть нюансы и требования</a:t>
            </a:r>
          </a:p>
        </p:txBody>
      </p:sp>
      <p:sp>
        <p:nvSpPr>
          <p:cNvPr id="2060" name="Стрелка: вниз 2059">
            <a:extLst>
              <a:ext uri="{FF2B5EF4-FFF2-40B4-BE49-F238E27FC236}">
                <a16:creationId xmlns:a16="http://schemas.microsoft.com/office/drawing/2014/main" xmlns="" id="{B1894976-E86E-450E-AEE5-D6F2A27168BE}"/>
              </a:ext>
            </a:extLst>
          </p:cNvPr>
          <p:cNvSpPr/>
          <p:nvPr/>
        </p:nvSpPr>
        <p:spPr>
          <a:xfrm>
            <a:off x="8130209" y="6420678"/>
            <a:ext cx="1083365" cy="4024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01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0608D76-0913-407B-8B29-D4E547939980}"/>
              </a:ext>
            </a:extLst>
          </p:cNvPr>
          <p:cNvSpPr/>
          <p:nvPr/>
        </p:nvSpPr>
        <p:spPr>
          <a:xfrm>
            <a:off x="4797286" y="1254163"/>
            <a:ext cx="65758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инвалиды;</a:t>
            </a:r>
          </a:p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одинокие и (или) многодетные родители, воспитывающие несовершеннолетних детей и (или) детей-инвалидов;</a:t>
            </a:r>
          </a:p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пенсионеры и граждане предпенсионного возраста                         (в течение пяти лет до наступления возраста, дающего право на страховую пенсию по старости, в том числе назначаемую досрочно);</a:t>
            </a:r>
          </a:p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выпускники детских домов в возрасте до 23 лет; </a:t>
            </a:r>
          </a:p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лица, освобожденные из мест лишения свободы и имеющие неснятую или непогашенную судимость;</a:t>
            </a:r>
          </a:p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беженцы и вынужденные переселенцы;</a:t>
            </a:r>
          </a:p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малоимущие граждане;</a:t>
            </a:r>
          </a:p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лица без определенного места жительства и занятий;</a:t>
            </a:r>
          </a:p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граждане, признанные нуждающимися в социальном обслуживании. </a:t>
            </a:r>
          </a:p>
        </p:txBody>
      </p:sp>
      <p:pic>
        <p:nvPicPr>
          <p:cNvPr id="3080" name="Picture 8" descr="Icon-Society | РБР">
            <a:extLst>
              <a:ext uri="{FF2B5EF4-FFF2-40B4-BE49-F238E27FC236}">
                <a16:creationId xmlns:a16="http://schemas.microsoft.com/office/drawing/2014/main" xmlns="" id="{B01220C6-8B6A-4C5E-863B-CEFA52D95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01" y="2454727"/>
            <a:ext cx="3323119" cy="283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A9A5B6B6-24C8-486A-8796-142B0A020173}"/>
              </a:ext>
            </a:extLst>
          </p:cNvPr>
          <p:cNvSpPr/>
          <p:nvPr/>
        </p:nvSpPr>
        <p:spPr>
          <a:xfrm>
            <a:off x="300868" y="1878260"/>
            <a:ext cx="3985584" cy="3985584"/>
          </a:xfrm>
          <a:prstGeom prst="ellipse">
            <a:avLst/>
          </a:prstGeom>
          <a:noFill/>
          <a:ln w="171450" cmpd="thickThin"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B317FBB-5829-4E0E-B879-81CC55889527}"/>
              </a:ext>
            </a:extLst>
          </p:cNvPr>
          <p:cNvSpPr txBox="1"/>
          <p:nvPr/>
        </p:nvSpPr>
        <p:spPr>
          <a:xfrm>
            <a:off x="1798044" y="161432"/>
            <a:ext cx="8736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latin typeface="+mj-lt"/>
              </a:rPr>
              <a:t>Категории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социально уязвимых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144314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5A4F9C-9306-4B41-854A-AED02C7636BD}"/>
              </a:ext>
            </a:extLst>
          </p:cNvPr>
          <p:cNvSpPr txBox="1"/>
          <p:nvPr/>
        </p:nvSpPr>
        <p:spPr>
          <a:xfrm>
            <a:off x="1798044" y="161432"/>
            <a:ext cx="4921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latin typeface="+mj-lt"/>
              </a:rPr>
              <a:t>Основные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требования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864D3DF-7840-4E73-8C54-B1FFF451D06E}"/>
              </a:ext>
            </a:extLst>
          </p:cNvPr>
          <p:cNvSpPr txBox="1"/>
          <p:nvPr/>
        </p:nvSpPr>
        <p:spPr>
          <a:xfrm>
            <a:off x="1507942" y="1059418"/>
            <a:ext cx="9972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2000" dirty="0">
                <a:latin typeface="+mj-lt"/>
              </a:rPr>
              <a:t>Условие 1: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Обеспечение занятости граждан, отнесенных к категориям социально уязвимых.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5971865-5447-4F7C-AF49-63CDB93D6D15}"/>
              </a:ext>
            </a:extLst>
          </p:cNvPr>
          <p:cNvSpPr/>
          <p:nvPr/>
        </p:nvSpPr>
        <p:spPr>
          <a:xfrm>
            <a:off x="110908" y="5466508"/>
            <a:ext cx="119701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600" dirty="0">
                <a:latin typeface="+mj-lt"/>
              </a:rPr>
              <a:t>субъект малого и среднего предпринимательства обеспечивает занятость </a:t>
            </a:r>
            <a:r>
              <a:rPr lang="ru-RU" sz="1600" b="1" dirty="0">
                <a:latin typeface="+mj-lt"/>
              </a:rPr>
              <a:t>следующих</a:t>
            </a:r>
            <a:r>
              <a:rPr lang="ru-RU" sz="1600" dirty="0">
                <a:latin typeface="+mj-lt"/>
              </a:rPr>
              <a:t> категорий граждан </a:t>
            </a:r>
            <a:r>
              <a:rPr lang="ru-RU" sz="1600" b="1" dirty="0">
                <a:latin typeface="+mj-lt"/>
              </a:rPr>
              <a:t> </a:t>
            </a:r>
            <a:r>
              <a:rPr lang="ru-RU" sz="1600" dirty="0">
                <a:latin typeface="+mj-lt"/>
              </a:rPr>
              <a:t>при условии, что по итогам предыдущего календарного года среднесписочная численность лиц, относящихся к любой из таких категорий (нескольким или всем категориям), среди работников субъекта малого и среднего предпринимательства составляет не менее </a:t>
            </a:r>
            <a:r>
              <a:rPr lang="ru-RU" sz="1600" b="1" dirty="0">
                <a:latin typeface="+mj-lt"/>
              </a:rPr>
              <a:t>пятидесяти</a:t>
            </a:r>
            <a:r>
              <a:rPr lang="ru-RU" sz="1600" dirty="0">
                <a:latin typeface="+mj-lt"/>
              </a:rPr>
              <a:t> процентов </a:t>
            </a:r>
            <a:r>
              <a:rPr lang="ru-RU" sz="1600" b="1" dirty="0">
                <a:latin typeface="+mj-lt"/>
              </a:rPr>
              <a:t>(но не менее двух лиц, относящихся к таким категориям)</a:t>
            </a:r>
            <a:r>
              <a:rPr lang="ru-RU" sz="1600" dirty="0">
                <a:latin typeface="+mj-lt"/>
              </a:rPr>
              <a:t>, а доля расходов на оплату труда </a:t>
            </a:r>
            <a:r>
              <a:rPr lang="ru-RU" sz="1600" b="1" dirty="0">
                <a:latin typeface="+mj-lt"/>
              </a:rPr>
              <a:t>лиц, относящихся к любой из таких категорий (нескольким или всем таким категориям), в расходах на оплату труда составляет</a:t>
            </a:r>
            <a:r>
              <a:rPr lang="ru-RU" sz="1600" dirty="0">
                <a:latin typeface="+mj-lt"/>
              </a:rPr>
              <a:t> не менее </a:t>
            </a:r>
            <a:r>
              <a:rPr lang="ru-RU" sz="1600" b="1" dirty="0">
                <a:latin typeface="+mj-lt"/>
              </a:rPr>
              <a:t>двадцати пяти</a:t>
            </a:r>
            <a:r>
              <a:rPr lang="ru-RU" sz="1600" dirty="0">
                <a:latin typeface="+mj-lt"/>
              </a:rPr>
              <a:t> процентов</a:t>
            </a:r>
            <a:r>
              <a:rPr lang="ru-RU" sz="1600" b="1" dirty="0">
                <a:latin typeface="+mj-lt"/>
              </a:rPr>
              <a:t>:</a:t>
            </a:r>
            <a:endParaRPr lang="ru-RU" sz="1600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1BF39A0-1331-414C-8594-8009CD6F5018}"/>
              </a:ext>
            </a:extLst>
          </p:cNvPr>
          <p:cNvSpPr txBox="1"/>
          <p:nvPr/>
        </p:nvSpPr>
        <p:spPr>
          <a:xfrm>
            <a:off x="110908" y="5066398"/>
            <a:ext cx="2347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2000" dirty="0">
                <a:latin typeface="+mj-lt"/>
              </a:rPr>
              <a:t>Выдержка из закона</a:t>
            </a:r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94B9CB91-EA19-4435-9F0D-82E7188AB11B}"/>
              </a:ext>
            </a:extLst>
          </p:cNvPr>
          <p:cNvSpPr/>
          <p:nvPr/>
        </p:nvSpPr>
        <p:spPr>
          <a:xfrm>
            <a:off x="97042" y="1458450"/>
            <a:ext cx="4743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По итогам года, предшествующего году подачи заявки: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390F266E-205D-42D9-8DF1-3562C6FBB5E4}"/>
              </a:ext>
            </a:extLst>
          </p:cNvPr>
          <p:cNvSpPr/>
          <p:nvPr/>
        </p:nvSpPr>
        <p:spPr>
          <a:xfrm>
            <a:off x="1877058" y="2362542"/>
            <a:ext cx="25229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Не менее 50% работников заявителя, с которыми оформлены трудовые отношения, являются гражданами, отнесенными к категориям социально уязвимых</a:t>
            </a:r>
          </a:p>
        </p:txBody>
      </p:sp>
      <p:pic>
        <p:nvPicPr>
          <p:cNvPr id="4098" name="Picture 2" descr="Bio Racer | fit-sport">
            <a:extLst>
              <a:ext uri="{FF2B5EF4-FFF2-40B4-BE49-F238E27FC236}">
                <a16:creationId xmlns:a16="http://schemas.microsoft.com/office/drawing/2014/main" xmlns="" id="{3B8DFD1B-0BFE-496E-9113-9715CF1AB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54" y="2665252"/>
            <a:ext cx="1702904" cy="17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ews | The Economic Impact of Food Tourism – World Food Travel ...">
            <a:extLst>
              <a:ext uri="{FF2B5EF4-FFF2-40B4-BE49-F238E27FC236}">
                <a16:creationId xmlns:a16="http://schemas.microsoft.com/office/drawing/2014/main" xmlns="" id="{9E97D068-9DB4-4A98-83B9-92142B3D3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020" y="2683413"/>
            <a:ext cx="1702904" cy="17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6DD85FAD-CD07-429F-91BC-01543B021B2B}"/>
              </a:ext>
            </a:extLst>
          </p:cNvPr>
          <p:cNvSpPr/>
          <p:nvPr/>
        </p:nvSpPr>
        <p:spPr>
          <a:xfrm>
            <a:off x="6102924" y="2503813"/>
            <a:ext cx="22124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Доля расходов на оплату труда таких работников составляет не менее 25% расходов на оплату труда всех работников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3F878A2-C251-4167-A85D-E16A8C34E739}"/>
              </a:ext>
            </a:extLst>
          </p:cNvPr>
          <p:cNvSpPr/>
          <p:nvPr/>
        </p:nvSpPr>
        <p:spPr>
          <a:xfrm>
            <a:off x="8348869" y="2765502"/>
            <a:ext cx="1602654" cy="1602654"/>
          </a:xfrm>
          <a:prstGeom prst="ellipse">
            <a:avLst/>
          </a:prstGeom>
          <a:noFill/>
          <a:ln w="104775">
            <a:solidFill>
              <a:srgbClr val="B6BD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0A59B90-6C15-4BF7-995E-1F8ACD73F13D}"/>
              </a:ext>
            </a:extLst>
          </p:cNvPr>
          <p:cNvSpPr txBox="1"/>
          <p:nvPr/>
        </p:nvSpPr>
        <p:spPr>
          <a:xfrm>
            <a:off x="8746079" y="27013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>
                <a:solidFill>
                  <a:srgbClr val="00549F"/>
                </a:solidFill>
              </a:rPr>
              <a:t>2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A450934-E311-42B0-89D3-84F4B5FB9A83}"/>
              </a:ext>
            </a:extLst>
          </p:cNvPr>
          <p:cNvSpPr/>
          <p:nvPr/>
        </p:nvSpPr>
        <p:spPr>
          <a:xfrm>
            <a:off x="8613030" y="3862736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+mj-lt"/>
              </a:rPr>
              <a:t>человека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5CC4267-EC75-41C7-91D6-E2DCB69C9A14}"/>
              </a:ext>
            </a:extLst>
          </p:cNvPr>
          <p:cNvSpPr/>
          <p:nvPr/>
        </p:nvSpPr>
        <p:spPr>
          <a:xfrm>
            <a:off x="10084572" y="2873144"/>
            <a:ext cx="20960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Не менее двух лиц, относящихся к категориям социально уязвимых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2083857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5A4F9C-9306-4B41-854A-AED02C7636BD}"/>
              </a:ext>
            </a:extLst>
          </p:cNvPr>
          <p:cNvSpPr txBox="1"/>
          <p:nvPr/>
        </p:nvSpPr>
        <p:spPr>
          <a:xfrm>
            <a:off x="1798044" y="161432"/>
            <a:ext cx="4921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latin typeface="+mj-lt"/>
              </a:rPr>
              <a:t>Основные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требования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864D3DF-7840-4E73-8C54-B1FFF451D06E}"/>
              </a:ext>
            </a:extLst>
          </p:cNvPr>
          <p:cNvSpPr txBox="1"/>
          <p:nvPr/>
        </p:nvSpPr>
        <p:spPr>
          <a:xfrm>
            <a:off x="1507942" y="1059418"/>
            <a:ext cx="10192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2000" dirty="0">
                <a:latin typeface="+mj-lt"/>
              </a:rPr>
              <a:t>Условие 2: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Обеспечение реализации товаров (работ, услуг), произведенных гражданами, отнесенными к категориям социально уязвимых.</a:t>
            </a:r>
          </a:p>
          <a:p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5971865-5447-4F7C-AF49-63CDB93D6D15}"/>
              </a:ext>
            </a:extLst>
          </p:cNvPr>
          <p:cNvSpPr/>
          <p:nvPr/>
        </p:nvSpPr>
        <p:spPr>
          <a:xfrm>
            <a:off x="167230" y="5030728"/>
            <a:ext cx="119701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latin typeface="+mj-lt"/>
              </a:rPr>
              <a:t>субъект малого и среднего предпринимательства обеспечивает </a:t>
            </a:r>
            <a:r>
              <a:rPr lang="ru-RU" sz="1600" b="1" dirty="0">
                <a:latin typeface="+mj-lt"/>
              </a:rPr>
              <a:t>реализацию</a:t>
            </a:r>
            <a:r>
              <a:rPr lang="ru-RU" sz="1600" dirty="0">
                <a:latin typeface="+mj-lt"/>
              </a:rPr>
              <a:t> производимых </a:t>
            </a:r>
            <a:r>
              <a:rPr lang="ru-RU" sz="1600" b="1" dirty="0">
                <a:latin typeface="+mj-lt"/>
              </a:rPr>
              <a:t>с участием граждан,</a:t>
            </a:r>
            <a:r>
              <a:rPr lang="ru-RU" sz="1600" dirty="0">
                <a:latin typeface="+mj-lt"/>
              </a:rPr>
              <a:t> </a:t>
            </a:r>
            <a:r>
              <a:rPr lang="ru-RU" sz="1600" b="1" dirty="0">
                <a:latin typeface="+mj-lt"/>
              </a:rPr>
              <a:t>указанных</a:t>
            </a:r>
            <a:r>
              <a:rPr lang="ru-RU" sz="1600" dirty="0">
                <a:latin typeface="+mj-lt"/>
              </a:rPr>
              <a:t> в </a:t>
            </a:r>
            <a:r>
              <a:rPr lang="ru-RU" sz="1600" b="1" dirty="0">
                <a:latin typeface="+mj-lt"/>
              </a:rPr>
              <a:t>пункте 1</a:t>
            </a:r>
            <a:r>
              <a:rPr lang="ru-RU" sz="1600" dirty="0">
                <a:latin typeface="+mj-lt"/>
              </a:rPr>
              <a:t> настоящей части, товаров (работ, услуг).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+mj-lt"/>
              </a:rPr>
              <a:t>При этом доля доходов от осуществления такой деятельности по итогам предыдущего календарного года должна составлять не менее </a:t>
            </a:r>
            <a:r>
              <a:rPr lang="ru-RU" sz="1600" b="1" dirty="0">
                <a:latin typeface="+mj-lt"/>
              </a:rPr>
              <a:t>пятидесяти</a:t>
            </a:r>
            <a:r>
              <a:rPr lang="ru-RU" sz="1600" dirty="0">
                <a:latin typeface="+mj-lt"/>
              </a:rPr>
              <a:t> процентов в общем объеме доходов субъекта малого и среднего предпринимательства</a:t>
            </a:r>
            <a:r>
              <a:rPr lang="ru-RU" sz="1600" b="1" dirty="0">
                <a:latin typeface="+mj-lt"/>
              </a:rPr>
              <a:t>, а доля полученной субъектом малого и среднего предпринимательства чистой прибыли</a:t>
            </a:r>
            <a:r>
              <a:rPr lang="ru-RU" sz="1600" dirty="0">
                <a:latin typeface="+mj-lt"/>
              </a:rPr>
              <a:t> </a:t>
            </a:r>
            <a:r>
              <a:rPr lang="ru-RU" sz="1600" b="1" dirty="0">
                <a:latin typeface="+mj-lt"/>
              </a:rPr>
              <a:t>за предшествующий календарный год,  направленной на осуществление такой деятельности социального предприятия, должна составлять не менее пятидесяти процентов от размера такой прибыли (в случае наличия чистой прибыли за предшествующий календарный год)</a:t>
            </a:r>
            <a:endParaRPr lang="ru-RU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1BF39A0-1331-414C-8594-8009CD6F5018}"/>
              </a:ext>
            </a:extLst>
          </p:cNvPr>
          <p:cNvSpPr txBox="1"/>
          <p:nvPr/>
        </p:nvSpPr>
        <p:spPr>
          <a:xfrm>
            <a:off x="167230" y="4728018"/>
            <a:ext cx="2347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2000" dirty="0">
                <a:latin typeface="+mj-lt"/>
              </a:rPr>
              <a:t>Выдержка из закона</a:t>
            </a:r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94B9CB91-EA19-4435-9F0D-82E7188AB11B}"/>
              </a:ext>
            </a:extLst>
          </p:cNvPr>
          <p:cNvSpPr/>
          <p:nvPr/>
        </p:nvSpPr>
        <p:spPr>
          <a:xfrm>
            <a:off x="86367" y="1747424"/>
            <a:ext cx="4743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По итогам года, предшествующего году подачи заявки: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390F266E-205D-42D9-8DF1-3562C6FBB5E4}"/>
              </a:ext>
            </a:extLst>
          </p:cNvPr>
          <p:cNvSpPr/>
          <p:nvPr/>
        </p:nvSpPr>
        <p:spPr>
          <a:xfrm>
            <a:off x="1870134" y="2491597"/>
            <a:ext cx="25229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Не менее 50% доходов от деятельности по</a:t>
            </a:r>
          </a:p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обеспечению реализации продукции граждан,</a:t>
            </a:r>
          </a:p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отнесенных к категориям социально уязвимых</a:t>
            </a:r>
          </a:p>
        </p:txBody>
      </p:sp>
      <p:pic>
        <p:nvPicPr>
          <p:cNvPr id="4098" name="Picture 2" descr="Bio Racer | fit-sport">
            <a:extLst>
              <a:ext uri="{FF2B5EF4-FFF2-40B4-BE49-F238E27FC236}">
                <a16:creationId xmlns:a16="http://schemas.microsoft.com/office/drawing/2014/main" xmlns="" id="{3B8DFD1B-0BFE-496E-9113-9715CF1AB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30" y="2794307"/>
            <a:ext cx="1702904" cy="17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6DD85FAD-CD07-429F-91BC-01543B021B2B}"/>
              </a:ext>
            </a:extLst>
          </p:cNvPr>
          <p:cNvSpPr/>
          <p:nvPr/>
        </p:nvSpPr>
        <p:spPr>
          <a:xfrm>
            <a:off x="5997429" y="2737818"/>
            <a:ext cx="22124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Не менее 50% полученной прибыли</a:t>
            </a:r>
          </a:p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направлено на осуществление</a:t>
            </a:r>
          </a:p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такой деятельности в текущем году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3F878A2-C251-4167-A85D-E16A8C34E739}"/>
              </a:ext>
            </a:extLst>
          </p:cNvPr>
          <p:cNvSpPr/>
          <p:nvPr/>
        </p:nvSpPr>
        <p:spPr>
          <a:xfrm>
            <a:off x="8341945" y="2894557"/>
            <a:ext cx="1602654" cy="1602654"/>
          </a:xfrm>
          <a:prstGeom prst="ellipse">
            <a:avLst/>
          </a:prstGeom>
          <a:noFill/>
          <a:ln w="104775">
            <a:solidFill>
              <a:srgbClr val="B6BD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0A59B90-6C15-4BF7-995E-1F8ACD73F13D}"/>
              </a:ext>
            </a:extLst>
          </p:cNvPr>
          <p:cNvSpPr txBox="1"/>
          <p:nvPr/>
        </p:nvSpPr>
        <p:spPr>
          <a:xfrm>
            <a:off x="8508322" y="3155818"/>
            <a:ext cx="126989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>
                <a:solidFill>
                  <a:srgbClr val="00549F"/>
                </a:solidFill>
              </a:rPr>
              <a:t>ИП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5CC4267-EC75-41C7-91D6-E2DCB69C9A14}"/>
              </a:ext>
            </a:extLst>
          </p:cNvPr>
          <p:cNvSpPr/>
          <p:nvPr/>
        </p:nvSpPr>
        <p:spPr>
          <a:xfrm>
            <a:off x="10041354" y="2984039"/>
            <a:ext cx="20960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в случае наличия чистой прибыли за предшествующий календарный год</a:t>
            </a:r>
          </a:p>
        </p:txBody>
      </p:sp>
      <p:pic>
        <p:nvPicPr>
          <p:cNvPr id="17" name="Picture 2" descr="Bio Racer | fit-sport">
            <a:extLst>
              <a:ext uri="{FF2B5EF4-FFF2-40B4-BE49-F238E27FC236}">
                <a16:creationId xmlns:a16="http://schemas.microsoft.com/office/drawing/2014/main" xmlns="" id="{BB85EED0-BA97-4E94-ABDA-DD6484B3F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016" y="2812466"/>
            <a:ext cx="1702904" cy="17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539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5A4F9C-9306-4B41-854A-AED02C7636BD}"/>
              </a:ext>
            </a:extLst>
          </p:cNvPr>
          <p:cNvSpPr txBox="1"/>
          <p:nvPr/>
        </p:nvSpPr>
        <p:spPr>
          <a:xfrm>
            <a:off x="1798044" y="161432"/>
            <a:ext cx="4921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latin typeface="+mj-lt"/>
              </a:rPr>
              <a:t>Основные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требования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864D3DF-7840-4E73-8C54-B1FFF451D06E}"/>
              </a:ext>
            </a:extLst>
          </p:cNvPr>
          <p:cNvSpPr txBox="1"/>
          <p:nvPr/>
        </p:nvSpPr>
        <p:spPr>
          <a:xfrm>
            <a:off x="1507942" y="1059418"/>
            <a:ext cx="10192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2000" dirty="0">
                <a:latin typeface="+mj-lt"/>
              </a:rPr>
              <a:t>Условие 3: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Производство товаров (работ, услуг), предназначенных для граждан, отнесенных к категориям социально уязвимых.</a:t>
            </a:r>
          </a:p>
          <a:p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5971865-5447-4F7C-AF49-63CDB93D6D15}"/>
              </a:ext>
            </a:extLst>
          </p:cNvPr>
          <p:cNvSpPr/>
          <p:nvPr/>
        </p:nvSpPr>
        <p:spPr>
          <a:xfrm>
            <a:off x="86367" y="4741531"/>
            <a:ext cx="1197018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latin typeface="+mj-lt"/>
              </a:rPr>
              <a:t>субъект малого и  среднего предпринимательства осуществляет деятельность по производству товаров</a:t>
            </a:r>
            <a:r>
              <a:rPr lang="ru-RU" sz="1600" b="1" dirty="0">
                <a:latin typeface="+mj-lt"/>
              </a:rPr>
              <a:t>,</a:t>
            </a:r>
            <a:r>
              <a:rPr lang="ru-RU" sz="1600" dirty="0">
                <a:latin typeface="+mj-lt"/>
              </a:rPr>
              <a:t> выполнению работ, оказанию услуг, предназначенных для граждан, указанных в  пункте 1 настоящей части, в целях преодоления, замещения (компенсации) ограничений жизнедеятельности, создания им равных с другими гражданами возможностей участия в жизни общества</a:t>
            </a:r>
            <a:r>
              <a:rPr lang="ru-RU" sz="1600" b="1" dirty="0">
                <a:latin typeface="+mj-lt"/>
              </a:rPr>
              <a:t>, при условии, что</a:t>
            </a:r>
            <a:r>
              <a:rPr lang="ru-RU" sz="1600" dirty="0">
                <a:latin typeface="+mj-lt"/>
              </a:rPr>
              <a:t> доля доходов от осуществления такой деятельности (видов такой деятельности) по итогам предыдущего календарного года составля</a:t>
            </a:r>
            <a:r>
              <a:rPr lang="ru-RU" sz="1600" b="1" dirty="0">
                <a:latin typeface="+mj-lt"/>
              </a:rPr>
              <a:t>е</a:t>
            </a:r>
            <a:r>
              <a:rPr lang="ru-RU" sz="1600" dirty="0">
                <a:latin typeface="+mj-lt"/>
              </a:rPr>
              <a:t>т не менее </a:t>
            </a:r>
            <a:r>
              <a:rPr lang="ru-RU" sz="1600" b="1" dirty="0">
                <a:latin typeface="+mj-lt"/>
              </a:rPr>
              <a:t>пятидесяти</a:t>
            </a:r>
            <a:r>
              <a:rPr lang="ru-RU" sz="1600" dirty="0">
                <a:latin typeface="+mj-lt"/>
              </a:rPr>
              <a:t> процентов в общем объеме доходов субъекта малого и  среднего предпринимательства</a:t>
            </a:r>
            <a:r>
              <a:rPr lang="ru-RU" sz="1600" b="1" dirty="0">
                <a:latin typeface="+mj-lt"/>
              </a:rPr>
              <a:t>, а доля</a:t>
            </a:r>
            <a:r>
              <a:rPr lang="ru-RU" sz="1600" dirty="0">
                <a:latin typeface="+mj-lt"/>
              </a:rPr>
              <a:t> </a:t>
            </a:r>
            <a:r>
              <a:rPr lang="ru-RU" sz="1600" b="1" dirty="0">
                <a:latin typeface="+mj-lt"/>
              </a:rPr>
              <a:t>полученной</a:t>
            </a:r>
            <a:r>
              <a:rPr lang="ru-RU" sz="1600" dirty="0">
                <a:latin typeface="+mj-lt"/>
              </a:rPr>
              <a:t> </a:t>
            </a:r>
            <a:r>
              <a:rPr lang="ru-RU" sz="1600" b="1" dirty="0">
                <a:latin typeface="+mj-lt"/>
              </a:rPr>
              <a:t>субъектом малого и среднего предпринимательства чистой</a:t>
            </a:r>
            <a:r>
              <a:rPr lang="ru-RU" sz="1600" dirty="0">
                <a:latin typeface="+mj-lt"/>
              </a:rPr>
              <a:t> прибыли</a:t>
            </a:r>
            <a:r>
              <a:rPr lang="ru-RU" sz="1600" b="1" dirty="0">
                <a:latin typeface="+mj-lt"/>
              </a:rPr>
              <a:t> за предшествующий календарный год, направленной на осуществление такой деятельности,</a:t>
            </a:r>
            <a:r>
              <a:rPr lang="ru-RU" sz="1600" dirty="0">
                <a:latin typeface="+mj-lt"/>
              </a:rPr>
              <a:t> составля</a:t>
            </a:r>
            <a:r>
              <a:rPr lang="ru-RU" sz="1600" b="1" dirty="0">
                <a:latin typeface="+mj-lt"/>
              </a:rPr>
              <a:t>е</a:t>
            </a:r>
            <a:r>
              <a:rPr lang="ru-RU" sz="1600" dirty="0">
                <a:latin typeface="+mj-lt"/>
              </a:rPr>
              <a:t>т не менее </a:t>
            </a:r>
            <a:r>
              <a:rPr lang="ru-RU" sz="1600" b="1" dirty="0">
                <a:latin typeface="+mj-lt"/>
              </a:rPr>
              <a:t>пятидесяти</a:t>
            </a:r>
            <a:r>
              <a:rPr lang="ru-RU" sz="1600" dirty="0">
                <a:latin typeface="+mj-lt"/>
              </a:rPr>
              <a:t> процентов </a:t>
            </a:r>
            <a:r>
              <a:rPr lang="ru-RU" sz="1600" b="1" dirty="0">
                <a:latin typeface="+mj-lt"/>
              </a:rPr>
              <a:t>от размера указанной прибыли (в случае наличия чистой прибыли за предшествующий календарный год), в соответствии со следующими направлениями деятельности социальных предприятий</a:t>
            </a:r>
            <a:endParaRPr lang="ru-RU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1BF39A0-1331-414C-8594-8009CD6F5018}"/>
              </a:ext>
            </a:extLst>
          </p:cNvPr>
          <p:cNvSpPr txBox="1"/>
          <p:nvPr/>
        </p:nvSpPr>
        <p:spPr>
          <a:xfrm>
            <a:off x="86367" y="4438821"/>
            <a:ext cx="2347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sz="2000" dirty="0">
                <a:latin typeface="+mj-lt"/>
              </a:rPr>
              <a:t>Выдержка из закона</a:t>
            </a:r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94B9CB91-EA19-4435-9F0D-82E7188AB11B}"/>
              </a:ext>
            </a:extLst>
          </p:cNvPr>
          <p:cNvSpPr/>
          <p:nvPr/>
        </p:nvSpPr>
        <p:spPr>
          <a:xfrm>
            <a:off x="86367" y="1747424"/>
            <a:ext cx="4743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По итогам года, предшествующего году подачи заявки: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390F266E-205D-42D9-8DF1-3562C6FBB5E4}"/>
              </a:ext>
            </a:extLst>
          </p:cNvPr>
          <p:cNvSpPr/>
          <p:nvPr/>
        </p:nvSpPr>
        <p:spPr>
          <a:xfrm>
            <a:off x="1850003" y="2465886"/>
            <a:ext cx="25229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Не менее 50% доходов от деятельности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по производству товаров (работ, услуг),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предназначенных для граждан,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отнесенных к категориям социально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уязвимых.</a:t>
            </a:r>
          </a:p>
        </p:txBody>
      </p:sp>
      <p:pic>
        <p:nvPicPr>
          <p:cNvPr id="4098" name="Picture 2" descr="Bio Racer | fit-sport">
            <a:extLst>
              <a:ext uri="{FF2B5EF4-FFF2-40B4-BE49-F238E27FC236}">
                <a16:creationId xmlns:a16="http://schemas.microsoft.com/office/drawing/2014/main" xmlns="" id="{3B8DFD1B-0BFE-496E-9113-9715CF1AB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9" y="2587059"/>
            <a:ext cx="1702904" cy="17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6DD85FAD-CD07-429F-91BC-01543B021B2B}"/>
              </a:ext>
            </a:extLst>
          </p:cNvPr>
          <p:cNvSpPr/>
          <p:nvPr/>
        </p:nvSpPr>
        <p:spPr>
          <a:xfrm>
            <a:off x="5961718" y="2746013"/>
            <a:ext cx="2212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Не менее 50% полученной прибыли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направлено на осуществление</a:t>
            </a:r>
          </a:p>
          <a:p>
            <a:r>
              <a:rPr lang="ru-RU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такой деятельности в текущем году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3F878A2-C251-4167-A85D-E16A8C34E739}"/>
              </a:ext>
            </a:extLst>
          </p:cNvPr>
          <p:cNvSpPr/>
          <p:nvPr/>
        </p:nvSpPr>
        <p:spPr>
          <a:xfrm>
            <a:off x="8174154" y="2680221"/>
            <a:ext cx="1602654" cy="1602654"/>
          </a:xfrm>
          <a:prstGeom prst="ellipse">
            <a:avLst/>
          </a:prstGeom>
          <a:noFill/>
          <a:ln w="104775">
            <a:solidFill>
              <a:srgbClr val="B6BD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0A59B90-6C15-4BF7-995E-1F8ACD73F13D}"/>
              </a:ext>
            </a:extLst>
          </p:cNvPr>
          <p:cNvSpPr txBox="1"/>
          <p:nvPr/>
        </p:nvSpPr>
        <p:spPr>
          <a:xfrm>
            <a:off x="8340531" y="2941482"/>
            <a:ext cx="126989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>
                <a:solidFill>
                  <a:srgbClr val="00549F"/>
                </a:solidFill>
              </a:rPr>
              <a:t>ИП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5CC4267-EC75-41C7-91D6-E2DCB69C9A14}"/>
              </a:ext>
            </a:extLst>
          </p:cNvPr>
          <p:cNvSpPr/>
          <p:nvPr/>
        </p:nvSpPr>
        <p:spPr>
          <a:xfrm>
            <a:off x="9893185" y="2778811"/>
            <a:ext cx="20960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в случае наличия чистой прибыли за предшествующий календарный год</a:t>
            </a:r>
          </a:p>
        </p:txBody>
      </p:sp>
      <p:pic>
        <p:nvPicPr>
          <p:cNvPr id="17" name="Picture 2" descr="Bio Racer | fit-sport">
            <a:extLst>
              <a:ext uri="{FF2B5EF4-FFF2-40B4-BE49-F238E27FC236}">
                <a16:creationId xmlns:a16="http://schemas.microsoft.com/office/drawing/2014/main" xmlns="" id="{BB85EED0-BA97-4E94-ABDA-DD6484B3F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4" y="2582502"/>
            <a:ext cx="1702904" cy="17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590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CD74EDC-D070-4D1A-A8D2-C37BD8503A6F}"/>
              </a:ext>
            </a:extLst>
          </p:cNvPr>
          <p:cNvGrpSpPr/>
          <p:nvPr/>
        </p:nvGrpSpPr>
        <p:grpSpPr>
          <a:xfrm>
            <a:off x="-297950" y="1"/>
            <a:ext cx="1931541" cy="1262302"/>
            <a:chOff x="-297950" y="0"/>
            <a:chExt cx="2263856" cy="1479477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7A49A797-86FA-46EA-89AB-E99B65303CC5}"/>
                </a:ext>
              </a:extLst>
            </p:cNvPr>
            <p:cNvGrpSpPr/>
            <p:nvPr/>
          </p:nvGrpSpPr>
          <p:grpSpPr>
            <a:xfrm rot="21061380">
              <a:off x="634561" y="371392"/>
              <a:ext cx="1013041" cy="1076927"/>
              <a:chOff x="-428782" y="-41096"/>
              <a:chExt cx="2280863" cy="2424701"/>
            </a:xfrm>
            <a:noFill/>
          </p:grpSpPr>
          <p:sp>
            <p:nvSpPr>
              <p:cNvPr id="12" name="Пятиугольник 11">
                <a:extLst>
                  <a:ext uri="{FF2B5EF4-FFF2-40B4-BE49-F238E27FC236}">
                    <a16:creationId xmlns:a16="http://schemas.microsoft.com/office/drawing/2014/main" xmlns="" id="{C0491128-B874-40A8-88C4-98B42039DA99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ятиугольник 12">
                <a:extLst>
                  <a:ext uri="{FF2B5EF4-FFF2-40B4-BE49-F238E27FC236}">
                    <a16:creationId xmlns:a16="http://schemas.microsoft.com/office/drawing/2014/main" xmlns="" id="{754BA863-9DE1-4D19-859E-384F183AFA78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ятиугольник 13">
                <a:extLst>
                  <a:ext uri="{FF2B5EF4-FFF2-40B4-BE49-F238E27FC236}">
                    <a16:creationId xmlns:a16="http://schemas.microsoft.com/office/drawing/2014/main" xmlns="" id="{A7990F16-69D8-4FEC-A1BC-323F0C355953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E07B28C1-69B8-47F8-B94F-D5E5DC0F54C2}"/>
                </a:ext>
              </a:extLst>
            </p:cNvPr>
            <p:cNvGrpSpPr/>
            <p:nvPr/>
          </p:nvGrpSpPr>
          <p:grpSpPr>
            <a:xfrm>
              <a:off x="-297950" y="0"/>
              <a:ext cx="1391712" cy="1479477"/>
              <a:chOff x="-428782" y="-41096"/>
              <a:chExt cx="2280863" cy="2424701"/>
            </a:xfrm>
          </p:grpSpPr>
          <p:sp>
            <p:nvSpPr>
              <p:cNvPr id="9" name="Пятиугольник 8">
                <a:extLst>
                  <a:ext uri="{FF2B5EF4-FFF2-40B4-BE49-F238E27FC236}">
                    <a16:creationId xmlns:a16="http://schemas.microsoft.com/office/drawing/2014/main" xmlns="" id="{F8294498-65EA-449F-823C-C402E43F9578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ятиугольник 9">
                <a:extLst>
                  <a:ext uri="{FF2B5EF4-FFF2-40B4-BE49-F238E27FC236}">
                    <a16:creationId xmlns:a16="http://schemas.microsoft.com/office/drawing/2014/main" xmlns="" id="{6D28C74C-5B8E-4272-88B3-F9315BD55170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ятиугольник 10">
                <a:extLst>
                  <a:ext uri="{FF2B5EF4-FFF2-40B4-BE49-F238E27FC236}">
                    <a16:creationId xmlns:a16="http://schemas.microsoft.com/office/drawing/2014/main" xmlns="" id="{AC938281-8B21-48F4-AD9A-BA71F125E6BE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noFill/>
              <a:ln w="571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29923150-07B3-4EB9-B8B8-8BA44C773AB5}"/>
                </a:ext>
              </a:extLst>
            </p:cNvPr>
            <p:cNvGrpSpPr/>
            <p:nvPr/>
          </p:nvGrpSpPr>
          <p:grpSpPr>
            <a:xfrm rot="1012064">
              <a:off x="1123953" y="127570"/>
              <a:ext cx="841953" cy="895050"/>
              <a:chOff x="-428782" y="-41096"/>
              <a:chExt cx="2280863" cy="2424701"/>
            </a:xfrm>
            <a:noFill/>
          </p:grpSpPr>
          <p:sp>
            <p:nvSpPr>
              <p:cNvPr id="6" name="Пятиугольник 5">
                <a:extLst>
                  <a:ext uri="{FF2B5EF4-FFF2-40B4-BE49-F238E27FC236}">
                    <a16:creationId xmlns:a16="http://schemas.microsoft.com/office/drawing/2014/main" xmlns="" id="{1D384686-EB8E-469C-8652-795E54608254}"/>
                  </a:ext>
                </a:extLst>
              </p:cNvPr>
              <p:cNvSpPr/>
              <p:nvPr/>
            </p:nvSpPr>
            <p:spPr>
              <a:xfrm rot="2828901">
                <a:off x="-500701" y="30823"/>
                <a:ext cx="2424701" cy="228086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ятиугольник 6">
                <a:extLst>
                  <a:ext uri="{FF2B5EF4-FFF2-40B4-BE49-F238E27FC236}">
                    <a16:creationId xmlns:a16="http://schemas.microsoft.com/office/drawing/2014/main" xmlns="" id="{F23E4390-41BD-4833-B64C-E158E721AEB3}"/>
                  </a:ext>
                </a:extLst>
              </p:cNvPr>
              <p:cNvSpPr/>
              <p:nvPr/>
            </p:nvSpPr>
            <p:spPr>
              <a:xfrm rot="2828901">
                <a:off x="-311860" y="208462"/>
                <a:ext cx="2047017" cy="1925584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ятиугольник 7">
                <a:extLst>
                  <a:ext uri="{FF2B5EF4-FFF2-40B4-BE49-F238E27FC236}">
                    <a16:creationId xmlns:a16="http://schemas.microsoft.com/office/drawing/2014/main" xmlns="" id="{5B30920C-B1A0-4313-82AA-241518B5B752}"/>
                  </a:ext>
                </a:extLst>
              </p:cNvPr>
              <p:cNvSpPr/>
              <p:nvPr/>
            </p:nvSpPr>
            <p:spPr>
              <a:xfrm rot="2828901">
                <a:off x="-134233" y="375551"/>
                <a:ext cx="1691762" cy="1591403"/>
              </a:xfrm>
              <a:prstGeom prst="pentagon">
                <a:avLst/>
              </a:prstGeom>
              <a:grpFill/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54F303-BA8D-4E13-8448-F819C6F21FCE}"/>
              </a:ext>
            </a:extLst>
          </p:cNvPr>
          <p:cNvCxnSpPr>
            <a:cxnSpLocks/>
          </p:cNvCxnSpPr>
          <p:nvPr/>
        </p:nvCxnSpPr>
        <p:spPr>
          <a:xfrm>
            <a:off x="1558112" y="991278"/>
            <a:ext cx="844065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5A4F9C-9306-4B41-854A-AED02C7636BD}"/>
              </a:ext>
            </a:extLst>
          </p:cNvPr>
          <p:cNvSpPr txBox="1"/>
          <p:nvPr/>
        </p:nvSpPr>
        <p:spPr>
          <a:xfrm>
            <a:off x="1798044" y="161432"/>
            <a:ext cx="5993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ru-RU" dirty="0">
                <a:latin typeface="+mj-lt"/>
              </a:rPr>
              <a:t>Направления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деятельности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A26FCDD-6C49-4527-AA88-FEF1EDB803B1}"/>
              </a:ext>
            </a:extLst>
          </p:cNvPr>
          <p:cNvSpPr/>
          <p:nvPr/>
        </p:nvSpPr>
        <p:spPr>
          <a:xfrm>
            <a:off x="126793" y="1514537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+mj-lt"/>
              </a:rPr>
              <a:t>а) деятельность по </a:t>
            </a:r>
            <a:r>
              <a:rPr lang="ru-RU" sz="1600" b="1" dirty="0">
                <a:latin typeface="+mj-lt"/>
              </a:rPr>
              <a:t>оказанию социально-бытовых услуг</a:t>
            </a:r>
            <a:r>
              <a:rPr lang="ru-RU" sz="1600" dirty="0">
                <a:latin typeface="+mj-lt"/>
              </a:rPr>
              <a:t>, направленных на поддержание жизнедеятельности в быту;</a:t>
            </a:r>
          </a:p>
          <a:p>
            <a:r>
              <a:rPr lang="ru-RU" sz="1600" dirty="0">
                <a:latin typeface="+mj-lt"/>
              </a:rPr>
              <a:t>б) деятельность по </a:t>
            </a:r>
            <a:r>
              <a:rPr lang="ru-RU" sz="1600" b="1" dirty="0">
                <a:latin typeface="+mj-lt"/>
              </a:rPr>
              <a:t>оказанию социально-медицинских услуг</a:t>
            </a:r>
            <a:r>
              <a:rPr lang="ru-RU" sz="1600" dirty="0">
                <a:latin typeface="+mj-lt"/>
              </a:rPr>
              <a:t>, направленных на поддержание и сохранение здоровья путем организации ухода, оказания содействия в проведении оздоровительных мероприятий, систематического наблюдения для выявления отклонений в состоянии здоровья;</a:t>
            </a:r>
          </a:p>
          <a:p>
            <a:r>
              <a:rPr lang="ru-RU" sz="1600" dirty="0">
                <a:latin typeface="+mj-lt"/>
              </a:rPr>
              <a:t>в) деятельность по </a:t>
            </a:r>
            <a:r>
              <a:rPr lang="ru-RU" sz="1600" b="1" dirty="0">
                <a:latin typeface="+mj-lt"/>
              </a:rPr>
              <a:t>оказанию социально-психологических услуг</a:t>
            </a:r>
            <a:r>
              <a:rPr lang="ru-RU" sz="1600" dirty="0">
                <a:latin typeface="+mj-lt"/>
              </a:rPr>
              <a:t>, предусматривающих оказание помощи в коррекции психологического состояния для адаптации в социальной среде;</a:t>
            </a:r>
          </a:p>
          <a:p>
            <a:r>
              <a:rPr lang="ru-RU" sz="1600" dirty="0">
                <a:latin typeface="+mj-lt"/>
              </a:rPr>
              <a:t>г) деятельность по </a:t>
            </a:r>
            <a:r>
              <a:rPr lang="ru-RU" sz="1600" b="1" dirty="0">
                <a:latin typeface="+mj-lt"/>
              </a:rPr>
              <a:t>оказанию социально-педагогических услуг</a:t>
            </a:r>
            <a:r>
              <a:rPr lang="ru-RU" sz="1600" dirty="0">
                <a:latin typeface="+mj-lt"/>
              </a:rPr>
              <a:t>, направленных на профилактику отклонений в поведении;</a:t>
            </a:r>
          </a:p>
          <a:p>
            <a:r>
              <a:rPr lang="ru-RU" sz="1600" dirty="0">
                <a:latin typeface="+mj-lt"/>
              </a:rPr>
              <a:t>д) деятельность по </a:t>
            </a:r>
            <a:r>
              <a:rPr lang="ru-RU" sz="1600" b="1" dirty="0">
                <a:latin typeface="+mj-lt"/>
              </a:rPr>
              <a:t>оказанию социально-трудовых услуг</a:t>
            </a:r>
            <a:r>
              <a:rPr lang="ru-RU" sz="1600" dirty="0">
                <a:latin typeface="+mj-lt"/>
              </a:rPr>
              <a:t>, направленных на оказание помощи в трудоустройстве и в решении иных проблем, связанных с трудовой адаптацией, содействие трудоустройству и трудовой адаптации;</a:t>
            </a:r>
          </a:p>
          <a:p>
            <a:r>
              <a:rPr lang="ru-RU" sz="1600" dirty="0">
                <a:latin typeface="+mj-lt"/>
              </a:rPr>
              <a:t>е) деятельность по оказанию услуг, предусматривающих повышение </a:t>
            </a:r>
            <a:r>
              <a:rPr lang="ru-RU" sz="1600" b="1" dirty="0">
                <a:latin typeface="+mj-lt"/>
              </a:rPr>
              <a:t>коммуникативного потенциала граждан, имеющих ограничения жизнедеятельности, реабилитацию и социальную адаптацию инвалидов, социальное сопровождение семей, воспитывающих детей с ограниченными возможностями здоровья</a:t>
            </a:r>
            <a:r>
              <a:rPr lang="ru-RU" sz="1600" dirty="0">
                <a:latin typeface="+mj-lt"/>
              </a:rPr>
              <a:t>;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43DAB4C-63C2-47B8-99BD-49755AF55400}"/>
              </a:ext>
            </a:extLst>
          </p:cNvPr>
          <p:cNvSpPr/>
          <p:nvPr/>
        </p:nvSpPr>
        <p:spPr>
          <a:xfrm>
            <a:off x="6334085" y="1534832"/>
            <a:ext cx="571410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</a:rPr>
              <a:t>ж) деятельность по </a:t>
            </a:r>
            <a:r>
              <a:rPr lang="ru-RU" sz="1600" b="1" dirty="0">
                <a:latin typeface="+mj-lt"/>
              </a:rPr>
              <a:t>оказанию социальной помощи инвалидам, гражданам пожилого возраста, беженцам и вынужденным переселенцам, а также по их социальному сопровождению</a:t>
            </a:r>
            <a:r>
              <a:rPr lang="ru-RU" sz="1600" dirty="0">
                <a:latin typeface="+mj-lt"/>
              </a:rPr>
              <a:t>;</a:t>
            </a:r>
          </a:p>
          <a:p>
            <a:r>
              <a:rPr lang="ru-RU" sz="1600" dirty="0">
                <a:latin typeface="+mj-lt"/>
              </a:rPr>
              <a:t>з) организация </a:t>
            </a:r>
            <a:r>
              <a:rPr lang="ru-RU" sz="1600" b="1" dirty="0">
                <a:latin typeface="+mj-lt"/>
              </a:rPr>
              <a:t>социального туризма </a:t>
            </a:r>
            <a:r>
              <a:rPr lang="ru-RU" sz="1600" dirty="0">
                <a:latin typeface="+mj-lt"/>
              </a:rPr>
              <a:t>(в части организации экскурсионно-познавательных туров);</a:t>
            </a:r>
          </a:p>
          <a:p>
            <a:r>
              <a:rPr lang="ru-RU" sz="1600" dirty="0">
                <a:latin typeface="+mj-lt"/>
              </a:rPr>
              <a:t>и) </a:t>
            </a:r>
            <a:r>
              <a:rPr lang="ru-RU" sz="1600" b="1" dirty="0">
                <a:latin typeface="+mj-lt"/>
              </a:rPr>
              <a:t>производство и (или) реализация медицинской техники, протезно-ортопедических изделий, программного обеспечения, а также технических средств</a:t>
            </a:r>
            <a:r>
              <a:rPr lang="ru-RU" sz="1600" dirty="0">
                <a:latin typeface="+mj-lt"/>
              </a:rPr>
              <a:t>, которые могут быть использованы исключительно для профилактики инвалидности или реабилитации инвалидов;</a:t>
            </a:r>
          </a:p>
          <a:p>
            <a:r>
              <a:rPr lang="ru-RU" sz="1600" dirty="0">
                <a:latin typeface="+mj-lt"/>
              </a:rPr>
              <a:t>к) деятельность по </a:t>
            </a:r>
            <a:r>
              <a:rPr lang="ru-RU" sz="1600" b="1" dirty="0">
                <a:latin typeface="+mj-lt"/>
              </a:rPr>
              <a:t>организации отдыха и оздоровления инвалидов и пенсионеров</a:t>
            </a:r>
            <a:r>
              <a:rPr lang="ru-RU" sz="1600" dirty="0">
                <a:latin typeface="+mj-lt"/>
              </a:rPr>
              <a:t>;</a:t>
            </a:r>
          </a:p>
          <a:p>
            <a:r>
              <a:rPr lang="ru-RU" sz="1600" dirty="0">
                <a:latin typeface="+mj-lt"/>
              </a:rPr>
              <a:t>л) деятельность по </a:t>
            </a:r>
            <a:r>
              <a:rPr lang="ru-RU" sz="1600" b="1" dirty="0">
                <a:latin typeface="+mj-lt"/>
              </a:rPr>
              <a:t>оказанию услуг в сфере дополнительного образования</a:t>
            </a:r>
            <a:r>
              <a:rPr lang="ru-RU" sz="1600" dirty="0">
                <a:latin typeface="+mj-lt"/>
              </a:rPr>
              <a:t>;</a:t>
            </a:r>
          </a:p>
          <a:p>
            <a:r>
              <a:rPr lang="ru-RU" sz="1600" dirty="0">
                <a:latin typeface="+mj-lt"/>
              </a:rPr>
              <a:t>м) деятельность по </a:t>
            </a:r>
            <a:r>
              <a:rPr lang="ru-RU" sz="1600" b="1" dirty="0">
                <a:latin typeface="+mj-lt"/>
              </a:rPr>
              <a:t>созданию </a:t>
            </a:r>
            <a:r>
              <a:rPr lang="ru-RU" sz="1600" b="1" dirty="0" err="1">
                <a:latin typeface="+mj-lt"/>
              </a:rPr>
              <a:t>безбарьерной</a:t>
            </a:r>
            <a:r>
              <a:rPr lang="ru-RU" sz="1600" b="1" dirty="0">
                <a:latin typeface="+mj-lt"/>
              </a:rPr>
              <a:t> среды для инвалидов</a:t>
            </a:r>
            <a:r>
              <a:rPr lang="ru-RU" sz="1600" dirty="0">
                <a:latin typeface="+mj-lt"/>
              </a:rPr>
              <a:t>;</a:t>
            </a:r>
          </a:p>
          <a:p>
            <a:r>
              <a:rPr lang="ru-RU" sz="1600" dirty="0">
                <a:latin typeface="+mj-lt"/>
              </a:rPr>
              <a:t>н) деятельность по </a:t>
            </a:r>
            <a:r>
              <a:rPr lang="ru-RU" sz="1600" b="1" dirty="0">
                <a:latin typeface="+mj-lt"/>
              </a:rPr>
              <a:t>социальной и культурной адаптации</a:t>
            </a:r>
            <a:r>
              <a:rPr lang="ru-RU" sz="1600" dirty="0">
                <a:latin typeface="+mj-lt"/>
              </a:rPr>
              <a:t>;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6D88FC1-A433-4928-8E75-0E7F4D7793D1}"/>
              </a:ext>
            </a:extLst>
          </p:cNvPr>
          <p:cNvSpPr/>
          <p:nvPr/>
        </p:nvSpPr>
        <p:spPr>
          <a:xfrm>
            <a:off x="110228" y="1534832"/>
            <a:ext cx="5969207" cy="5270993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436B6164-B7D6-4AD6-AD1F-733BA73B3F3B}"/>
              </a:ext>
            </a:extLst>
          </p:cNvPr>
          <p:cNvSpPr/>
          <p:nvPr/>
        </p:nvSpPr>
        <p:spPr>
          <a:xfrm>
            <a:off x="6239358" y="1534831"/>
            <a:ext cx="5714103" cy="5270993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FB8A8A6-F2CA-4E7C-8D16-F20DD0424A53}"/>
              </a:ext>
            </a:extLst>
          </p:cNvPr>
          <p:cNvSpPr txBox="1"/>
          <p:nvPr/>
        </p:nvSpPr>
        <p:spPr>
          <a:xfrm>
            <a:off x="1460248" y="987192"/>
            <a:ext cx="11155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>
                <a:solidFill>
                  <a:srgbClr val="C00000"/>
                </a:solidFill>
                <a:latin typeface="+mj-lt"/>
              </a:defRPr>
            </a:lvl1pPr>
          </a:lstStyle>
          <a:p>
            <a:r>
              <a:rPr lang="ru-RU" dirty="0"/>
              <a:t>Условие 3: </a:t>
            </a:r>
            <a:r>
              <a:rPr lang="ru-RU" dirty="0">
                <a:solidFill>
                  <a:srgbClr val="002060"/>
                </a:solidFill>
              </a:rPr>
              <a:t>Производство товаров (работ, услуг), предназначенных для граждан, отнесенных к категориям социально уязвимых.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9233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2101</TotalTime>
  <Words>1355</Words>
  <Application>Microsoft Office PowerPoint</Application>
  <PresentationFormat>Широкоэкранный</PresentationFormat>
  <Paragraphs>208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Arial Black</vt:lpstr>
      <vt:lpstr>Arial Narrow</vt:lpstr>
      <vt:lpstr>Calibri</vt:lpstr>
      <vt:lpstr>Calibri Light</vt:lpstr>
      <vt:lpstr>Century Gothic</vt:lpstr>
      <vt:lpstr>Roboto Black</vt:lpstr>
      <vt:lpstr>Roboto Medium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ДОКУМЕНТЫ, НЕОБХОДИМЫЕ ДЛЯ ПОЛУЧЕНИЯ СТАТУСА «СОЦИАЛЬНОЕ ПРЕДРИЯТИЕ»</vt:lpstr>
      <vt:lpstr>УЖЕ СЕЙЧАС МОЖНО ПОЛУЧИТЬ СТАТУС  СОЦИАЛЬНОГО ПРЕДПРИЯТИЯ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Богатов</dc:creator>
  <cp:lastModifiedBy>Чернышев Тимур Олегович</cp:lastModifiedBy>
  <cp:revision>44</cp:revision>
  <cp:lastPrinted>2022-02-07T07:03:49Z</cp:lastPrinted>
  <dcterms:created xsi:type="dcterms:W3CDTF">2021-01-26T08:09:19Z</dcterms:created>
  <dcterms:modified xsi:type="dcterms:W3CDTF">2022-07-21T03:58:31Z</dcterms:modified>
</cp:coreProperties>
</file>