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theme" Target="theme/theme1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presProps" Target="presProps.xml" /><Relationship Id="rId5" Type="http://schemas.openxmlformats.org/officeDocument/2006/relationships/slide" Target="slides/slide3.xml" /><Relationship Id="rId10" Type="http://schemas.openxmlformats.org/officeDocument/2006/relationships/slide" Target="slides/slide8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 /><Relationship Id="rId13" Type="http://schemas.openxmlformats.org/officeDocument/2006/relationships/theme" Target="../theme/theme2.xml" /><Relationship Id="rId3" Type="http://schemas.openxmlformats.org/officeDocument/2006/relationships/slideLayout" Target="../slideLayouts/slideLayout15.xml" /><Relationship Id="rId7" Type="http://schemas.openxmlformats.org/officeDocument/2006/relationships/slideLayout" Target="../slideLayouts/slideLayout19.xml" /><Relationship Id="rId12" Type="http://schemas.openxmlformats.org/officeDocument/2006/relationships/slideLayout" Target="../slideLayouts/slideLayout24.xml" /><Relationship Id="rId2" Type="http://schemas.openxmlformats.org/officeDocument/2006/relationships/slideLayout" Target="../slideLayouts/slideLayout14.xml" /><Relationship Id="rId1" Type="http://schemas.openxmlformats.org/officeDocument/2006/relationships/slideLayout" Target="../slideLayouts/slideLayout13.xml" /><Relationship Id="rId6" Type="http://schemas.openxmlformats.org/officeDocument/2006/relationships/slideLayout" Target="../slideLayouts/slideLayout18.xml" /><Relationship Id="rId11" Type="http://schemas.openxmlformats.org/officeDocument/2006/relationships/slideLayout" Target="../slideLayouts/slideLayout23.xml" /><Relationship Id="rId5" Type="http://schemas.openxmlformats.org/officeDocument/2006/relationships/slideLayout" Target="../slideLayouts/slideLayout17.xml" /><Relationship Id="rId10" Type="http://schemas.openxmlformats.org/officeDocument/2006/relationships/slideLayout" Target="../slideLayouts/slideLayout22.xml" /><Relationship Id="rId4" Type="http://schemas.openxmlformats.org/officeDocument/2006/relationships/slideLayout" Target="../slideLayouts/slideLayout16.xml" /><Relationship Id="rId9" Type="http://schemas.openxmlformats.org/officeDocument/2006/relationships/slideLayout" Target="../slideLayouts/slideLayout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1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77" name="Рисунок 7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Рисунок 10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79" name="Line 2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0" name="Рисунок 13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1" name="CustomShape 3"/>
          <p:cNvSpPr/>
          <p:nvPr/>
        </p:nvSpPr>
        <p:spPr>
          <a:xfrm>
            <a:off x="836640" y="1659960"/>
            <a:ext cx="10516320" cy="350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Гранты субъектам малого и среднего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предпринимательства,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созданным физическими лицами в возрасте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до 25 лет включительно, на финансовое обеспечение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расходов, связанных с реализацией проекта в сфере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предпринимательской деятельности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489320" y="523440"/>
            <a:ext cx="57315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b="0" strike="noStrike" spc="-1">
                <a:solidFill>
                  <a:srgbClr val="ED5338"/>
                </a:solidFill>
                <a:latin typeface="Arial Narrow"/>
                <a:ea typeface="DejaVu Sans"/>
              </a:rPr>
              <a:t>Условия </a:t>
            </a:r>
            <a:endParaRPr lang="ru-RU" sz="3200" b="0" strike="noStrike" spc="-1">
              <a:latin typeface="Arial"/>
            </a:endParaRPr>
          </a:p>
        </p:txBody>
      </p:sp>
      <p:grpSp>
        <p:nvGrpSpPr>
          <p:cNvPr id="83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84" name="Рисунок 36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Рисунок 37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86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7" name="Рисунок 39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8" name="CustomShape 4"/>
          <p:cNvSpPr/>
          <p:nvPr/>
        </p:nvSpPr>
        <p:spPr>
          <a:xfrm>
            <a:off x="2600280" y="1647720"/>
            <a:ext cx="7684200" cy="106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562212"/>
                </a:solidFill>
                <a:latin typeface="Times New Roman"/>
                <a:ea typeface="DejaVu Sans"/>
              </a:rPr>
              <a:t>Размер гранта от </a:t>
            </a:r>
            <a:r>
              <a:rPr lang="ru-RU" sz="3200" b="1" strike="noStrike" spc="-1">
                <a:solidFill>
                  <a:srgbClr val="562212"/>
                </a:solidFill>
                <a:latin typeface="Times New Roman"/>
                <a:ea typeface="DejaVu Sans"/>
              </a:rPr>
              <a:t>100 тыс. до 500 тыс. руб.</a:t>
            </a:r>
            <a:r>
              <a:rPr lang="ru-RU" sz="3200" b="0" strike="noStrike" spc="-1">
                <a:solidFill>
                  <a:srgbClr val="562212"/>
                </a:solidFill>
                <a:latin typeface="Times New Roman"/>
                <a:ea typeface="DejaVu Sans"/>
              </a:rPr>
              <a:t> на одного получателя поддержки.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89" name="CustomShape 5"/>
          <p:cNvSpPr/>
          <p:nvPr/>
        </p:nvSpPr>
        <p:spPr>
          <a:xfrm>
            <a:off x="2016000" y="2827080"/>
            <a:ext cx="885276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562212"/>
                </a:solidFill>
                <a:latin typeface="Times New Roman"/>
                <a:ea typeface="DejaVu Sans"/>
              </a:rPr>
              <a:t>Софинансирование (собственные средства)</a:t>
            </a:r>
            <a:br/>
            <a:r>
              <a:rPr lang="ru-RU" sz="3200" b="0" strike="noStrike" spc="-1">
                <a:solidFill>
                  <a:srgbClr val="562212"/>
                </a:solidFill>
                <a:latin typeface="Times New Roman"/>
                <a:ea typeface="DejaVu Sans"/>
              </a:rPr>
              <a:t>не менее 25%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90" name="CustomShape 6"/>
          <p:cNvSpPr/>
          <p:nvPr/>
        </p:nvSpPr>
        <p:spPr>
          <a:xfrm>
            <a:off x="2520000" y="3888000"/>
            <a:ext cx="7293960" cy="106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562212"/>
                </a:solidFill>
                <a:latin typeface="Times New Roman"/>
                <a:ea typeface="DejaVu Sans"/>
              </a:rPr>
              <a:t>Гранты предоставляются по результатам конкурса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1736640" y="49212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4000" b="1" strike="noStrike" spc="-7">
                <a:solidFill>
                  <a:srgbClr val="E85338"/>
                </a:solidFill>
                <a:latin typeface="Arial Narrow"/>
                <a:ea typeface="DejaVu Sans"/>
              </a:rPr>
              <a:t>Направления расходов гранта</a:t>
            </a:r>
            <a:endParaRPr lang="ru-RU" sz="4000" b="0" strike="noStrike" spc="-1">
              <a:latin typeface="Arial"/>
            </a:endParaRPr>
          </a:p>
        </p:txBody>
      </p:sp>
      <p:grpSp>
        <p:nvGrpSpPr>
          <p:cNvPr id="92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93" name="Рисунок 36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Рисунок 37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95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6" name="Рисунок 39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7" name="CustomShape 4"/>
          <p:cNvSpPr/>
          <p:nvPr/>
        </p:nvSpPr>
        <p:spPr>
          <a:xfrm>
            <a:off x="1224000" y="1512000"/>
            <a:ext cx="10203480" cy="492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0200" rIns="0" bIns="0">
            <a:spAutoFit/>
          </a:bodyPr>
          <a:lstStyle/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аренда нежилого помещения;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ремонт нежилого помещения, включая приобретение строительных материалов и оборудования;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аренда и (или) приобретение оргтехники, инвентаря, мебели;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выплата по передаче прав на франшизу (паушальный платёж);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технологическое присоединение к объектам инженерной инфраструктуры;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оплата коммунальных услуг и услуг электроснабжения;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оформление результатов интеллектуальной деятельности;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приобретение основных средств, необходимых для реализации проектов;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оплата услуг связи, в том числе информационно-телекоммуникационной сети Интернет;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оплата услуг рекламы и продвижения проекта в сети Интернет;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приобретение программного обеспечения;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приобретение сырья, расходных материалов, необходимых для производства;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уплата первого взноса (аванса) при заключении договора лизинга и (или) лизинговых платежей;</a:t>
            </a:r>
            <a:endParaRPr lang="ru-RU" sz="18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1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реализация мероприятий по профилактике новой коронавирусной инфекции (COVID-2019), включая мероприятия, связанные с обеспечением выполнения санитарно-эпидемиологических требований.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736640" y="49212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b="1" strike="noStrike" spc="-1">
                <a:solidFill>
                  <a:srgbClr val="ED5338"/>
                </a:solidFill>
                <a:latin typeface="Arial Narrow"/>
                <a:ea typeface="DejaVu Sans"/>
              </a:rPr>
              <a:t>Не допускается затраты</a:t>
            </a:r>
            <a:endParaRPr lang="ru-RU" sz="3200" b="0" strike="noStrike" spc="-1">
              <a:latin typeface="Arial"/>
            </a:endParaRPr>
          </a:p>
        </p:txBody>
      </p:sp>
      <p:grpSp>
        <p:nvGrpSpPr>
          <p:cNvPr id="99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00" name="Рисунок 36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" name="Рисунок 37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2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03" name="Рисунок 39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4" name="CustomShape 4"/>
          <p:cNvSpPr/>
          <p:nvPr/>
        </p:nvSpPr>
        <p:spPr>
          <a:xfrm>
            <a:off x="975960" y="1741320"/>
            <a:ext cx="9935640" cy="206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0200" rIns="0" bIns="0">
            <a:spAutoFit/>
          </a:bodyPr>
          <a:lstStyle/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уплата налогов;</a:t>
            </a:r>
            <a:endParaRPr lang="ru-RU" sz="20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уплата процентов по займам и кредитам;</a:t>
            </a:r>
            <a:endParaRPr lang="ru-RU" sz="20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в виде авансов, задатка в счет товаров, работ, услуг;</a:t>
            </a:r>
            <a:endParaRPr lang="ru-RU" sz="20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НДС;</a:t>
            </a:r>
            <a:endParaRPr lang="ru-RU" sz="20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приобретение товаров, работ, услуг у физических лиц («самозанятых» граждан);</a:t>
            </a:r>
            <a:endParaRPr lang="ru-RU" sz="2000" b="0" strike="noStrike" spc="-1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заработная плата работников.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1265400" y="47304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b="1" strike="noStrike" spc="-1">
                <a:solidFill>
                  <a:srgbClr val="ED5338"/>
                </a:solidFill>
                <a:latin typeface="Arial Narrow"/>
                <a:ea typeface="DejaVu Sans"/>
              </a:rPr>
              <a:t>Требования к участникам конкурса</a:t>
            </a:r>
            <a:endParaRPr lang="ru-RU" sz="3200" b="0" strike="noStrike" spc="-1">
              <a:latin typeface="Arial"/>
            </a:endParaRPr>
          </a:p>
        </p:txBody>
      </p:sp>
      <p:grpSp>
        <p:nvGrpSpPr>
          <p:cNvPr id="106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07" name="Рисунок 36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8" name="Рисунок 37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9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10" name="Рисунок 39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1" name="CustomShape 4"/>
          <p:cNvSpPr/>
          <p:nvPr/>
        </p:nvSpPr>
        <p:spPr>
          <a:xfrm>
            <a:off x="359640" y="737640"/>
            <a:ext cx="11371320" cy="569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ru-RU" sz="18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4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Субъект МСП создан физическим лицом до 25 лет включительно;</a:t>
            </a:r>
            <a:endParaRPr lang="ru-RU" sz="24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4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Участвует в программе обучения</a:t>
            </a:r>
            <a:endParaRPr lang="ru-RU" sz="24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4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Зарегистрирован на территории Приморского края</a:t>
            </a:r>
            <a:endParaRPr lang="ru-RU" sz="24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4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Является субъектом МСП </a:t>
            </a:r>
            <a:endParaRPr lang="ru-RU" sz="24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4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Отсутствует задолженность по налогам (не должна превышать 300 тыс. руб)</a:t>
            </a:r>
            <a:endParaRPr lang="ru-RU" sz="24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4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Отсутствует </a:t>
            </a:r>
            <a:r>
              <a:rPr lang="ru-RU" sz="25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задолженность по возврату в краевой бюджет субсидий</a:t>
            </a:r>
            <a:endParaRPr lang="ru-RU" sz="25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5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Не находится в процессе реорганизации, ликвидации, банкротства</a:t>
            </a:r>
            <a:endParaRPr lang="ru-RU" sz="25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5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Отсутствуют сведения о дисквалифицированных руководителе</a:t>
            </a:r>
            <a:endParaRPr lang="ru-RU" sz="25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5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Имеет разработанный проект </a:t>
            </a:r>
            <a:endParaRPr lang="ru-RU" sz="25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5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Запрет на приобретение иностранной валюты за счёт средств гранта</a:t>
            </a:r>
            <a:endParaRPr lang="ru-RU" sz="2500" b="0" strike="noStrike" spc="-1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lang="ru-RU" sz="25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Согласен на осуществление проверок</a:t>
            </a:r>
            <a:endParaRPr lang="ru-RU" sz="25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ru-RU" sz="2500" b="0" strike="noStrike" spc="-1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ru-RU" sz="25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1652400" y="47304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trike="noStrike" spc="-1">
                <a:solidFill>
                  <a:srgbClr val="ED5338"/>
                </a:solidFill>
                <a:latin typeface="Arial Narrow"/>
                <a:ea typeface="DejaVu Sans"/>
              </a:rPr>
              <a:t>Документы</a:t>
            </a:r>
            <a:endParaRPr lang="ru-RU" sz="2800" b="0" strike="noStrike" spc="-1">
              <a:latin typeface="Arial"/>
            </a:endParaRPr>
          </a:p>
        </p:txBody>
      </p:sp>
      <p:grpSp>
        <p:nvGrpSpPr>
          <p:cNvPr id="113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14" name="Рисунок 36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5" name="Рисунок 37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6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17" name="Рисунок 39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8" name="CustomShape 4"/>
          <p:cNvSpPr/>
          <p:nvPr/>
        </p:nvSpPr>
        <p:spPr>
          <a:xfrm>
            <a:off x="457200" y="1190520"/>
            <a:ext cx="11371320" cy="374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Заявка (по форме)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Копии учредительных документов (устав для ООО)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Описание проекта (по форме)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Презентация проекта (по форме)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Смета проекта с расшифровкой затрат (по форме)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Гарантийное обязательство (по форме)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Сертификат участия в обучающей программе 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Копия страницы паспорта гражданина РФ, на которой указана дата рождения физического лица, зарегистрировавшегося в качестве ИП/ООО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i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Выписку из ЕГРЮЛ/ЕГРИП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i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Справку ФНС об отсутствии задолженности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i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Выписку из реестра дисквалифицированных лиц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19" name="CustomShape 5"/>
          <p:cNvSpPr/>
          <p:nvPr/>
        </p:nvSpPr>
        <p:spPr>
          <a:xfrm>
            <a:off x="2037600" y="5187600"/>
            <a:ext cx="890460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Документы представляются в виде одного тома прошитого и пронумерованного и скрепляются печатью, 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а также на электронном носителе.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652400" y="47304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trike="noStrike" spc="-1">
                <a:solidFill>
                  <a:srgbClr val="ED5338"/>
                </a:solidFill>
                <a:latin typeface="Arial Narrow"/>
                <a:ea typeface="DejaVu Sans"/>
              </a:rPr>
              <a:t>Требования к отчётности</a:t>
            </a:r>
            <a:endParaRPr lang="ru-RU" sz="2800" b="0" strike="noStrike" spc="-1">
              <a:latin typeface="Arial"/>
            </a:endParaRPr>
          </a:p>
        </p:txBody>
      </p:sp>
      <p:grpSp>
        <p:nvGrpSpPr>
          <p:cNvPr id="121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22" name="Рисунок 36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3" name="Рисунок 37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4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25" name="Рисунок 39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6" name="CustomShape 4"/>
          <p:cNvSpPr/>
          <p:nvPr/>
        </p:nvSpPr>
        <p:spPr>
          <a:xfrm>
            <a:off x="361440" y="1757520"/>
            <a:ext cx="11371320" cy="283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Результат - полное расходование средств гранта на реализацию проекта в соответствии с заявленными направлениями расходов в срок до 31.12.2023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Осуществление деятельности в течение трех лет после года получения гранта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Отчёты об использования гранта и о достижении результатов предоставления гранта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lang="ru-RU" sz="20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Достижение заявленного результата реализации проекта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roup 1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28" name="Рисунок 8"/>
            <p:cNvPicPr/>
            <p:nvPr/>
          </p:nvPicPr>
          <p:blipFill>
            <a:blip r:embed="rId2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9" name="Рисунок 10"/>
            <p:cNvPicPr/>
            <p:nvPr/>
          </p:nvPicPr>
          <p:blipFill>
            <a:blip r:embed="rId3"/>
            <a:srcRect t="57215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0" name="Line 2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31" name="Рисунок 13"/>
            <p:cNvPicPr/>
            <p:nvPr/>
          </p:nvPicPr>
          <p:blipFill>
            <a:blip r:embed="rId4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2" name="CustomShape 3"/>
          <p:cNvSpPr/>
          <p:nvPr/>
        </p:nvSpPr>
        <p:spPr>
          <a:xfrm>
            <a:off x="1489320" y="523440"/>
            <a:ext cx="814536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b="1" strike="noStrike" spc="-1">
                <a:solidFill>
                  <a:srgbClr val="ED5338"/>
                </a:solidFill>
                <a:latin typeface="Arial Narrow"/>
                <a:ea typeface="DejaVu Sans"/>
              </a:rPr>
              <a:t>Контакты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33" name="CustomShape 4"/>
          <p:cNvSpPr/>
          <p:nvPr/>
        </p:nvSpPr>
        <p:spPr>
          <a:xfrm>
            <a:off x="457200" y="1190520"/>
            <a:ext cx="11371320" cy="319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strike="noStrike" spc="-15">
                <a:solidFill>
                  <a:srgbClr val="404040"/>
                </a:solidFill>
                <a:latin typeface="Times New Roman"/>
                <a:ea typeface="DejaVu Sans"/>
              </a:rPr>
              <a:t>Конкурсный отбор идет с 15 июня по 1 сентября 2022 года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u="sng" strike="noStrike" spc="-15">
                <a:solidFill>
                  <a:srgbClr val="404040"/>
                </a:solidFill>
                <a:uFillTx/>
                <a:latin typeface="Times New Roman"/>
                <a:ea typeface="DejaVu Sans"/>
              </a:rPr>
              <a:t>Центр «Мой бизнес»: 220-79-59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u="sng" strike="noStrike" spc="-15">
                <a:solidFill>
                  <a:srgbClr val="404040"/>
                </a:solidFill>
                <a:uFillTx/>
                <a:latin typeface="Times New Roman"/>
                <a:ea typeface="DejaVu Sans"/>
              </a:rPr>
              <a:t>Минэкономразвития ПК: 220-54-60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13307</TotalTime>
  <Words>446</Words>
  <Application>Microsoft Office PowerPoint</Application>
  <PresentationFormat>Широкоэкранный</PresentationFormat>
  <Paragraphs>74</Paragraphs>
  <Slides>8</Slides>
  <Notes>0</Notes>
  <HiddenSlides>0</HiddenSlide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Поддержка малого и среднего предпринимательства</dc:title>
  <dc:subject/>
  <dc:creator>Дмитриенко Сергей Михайлович</dc:creator>
  <dc:description/>
  <cp:lastModifiedBy>Неизвестный пользователь</cp:lastModifiedBy>
  <cp:revision>229</cp:revision>
  <cp:lastPrinted>2022-05-20T11:26:15Z</cp:lastPrinted>
  <dcterms:created xsi:type="dcterms:W3CDTF">2020-08-18T04:53:48Z</dcterms:created>
  <dcterms:modified xsi:type="dcterms:W3CDTF">2022-06-29T03:02:15Z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