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93" r:id="rId2"/>
    <p:sldId id="337" r:id="rId3"/>
    <p:sldId id="354" r:id="rId4"/>
    <p:sldId id="338" r:id="rId5"/>
    <p:sldId id="355" r:id="rId6"/>
    <p:sldId id="356" r:id="rId7"/>
    <p:sldId id="357" r:id="rId8"/>
    <p:sldId id="358" r:id="rId9"/>
    <p:sldId id="359" r:id="rId10"/>
    <p:sldId id="343" r:id="rId11"/>
    <p:sldId id="360" r:id="rId12"/>
    <p:sldId id="350" r:id="rId13"/>
    <p:sldId id="361" r:id="rId14"/>
    <p:sldId id="353" r:id="rId15"/>
  </p:sldIdLst>
  <p:sldSz cx="9144000" cy="6858000" type="screen4x3"/>
  <p:notesSz cx="6799263" cy="9875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8C"/>
    <a:srgbClr val="002C5C"/>
    <a:srgbClr val="4B98FF"/>
    <a:srgbClr val="0068F2"/>
    <a:srgbClr val="0156FF"/>
    <a:srgbClr val="438FFF"/>
    <a:srgbClr val="AEBDFE"/>
    <a:srgbClr val="003399"/>
    <a:srgbClr val="000000"/>
    <a:srgbClr val="0012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4260" autoAdjust="0"/>
  </p:normalViewPr>
  <p:slideViewPr>
    <p:cSldViewPr>
      <p:cViewPr varScale="1">
        <p:scale>
          <a:sx n="58" d="100"/>
          <a:sy n="58" d="100"/>
        </p:scale>
        <p:origin x="146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22895-D19C-4F84-A1E4-51BDC9902BC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80539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380539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BEBEA-FE8D-44A4-8746-215996C9A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1646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347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343" y="1"/>
            <a:ext cx="2946347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A5D6D-AC8B-493D-881B-BEF0119A834B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2950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691023"/>
            <a:ext cx="5439410" cy="444412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80333"/>
            <a:ext cx="2946347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343" y="9380333"/>
            <a:ext cx="2946347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049AA-CFF8-4271-830F-1C489D5E3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7178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5FD73D-06A8-431B-9E96-513551E151A1}" type="datetime1">
              <a:rPr lang="ru-RU" smtClean="0"/>
              <a:t>02.12.2021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622FC-127C-4733-9EE4-3748A8C6ACCD}" type="datetime1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5A59-79BA-4710-9799-FA319496D758}" type="datetime1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2902-823F-4E86-B369-A77F348112BB}" type="datetime1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C679-2C41-4C3F-AC10-6F57A74B20C9}" type="datetime1">
              <a:rPr lang="ru-RU" smtClean="0"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630B7-5EED-4086-BF9E-62BAB9097949}" type="datetime1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FE6E-E0E9-4F1C-958B-2C1E40F2B960}" type="datetime1">
              <a:rPr lang="ru-RU" smtClean="0"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03F5D-5C24-4C85-AED7-29FCAF2A8227}" type="datetime1">
              <a:rPr lang="ru-RU" smtClean="0"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88C5-1627-4359-8A11-3D732128753D}" type="datetime1">
              <a:rPr lang="ru-RU" smtClean="0"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0087DD1-F685-40A2-878A-62B3302917E0}" type="datetime1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B459767-9475-4091-860A-018BFB43F291}" type="datetime1">
              <a:rPr lang="ru-RU" smtClean="0"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F9A6460-C72B-4A37-AC17-613DC0976C28}" type="datetime1">
              <a:rPr lang="ru-RU" smtClean="0"/>
              <a:t>02.12.2021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752601"/>
            <a:ext cx="8640960" cy="23964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Развитие системы образования городского округа Спасск-Дальний</a:t>
            </a:r>
            <a:br>
              <a:rPr lang="ru-RU" sz="4000" dirty="0" smtClean="0"/>
            </a:br>
            <a:r>
              <a:rPr lang="ru-RU" sz="4000" dirty="0" smtClean="0"/>
              <a:t>на </a:t>
            </a:r>
            <a:r>
              <a:rPr lang="ru-RU" sz="4000" dirty="0" smtClean="0"/>
              <a:t>2022-2024 </a:t>
            </a:r>
            <a:r>
              <a:rPr lang="ru-RU" sz="4000" dirty="0" smtClean="0"/>
              <a:t>годы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4057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1 этап 2021-2022уч.г.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smtClean="0"/>
              <a:t>формирование</a:t>
            </a:r>
            <a:r>
              <a:rPr lang="ru-RU" dirty="0" smtClean="0"/>
              <a:t> нормативной, методической </a:t>
            </a:r>
            <a:r>
              <a:rPr lang="ru-RU" dirty="0"/>
              <a:t>и </a:t>
            </a:r>
            <a:r>
              <a:rPr lang="ru-RU" dirty="0" smtClean="0"/>
              <a:t>дидактической базы, решающей </a:t>
            </a:r>
            <a:r>
              <a:rPr lang="ru-RU" dirty="0"/>
              <a:t>внедрение в ОО новой системы учебных заданий и учебных ситуаций, ориентированных на формирование функциональной </a:t>
            </a:r>
            <a:r>
              <a:rPr lang="ru-RU" dirty="0" smtClean="0"/>
              <a:t>грамотности,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-</a:t>
            </a:r>
            <a:r>
              <a:rPr lang="ru-RU" dirty="0"/>
              <a:t> </a:t>
            </a:r>
            <a:r>
              <a:rPr lang="ru-RU" dirty="0" smtClean="0"/>
              <a:t>проведение</a:t>
            </a:r>
            <a:r>
              <a:rPr lang="ru-RU" dirty="0" smtClean="0"/>
              <a:t>  школьных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интерактивных образовательных событий </a:t>
            </a:r>
            <a:r>
              <a:rPr lang="ru-RU" dirty="0"/>
              <a:t>по </a:t>
            </a:r>
            <a:r>
              <a:rPr lang="ru-RU" dirty="0" smtClean="0"/>
              <a:t>формированию глобальных компетенций, </a:t>
            </a:r>
            <a:r>
              <a:rPr lang="ru-RU" dirty="0"/>
              <a:t>функциональной грамотности и креативного мышления.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этап 2022-2023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уч.г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dirty="0"/>
              <a:t>-</a:t>
            </a:r>
            <a:r>
              <a:rPr lang="ru-RU" dirty="0" smtClean="0"/>
              <a:t>создание сетевого взаимодействия </a:t>
            </a:r>
            <a:r>
              <a:rPr lang="ru-RU" dirty="0"/>
              <a:t>с образовательными организациями города в рамках городской методической недели «</a:t>
            </a:r>
            <a:r>
              <a:rPr lang="ru-RU" dirty="0" smtClean="0"/>
              <a:t>Учить </a:t>
            </a:r>
            <a:r>
              <a:rPr lang="ru-RU" dirty="0"/>
              <a:t>для жизни</a:t>
            </a:r>
            <a:r>
              <a:rPr lang="ru-RU" dirty="0" smtClean="0"/>
              <a:t>»,</a:t>
            </a:r>
            <a:endParaRPr lang="ru-RU" dirty="0"/>
          </a:p>
          <a:p>
            <a:pPr marL="0" indent="0" algn="just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3 этап  2023-2024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уч.г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smtClean="0"/>
              <a:t>создание лабораторного  пояса </a:t>
            </a:r>
            <a:r>
              <a:rPr lang="ru-RU" dirty="0"/>
              <a:t>города в виде сети открытых </a:t>
            </a:r>
            <a:r>
              <a:rPr lang="ru-RU" dirty="0" smtClean="0"/>
              <a:t>педагогических лабораторий </a:t>
            </a:r>
            <a:r>
              <a:rPr lang="ru-RU" dirty="0"/>
              <a:t>формирования </a:t>
            </a:r>
            <a:r>
              <a:rPr lang="en-US" dirty="0" smtClean="0"/>
              <a:t>PI</a:t>
            </a:r>
            <a:r>
              <a:rPr lang="en-US" dirty="0"/>
              <a:t>S</a:t>
            </a:r>
            <a:r>
              <a:rPr lang="en-US" dirty="0" smtClean="0"/>
              <a:t>A-</a:t>
            </a:r>
            <a:r>
              <a:rPr lang="ru-RU" dirty="0"/>
              <a:t>компетенций  у обучающихся основной школы.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10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/>
              <a:t>Система обеспечения профессионального развития педагогических работников:</a:t>
            </a:r>
            <a:br>
              <a:rPr lang="ru-RU" sz="2000" dirty="0"/>
            </a:br>
            <a:r>
              <a:rPr lang="ru-RU" sz="2000" dirty="0" smtClean="0">
                <a:solidFill>
                  <a:srgbClr val="C00000"/>
                </a:solidFill>
              </a:rPr>
              <a:t>10. Проект «Открытые педагогические лаборатории </a:t>
            </a:r>
            <a:r>
              <a:rPr lang="en-US" sz="2000" dirty="0" smtClean="0">
                <a:solidFill>
                  <a:srgbClr val="C00000"/>
                </a:solidFill>
              </a:rPr>
              <a:t>PISA</a:t>
            </a:r>
            <a:r>
              <a:rPr lang="ru-RU" sz="2000" dirty="0" smtClean="0">
                <a:solidFill>
                  <a:srgbClr val="C00000"/>
                </a:solidFill>
              </a:rPr>
              <a:t>-компетенций»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23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109728" indent="0">
              <a:buNone/>
            </a:pPr>
            <a:endParaRPr lang="ru-RU" sz="2900" b="1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11. </a:t>
            </a:r>
            <a:r>
              <a:rPr lang="ru-RU" sz="3200" b="1" dirty="0" smtClean="0">
                <a:solidFill>
                  <a:srgbClr val="C00000"/>
                </a:solidFill>
              </a:rPr>
              <a:t>Сетевой кластер по реализации рабочих программ воспитания</a:t>
            </a:r>
          </a:p>
          <a:p>
            <a:pPr marL="109728" indent="0">
              <a:buNone/>
            </a:pPr>
            <a:endParaRPr lang="ru-RU" sz="3200" b="1" dirty="0" smtClean="0">
              <a:solidFill>
                <a:srgbClr val="C00000"/>
              </a:solidFill>
            </a:endParaRPr>
          </a:p>
          <a:p>
            <a:pPr marL="109728" indent="0" algn="just">
              <a:lnSpc>
                <a:spcPct val="170000"/>
              </a:lnSpc>
              <a:buNone/>
            </a:pP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Тьюторы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– разработка управленческими командами проектов на основе Меморандума 1 Форума классных руководителей - корректировка рабочих программ воспитания – внедрение воспитательных общностей на основе проблем реализации инвариантной части рабочих программ воспитания (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подпроекты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  <a:p>
            <a:pPr marL="109728" indent="0">
              <a:buNone/>
            </a:pPr>
            <a:endParaRPr lang="ru-RU" sz="3200" b="1" dirty="0" smtClean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ru-RU" sz="3200" b="1" dirty="0" err="1" smtClean="0">
                <a:solidFill>
                  <a:srgbClr val="C00000"/>
                </a:solidFill>
              </a:rPr>
              <a:t>Подпроект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«Ресурсный детско-юношеский центр «Лотос»</a:t>
            </a:r>
          </a:p>
          <a:p>
            <a:pPr marL="0" indent="0" algn="just">
              <a:buNone/>
            </a:pPr>
            <a:r>
              <a:rPr lang="ru-RU" sz="2900" b="1" dirty="0">
                <a:solidFill>
                  <a:srgbClr val="C00000"/>
                </a:solidFill>
              </a:rPr>
              <a:t>2021 г. </a:t>
            </a:r>
            <a:r>
              <a:rPr lang="ru-RU" sz="2900" dirty="0">
                <a:solidFill>
                  <a:srgbClr val="C00000"/>
                </a:solidFill>
              </a:rPr>
              <a:t> </a:t>
            </a:r>
            <a:r>
              <a:rPr lang="ru-RU" sz="2900" dirty="0"/>
              <a:t>Мониторинг заинтересованности обучающихся  8-11 классов образовательных организаций </a:t>
            </a:r>
            <a:r>
              <a:rPr lang="ru-RU" sz="2900" dirty="0" smtClean="0"/>
              <a:t>ГО</a:t>
            </a:r>
            <a:r>
              <a:rPr lang="ru-RU" sz="2900" dirty="0" smtClean="0"/>
              <a:t> </a:t>
            </a:r>
            <a:r>
              <a:rPr lang="ru-RU" sz="2900" dirty="0"/>
              <a:t>Спасск-Дальний в сфере молодёжных медиа, </a:t>
            </a:r>
            <a:r>
              <a:rPr lang="ru-RU" sz="2900" dirty="0" smtClean="0"/>
              <a:t>добровольчества, </a:t>
            </a:r>
            <a:r>
              <a:rPr lang="ru-RU" sz="2900" dirty="0"/>
              <a:t>а </a:t>
            </a:r>
            <a:r>
              <a:rPr lang="ru-RU" sz="2900" dirty="0" smtClean="0"/>
              <a:t>также </a:t>
            </a:r>
            <a:r>
              <a:rPr lang="ru-RU" sz="2900" dirty="0"/>
              <a:t>проведение форумов и школ актива с целью создания рабочих групп по направлениям деятельности РДЦ (волонтерское движение, гражданская активность, школьное СМИ и группа профилактики по принципу ровесник-ровеснику).</a:t>
            </a:r>
          </a:p>
          <a:p>
            <a:pPr marL="0" indent="0" algn="just">
              <a:buNone/>
            </a:pPr>
            <a:r>
              <a:rPr lang="ru-RU" sz="2900" b="1" dirty="0">
                <a:solidFill>
                  <a:srgbClr val="C00000"/>
                </a:solidFill>
              </a:rPr>
              <a:t>2022 г.</a:t>
            </a:r>
            <a:r>
              <a:rPr lang="ru-RU" sz="2900" dirty="0">
                <a:solidFill>
                  <a:srgbClr val="C00000"/>
                </a:solidFill>
              </a:rPr>
              <a:t> </a:t>
            </a:r>
            <a:r>
              <a:rPr lang="ru-RU" sz="2900" dirty="0"/>
              <a:t>Организация работы детско-молодёжных общественных движений  и молодежного медиа центра на базе общегородского РДЦ. Вовлечение  обучающихся в деятельность РДЦ. Создание и развитие ресурсной </a:t>
            </a:r>
            <a:r>
              <a:rPr lang="ru-RU" sz="2900" dirty="0" smtClean="0"/>
              <a:t>базы </a:t>
            </a:r>
            <a:r>
              <a:rPr lang="ru-RU" sz="2900" dirty="0"/>
              <a:t>волонтеров и активистов из числа обучающихся  6-7 и 8-11 классов.</a:t>
            </a:r>
          </a:p>
          <a:p>
            <a:pPr marL="0" indent="0" algn="just"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2023- 2024 гг.</a:t>
            </a:r>
            <a:r>
              <a:rPr lang="ru-RU" sz="2900" dirty="0" smtClean="0">
                <a:solidFill>
                  <a:srgbClr val="C00000"/>
                </a:solidFill>
              </a:rPr>
              <a:t> </a:t>
            </a:r>
            <a:r>
              <a:rPr lang="ru-RU" sz="2900" dirty="0"/>
              <a:t>Создание на территории образовательных организаций </a:t>
            </a:r>
            <a:r>
              <a:rPr lang="ru-RU" sz="2900" dirty="0" smtClean="0"/>
              <a:t>ГО</a:t>
            </a:r>
            <a:r>
              <a:rPr lang="ru-RU" sz="2900" dirty="0" smtClean="0"/>
              <a:t> </a:t>
            </a:r>
            <a:r>
              <a:rPr lang="ru-RU" sz="2900" dirty="0"/>
              <a:t>Спасск-Дальний Школьных ресурсных детско-юношеских центров для организации </a:t>
            </a:r>
            <a:r>
              <a:rPr lang="ru-RU" sz="2900" dirty="0" smtClean="0"/>
              <a:t>работы </a:t>
            </a:r>
            <a:r>
              <a:rPr lang="ru-RU" sz="2900" dirty="0"/>
              <a:t>детско-молодёжных общественных движений с вовлечением максимального охвата обучающихся.</a:t>
            </a:r>
          </a:p>
          <a:p>
            <a:pPr marL="109728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11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организации воспитания обучающихся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078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12. Проект «Умная образовательная среда»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1 этап</a:t>
            </a:r>
            <a:r>
              <a:rPr lang="ru-RU" sz="1800" dirty="0" smtClean="0"/>
              <a:t> – разработка нормативно-правовой базы конкурсного движения, системы стимулирования его участников, </a:t>
            </a:r>
            <a:r>
              <a:rPr lang="ru-RU" sz="1800" u="sng" dirty="0" smtClean="0"/>
              <a:t>старт-конкурс на лучшие проекты «Умная образовательная среда» </a:t>
            </a:r>
            <a:r>
              <a:rPr lang="ru-RU" sz="1800" dirty="0" smtClean="0"/>
              <a:t>(проектные команды участников образовательных отношений) – </a:t>
            </a:r>
            <a:r>
              <a:rPr lang="ru-RU" sz="1800" dirty="0" smtClean="0">
                <a:solidFill>
                  <a:srgbClr val="C00000"/>
                </a:solidFill>
              </a:rPr>
              <a:t>2022 год.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C00000"/>
                </a:solidFill>
              </a:rPr>
              <a:t>2</a:t>
            </a:r>
            <a:r>
              <a:rPr lang="ru-RU" sz="1800" dirty="0" smtClean="0">
                <a:solidFill>
                  <a:srgbClr val="C00000"/>
                </a:solidFill>
              </a:rPr>
              <a:t> этап</a:t>
            </a:r>
            <a:r>
              <a:rPr lang="ru-RU" sz="1800" dirty="0" smtClean="0"/>
              <a:t> – </a:t>
            </a:r>
            <a:r>
              <a:rPr lang="ru-RU" sz="1800" u="sng" dirty="0" smtClean="0"/>
              <a:t>старт-конкурс «Умный детский сад» по направлениям </a:t>
            </a:r>
            <a:r>
              <a:rPr lang="ru-RU" sz="1800" dirty="0"/>
              <a:t>(с проведением открытых </a:t>
            </a:r>
            <a:r>
              <a:rPr lang="ru-RU" sz="1800" dirty="0" smtClean="0"/>
              <a:t>занятий, мероприятий):</a:t>
            </a:r>
          </a:p>
          <a:p>
            <a:pPr marL="0" algn="just">
              <a:spcBef>
                <a:spcPts val="0"/>
              </a:spcBef>
              <a:buFontTx/>
              <a:buChar char="-"/>
            </a:pPr>
            <a:r>
              <a:rPr lang="ru-RU" sz="1800" dirty="0" smtClean="0"/>
              <a:t>развитие предметно-пространственной среды групповых помещений,</a:t>
            </a:r>
          </a:p>
          <a:p>
            <a:pPr marL="0" algn="just">
              <a:spcBef>
                <a:spcPts val="0"/>
              </a:spcBef>
              <a:buFontTx/>
              <a:buChar char="-"/>
            </a:pPr>
            <a:r>
              <a:rPr lang="ru-RU" sz="1800" dirty="0"/>
              <a:t>м</a:t>
            </a:r>
            <a:r>
              <a:rPr lang="ru-RU" sz="1800" dirty="0" smtClean="0"/>
              <a:t>одернизация прогулочных площадок,</a:t>
            </a:r>
          </a:p>
          <a:p>
            <a:pPr marL="0" algn="just">
              <a:spcBef>
                <a:spcPts val="0"/>
              </a:spcBef>
              <a:buFontTx/>
              <a:buChar char="-"/>
            </a:pPr>
            <a:r>
              <a:rPr lang="ru-RU" sz="1800" dirty="0"/>
              <a:t>с</a:t>
            </a:r>
            <a:r>
              <a:rPr lang="ru-RU" sz="1800" dirty="0" smtClean="0"/>
              <a:t>тановление коридорной (лестничной) педагогики,</a:t>
            </a:r>
          </a:p>
          <a:p>
            <a:pPr marL="0" algn="just">
              <a:spcBef>
                <a:spcPts val="0"/>
              </a:spcBef>
              <a:buFontTx/>
              <a:buChar char="-"/>
            </a:pPr>
            <a:r>
              <a:rPr lang="ru-RU" sz="1800" dirty="0" smtClean="0"/>
              <a:t>совершенствование методического пространства</a:t>
            </a:r>
            <a:r>
              <a:rPr lang="ru-RU" sz="1800" dirty="0"/>
              <a:t> </a:t>
            </a:r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C00000"/>
                </a:solidFill>
              </a:rPr>
              <a:t>2022-2024 годы</a:t>
            </a:r>
            <a:r>
              <a:rPr lang="ru-RU" sz="1800" dirty="0" smtClean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C00000"/>
                </a:solidFill>
              </a:rPr>
              <a:t>3</a:t>
            </a:r>
            <a:r>
              <a:rPr lang="ru-RU" sz="1800" dirty="0" smtClean="0">
                <a:solidFill>
                  <a:srgbClr val="C00000"/>
                </a:solidFill>
              </a:rPr>
              <a:t> этап</a:t>
            </a:r>
            <a:r>
              <a:rPr lang="ru-RU" sz="1800" dirty="0" smtClean="0"/>
              <a:t> – </a:t>
            </a:r>
            <a:r>
              <a:rPr lang="ru-RU" sz="1800" dirty="0" err="1" smtClean="0"/>
              <a:t>брендирование</a:t>
            </a:r>
            <a:r>
              <a:rPr lang="ru-RU" sz="1800" dirty="0" smtClean="0"/>
              <a:t>  конкурсного движения, создание системы информационного сопровождения (в сети Интернет, в </a:t>
            </a:r>
            <a:r>
              <a:rPr lang="ru-RU" sz="1800" dirty="0" err="1" smtClean="0"/>
              <a:t>соцсетях</a:t>
            </a:r>
            <a:r>
              <a:rPr lang="ru-RU" sz="1800" dirty="0" smtClean="0"/>
              <a:t>), распространение лучших практик – </a:t>
            </a:r>
            <a:r>
              <a:rPr lang="ru-RU" sz="1800" dirty="0" smtClean="0">
                <a:solidFill>
                  <a:srgbClr val="C00000"/>
                </a:solidFill>
              </a:rPr>
              <a:t>2023-2024 годы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12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мониторинга качества дошкольного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246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04664"/>
            <a:ext cx="4460032" cy="1224136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Модель </a:t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предметно- пространственной среды в группе для детей дошкольного возраста с применением </a:t>
            </a:r>
            <a:r>
              <a:rPr lang="ru-RU" sz="1400" dirty="0" err="1" smtClean="0">
                <a:solidFill>
                  <a:srgbClr val="FF0000"/>
                </a:solidFill>
              </a:rPr>
              <a:t>реджио</a:t>
            </a:r>
            <a:r>
              <a:rPr lang="ru-RU" sz="1400" dirty="0" smtClean="0">
                <a:solidFill>
                  <a:srgbClr val="FF0000"/>
                </a:solidFill>
              </a:rPr>
              <a:t>-педагогики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1954868"/>
            <a:ext cx="3960440" cy="164677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EDAA25"/>
                </a:solidFill>
              </a:rPr>
              <a:t>Концепция</a:t>
            </a:r>
          </a:p>
          <a:p>
            <a:r>
              <a:rPr lang="ru-RU" dirty="0" smtClean="0">
                <a:solidFill>
                  <a:srgbClr val="EDAA25"/>
                </a:solidFill>
              </a:rPr>
              <a:t>Поощрение детской инициативы, через предоставление возможностей творческого самовыражения</a:t>
            </a:r>
            <a:endParaRPr lang="ru-RU" dirty="0">
              <a:solidFill>
                <a:srgbClr val="EDAA25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96" b="12275"/>
          <a:stretch/>
        </p:blipFill>
        <p:spPr bwMode="auto">
          <a:xfrm>
            <a:off x="395536" y="3601646"/>
            <a:ext cx="3528392" cy="284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2" b="6275"/>
          <a:stretch/>
        </p:blipFill>
        <p:spPr bwMode="auto">
          <a:xfrm>
            <a:off x="395536" y="548680"/>
            <a:ext cx="3493166" cy="29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056" y="3663026"/>
            <a:ext cx="3706344" cy="277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153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5400" dirty="0">
                <a:solidFill>
                  <a:schemeClr val="accent6">
                    <a:lumMod val="75000"/>
                  </a:schemeClr>
                </a:solidFill>
              </a:rPr>
              <a:t>«12 проектов высоких 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гарантий» или</a:t>
            </a:r>
            <a:endParaRPr lang="ru-RU" sz="5400" dirty="0">
              <a:solidFill>
                <a:schemeClr val="accent6">
                  <a:lumMod val="75000"/>
                </a:schemeClr>
              </a:solidFill>
            </a:endParaRPr>
          </a:p>
          <a:p>
            <a:pPr marL="109728" indent="0" algn="ctr">
              <a:buNone/>
            </a:pP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«12 </a:t>
            </a:r>
            <a:r>
              <a:rPr lang="ru-RU" sz="5400" dirty="0">
                <a:solidFill>
                  <a:schemeClr val="accent6">
                    <a:lumMod val="75000"/>
                  </a:schemeClr>
                </a:solidFill>
              </a:rPr>
              <a:t>прыжков выше головы»</a:t>
            </a:r>
          </a:p>
          <a:p>
            <a:pPr marL="109728" indent="0">
              <a:buNone/>
            </a:pPr>
            <a:endParaRPr lang="ru-RU" sz="5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14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/>
              <a:t>Стратегический портфель</a:t>
            </a:r>
            <a:br>
              <a:rPr lang="ru-RU" sz="2800" dirty="0"/>
            </a:br>
            <a:r>
              <a:rPr lang="ru-RU" sz="2800" dirty="0"/>
              <a:t>«12 ПВГ системы образования Спасска-Дальнего»</a:t>
            </a:r>
          </a:p>
        </p:txBody>
      </p:sp>
    </p:spTree>
    <p:extLst>
      <p:ext uri="{BB962C8B-B14F-4D97-AF65-F5344CB8AC3E}">
        <p14:creationId xmlns:p14="http://schemas.microsoft.com/office/powerpoint/2010/main" val="314972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ru-RU" sz="5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109728" indent="0" algn="ctr">
              <a:buNone/>
            </a:pP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«12 проектов высоких гарантий»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Стратегический портфель</a:t>
            </a:r>
            <a:br>
              <a:rPr lang="ru-RU" sz="2800" dirty="0" smtClean="0"/>
            </a:br>
            <a:r>
              <a:rPr lang="ru-RU" sz="2800" dirty="0" smtClean="0"/>
              <a:t>«12 ПВГ системы образования Спасска-Дальнего»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3791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В основе </a:t>
            </a:r>
            <a:r>
              <a:rPr lang="ru-RU" dirty="0" smtClean="0"/>
              <a:t>– логика МСОКО.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8 взаимосвязанных систем:</a:t>
            </a:r>
          </a:p>
          <a:p>
            <a:pPr marL="109728" indent="0" algn="just">
              <a:buNone/>
            </a:pPr>
            <a:r>
              <a:rPr lang="ru-RU" dirty="0" smtClean="0"/>
              <a:t>- </a:t>
            </a:r>
            <a:r>
              <a:rPr lang="ru-RU" dirty="0"/>
              <a:t>с</a:t>
            </a:r>
            <a:r>
              <a:rPr lang="ru-RU" dirty="0" smtClean="0"/>
              <a:t>истема оценки качества подготовки обучающихся,</a:t>
            </a:r>
          </a:p>
          <a:p>
            <a:pPr marL="109728" indent="0" algn="just">
              <a:buNone/>
            </a:pPr>
            <a:r>
              <a:rPr lang="ru-RU" dirty="0" smtClean="0"/>
              <a:t>- система работы со ШНОР и /или ШНСУ,</a:t>
            </a:r>
          </a:p>
          <a:p>
            <a:pPr marL="109728" indent="0" algn="just">
              <a:buNone/>
            </a:pPr>
            <a:r>
              <a:rPr lang="ru-RU" dirty="0" smtClean="0"/>
              <a:t>- система выявления, поддержки и развития способностей и талантов у детей и молодёжи,</a:t>
            </a:r>
          </a:p>
          <a:p>
            <a:pPr marL="109728" indent="0" algn="just">
              <a:buNone/>
            </a:pPr>
            <a:r>
              <a:rPr lang="ru-RU" dirty="0" smtClean="0"/>
              <a:t>- система работы по самоопределению и профориентации обучающихся,</a:t>
            </a:r>
          </a:p>
          <a:p>
            <a:pPr marL="109728" indent="0" algn="just">
              <a:buNone/>
            </a:pPr>
            <a:r>
              <a:rPr lang="ru-RU" dirty="0" smtClean="0"/>
              <a:t>- система мониторинга эффективности руководителей ОО,</a:t>
            </a:r>
          </a:p>
          <a:p>
            <a:pPr marL="109728" indent="0" algn="just">
              <a:buNone/>
            </a:pPr>
            <a:r>
              <a:rPr lang="ru-RU" dirty="0" smtClean="0"/>
              <a:t>- система обеспечения профессионального развития педагогических работников,</a:t>
            </a:r>
          </a:p>
          <a:p>
            <a:pPr marL="109728" indent="0" algn="just">
              <a:buNone/>
            </a:pPr>
            <a:r>
              <a:rPr lang="ru-RU" dirty="0" smtClean="0"/>
              <a:t>- система организации воспитания обучающихся,</a:t>
            </a:r>
          </a:p>
          <a:p>
            <a:pPr marL="109728" indent="0" algn="just">
              <a:buNone/>
            </a:pPr>
            <a:r>
              <a:rPr lang="ru-RU" dirty="0" smtClean="0"/>
              <a:t>- система мониторинга качества дошкольного образования.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портфеля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62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1. Проект «Опорный образовательный центр (комплекс)»</a:t>
            </a:r>
            <a:endParaRPr lang="ru-RU" sz="1400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1 этап</a:t>
            </a:r>
            <a:r>
              <a:rPr lang="ru-RU" sz="1400" dirty="0" smtClean="0"/>
              <a:t> – реорганизация путём присоединения МБДОУ № 5 (2 здания), 26, 27, МБОУ СОШ № 4 </a:t>
            </a:r>
            <a:r>
              <a:rPr lang="ru-RU" sz="1400" dirty="0"/>
              <a:t>к МБОУ «Гимназия» </a:t>
            </a:r>
            <a:r>
              <a:rPr lang="ru-RU" sz="1400" dirty="0" smtClean="0"/>
              <a:t>с переименованием образовательной организации– </a:t>
            </a:r>
            <a:r>
              <a:rPr lang="ru-RU" sz="1400" dirty="0" smtClean="0">
                <a:solidFill>
                  <a:srgbClr val="C00000"/>
                </a:solidFill>
              </a:rPr>
              <a:t>2022 год</a:t>
            </a:r>
            <a:r>
              <a:rPr lang="ru-RU" sz="1400" dirty="0" smtClean="0"/>
              <a:t>.</a:t>
            </a:r>
          </a:p>
          <a:p>
            <a:pPr marL="109728" indent="0" algn="just"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2 этап</a:t>
            </a:r>
            <a:r>
              <a:rPr lang="ru-RU" sz="1400" dirty="0" smtClean="0"/>
              <a:t> </a:t>
            </a:r>
            <a:r>
              <a:rPr lang="ru-RU" sz="1400" dirty="0" smtClean="0"/>
              <a:t>– </a:t>
            </a:r>
            <a:r>
              <a:rPr lang="ru-RU" sz="1400" dirty="0" smtClean="0"/>
              <a:t>«насыщение» в ОЦ образовательной среды </a:t>
            </a:r>
            <a:r>
              <a:rPr lang="ru-RU" sz="1400" dirty="0" smtClean="0">
                <a:solidFill>
                  <a:srgbClr val="C00000"/>
                </a:solidFill>
              </a:rPr>
              <a:t>2022 – 2023 годы</a:t>
            </a:r>
            <a:r>
              <a:rPr lang="ru-RU" sz="1400" dirty="0" smtClean="0"/>
              <a:t>;</a:t>
            </a:r>
          </a:p>
          <a:p>
            <a:pPr marL="109728" indent="0" algn="just"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3 этап</a:t>
            </a:r>
            <a:r>
              <a:rPr lang="ru-RU" sz="1400" dirty="0" smtClean="0"/>
              <a:t> – создание 3-х образовательных комплексов: </a:t>
            </a:r>
            <a:r>
              <a:rPr lang="ru-RU" sz="1400" b="1" dirty="0" smtClean="0"/>
              <a:t>1)</a:t>
            </a:r>
            <a:r>
              <a:rPr lang="ru-RU" sz="1400" dirty="0" smtClean="0"/>
              <a:t> СОШ № 3, 5, 14, ДОУ 1, 17 (3 здания), </a:t>
            </a:r>
            <a:r>
              <a:rPr lang="ru-RU" sz="1400" b="1" dirty="0" smtClean="0"/>
              <a:t>2)</a:t>
            </a:r>
            <a:r>
              <a:rPr lang="ru-RU" sz="1400" dirty="0" smtClean="0"/>
              <a:t> СОШ № 1, 12, ДОУ 3, 7, 11, 18, </a:t>
            </a:r>
            <a:r>
              <a:rPr lang="ru-RU" sz="1400" b="1" dirty="0" smtClean="0"/>
              <a:t>3)</a:t>
            </a:r>
            <a:r>
              <a:rPr lang="ru-RU" sz="1400" dirty="0" smtClean="0"/>
              <a:t> СОШ 11, 15, ДОУ 4, 14, 16</a:t>
            </a:r>
            <a:r>
              <a:rPr lang="ru-RU" sz="1400" dirty="0"/>
              <a:t>, </a:t>
            </a:r>
            <a:r>
              <a:rPr lang="ru-RU" sz="1400" dirty="0" smtClean="0"/>
              <a:t>23 – </a:t>
            </a:r>
            <a:r>
              <a:rPr lang="ru-RU" sz="1400" dirty="0" smtClean="0">
                <a:solidFill>
                  <a:srgbClr val="C00000"/>
                </a:solidFill>
              </a:rPr>
              <a:t>2023-2024 годы</a:t>
            </a:r>
            <a:r>
              <a:rPr lang="ru-RU" sz="1400" dirty="0" smtClean="0"/>
              <a:t>.</a:t>
            </a:r>
          </a:p>
          <a:p>
            <a:pPr marL="109728" indent="0" algn="just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2. Проект «</a:t>
            </a:r>
            <a:r>
              <a:rPr lang="ru-RU" sz="1400" b="1" dirty="0" err="1" smtClean="0">
                <a:solidFill>
                  <a:srgbClr val="C00000"/>
                </a:solidFill>
              </a:rPr>
              <a:t>Цифровизация</a:t>
            </a:r>
            <a:r>
              <a:rPr lang="ru-RU" sz="1400" b="1" dirty="0" smtClean="0">
                <a:solidFill>
                  <a:srgbClr val="C00000"/>
                </a:solidFill>
              </a:rPr>
              <a:t> образовательной среды»</a:t>
            </a:r>
          </a:p>
          <a:p>
            <a:pPr marL="109728" indent="0" algn="just">
              <a:buNone/>
            </a:pPr>
            <a:r>
              <a:rPr lang="ru-RU" sz="1400" dirty="0">
                <a:solidFill>
                  <a:srgbClr val="C00000"/>
                </a:solidFill>
              </a:rPr>
              <a:t>1 этап</a:t>
            </a:r>
            <a:r>
              <a:rPr lang="ru-RU" sz="1400" dirty="0"/>
              <a:t> – </a:t>
            </a:r>
            <a:r>
              <a:rPr lang="ru-RU" sz="1400" dirty="0" smtClean="0"/>
              <a:t>внедрение технологии смешанного </a:t>
            </a:r>
            <a:r>
              <a:rPr lang="ru-RU" sz="1400" dirty="0" smtClean="0"/>
              <a:t>обучения – </a:t>
            </a:r>
            <a:r>
              <a:rPr lang="ru-RU" sz="1400" dirty="0" smtClean="0">
                <a:solidFill>
                  <a:srgbClr val="C00000"/>
                </a:solidFill>
              </a:rPr>
              <a:t>2022 год</a:t>
            </a:r>
            <a:r>
              <a:rPr lang="ru-RU" sz="1400" dirty="0" smtClean="0"/>
              <a:t>,</a:t>
            </a:r>
            <a:endParaRPr lang="ru-RU" sz="1400" dirty="0" smtClean="0"/>
          </a:p>
          <a:p>
            <a:pPr marL="109728" indent="0" algn="just">
              <a:buNone/>
            </a:pPr>
            <a:r>
              <a:rPr lang="ru-RU" sz="1400" dirty="0">
                <a:solidFill>
                  <a:srgbClr val="C00000"/>
                </a:solidFill>
              </a:rPr>
              <a:t>2 этап</a:t>
            </a:r>
            <a:r>
              <a:rPr lang="ru-RU" sz="1400" dirty="0"/>
              <a:t> – </a:t>
            </a:r>
            <a:r>
              <a:rPr lang="ru-RU" sz="1400" dirty="0" smtClean="0"/>
              <a:t>работа методических </a:t>
            </a:r>
            <a:r>
              <a:rPr lang="ru-RU" sz="1400" dirty="0"/>
              <a:t>площадок  «ЦОС: «место встречи изменить нельзя» или эффективное сообщество участников образовательных отношений», «ЦОР как средство повышения мотивации школьников к обучению», «Цифровая образовательная траектория школьника», «Цифровое портфолио педагога как средство профессионального саморазвития</a:t>
            </a:r>
            <a:r>
              <a:rPr lang="ru-RU" sz="1400" dirty="0" smtClean="0"/>
              <a:t>» </a:t>
            </a:r>
            <a:r>
              <a:rPr lang="ru-RU" sz="1400" dirty="0"/>
              <a:t>– </a:t>
            </a:r>
            <a:r>
              <a:rPr lang="ru-RU" sz="1400" dirty="0">
                <a:solidFill>
                  <a:srgbClr val="C00000"/>
                </a:solidFill>
              </a:rPr>
              <a:t>2022-2024 годы</a:t>
            </a:r>
            <a:r>
              <a:rPr lang="ru-RU" sz="1400" dirty="0"/>
              <a:t>;</a:t>
            </a:r>
          </a:p>
          <a:p>
            <a:pPr marL="109728" indent="0" algn="just">
              <a:buNone/>
            </a:pPr>
            <a:r>
              <a:rPr lang="ru-RU" sz="1400" dirty="0">
                <a:solidFill>
                  <a:srgbClr val="C00000"/>
                </a:solidFill>
              </a:rPr>
              <a:t>3 этап</a:t>
            </a:r>
            <a:r>
              <a:rPr lang="ru-RU" sz="1400" dirty="0"/>
              <a:t> – формирование на сайте муниципальной методической службы сетевой площадки «ЦОС» по обмену опытом, выявлению и распространению лучших практик – </a:t>
            </a:r>
            <a:r>
              <a:rPr lang="ru-RU" sz="1400" dirty="0" smtClean="0">
                <a:solidFill>
                  <a:srgbClr val="C00000"/>
                </a:solidFill>
              </a:rPr>
              <a:t>2022-2024 годы</a:t>
            </a:r>
            <a:r>
              <a:rPr lang="ru-RU" sz="1400" dirty="0" smtClean="0"/>
              <a:t>.</a:t>
            </a:r>
            <a:endParaRPr lang="ru-RU" sz="1400" dirty="0"/>
          </a:p>
          <a:p>
            <a:pPr marL="109728" indent="0" algn="just">
              <a:buNone/>
            </a:pP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оценки качества подготовки обучающихся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496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 algn="just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3. Проект «Сетевое сообщество Центра образования «Точка роста»»</a:t>
            </a:r>
            <a:endParaRPr lang="ru-RU" sz="2800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2800" dirty="0">
                <a:solidFill>
                  <a:srgbClr val="C00000"/>
                </a:solidFill>
              </a:rPr>
              <a:t>1 этап</a:t>
            </a:r>
            <a:r>
              <a:rPr lang="ru-RU" sz="2800" dirty="0"/>
              <a:t> – </a:t>
            </a:r>
            <a:r>
              <a:rPr lang="ru-RU" sz="2800" dirty="0" smtClean="0"/>
              <a:t>внедрение практики использования возможностей ЦО «Точка роста» для эффективной реализации дополнительных общеразвивающих </a:t>
            </a:r>
            <a:r>
              <a:rPr lang="ru-RU" sz="2800" dirty="0" smtClean="0"/>
              <a:t>программ, программ </a:t>
            </a:r>
            <a:r>
              <a:rPr lang="ru-RU" sz="2800" dirty="0" smtClean="0"/>
              <a:t>внеурочной </a:t>
            </a:r>
            <a:r>
              <a:rPr lang="ru-RU" sz="2800" dirty="0" smtClean="0"/>
              <a:t>деятельности </a:t>
            </a:r>
            <a:r>
              <a:rPr lang="ru-RU" sz="2800" dirty="0" smtClean="0"/>
              <a:t>9 (100%) муниципальных общеобразовательных организаций– </a:t>
            </a:r>
            <a:r>
              <a:rPr lang="ru-RU" sz="2800" dirty="0">
                <a:solidFill>
                  <a:srgbClr val="C00000"/>
                </a:solidFill>
              </a:rPr>
              <a:t>2022 год</a:t>
            </a:r>
            <a:r>
              <a:rPr lang="ru-RU" sz="2800" dirty="0"/>
              <a:t>.</a:t>
            </a:r>
          </a:p>
          <a:p>
            <a:pPr marL="109728" indent="0" algn="just">
              <a:buNone/>
            </a:pPr>
            <a:r>
              <a:rPr lang="ru-RU" sz="2800" dirty="0">
                <a:solidFill>
                  <a:srgbClr val="C00000"/>
                </a:solidFill>
              </a:rPr>
              <a:t>2 этап</a:t>
            </a:r>
            <a:r>
              <a:rPr lang="ru-RU" sz="2800" dirty="0"/>
              <a:t> – </a:t>
            </a:r>
            <a:r>
              <a:rPr lang="ru-RU" sz="2800" dirty="0" smtClean="0"/>
              <a:t>создание проектно-исследовательских объединений обучающихся и педагогов, использующих возможности ЦО «Точка роста», - </a:t>
            </a:r>
            <a:r>
              <a:rPr lang="ru-RU" sz="2800" dirty="0">
                <a:solidFill>
                  <a:srgbClr val="C00000"/>
                </a:solidFill>
              </a:rPr>
              <a:t>2022 – 2023 годы</a:t>
            </a:r>
            <a:r>
              <a:rPr lang="ru-RU" sz="2800" dirty="0"/>
              <a:t>;</a:t>
            </a:r>
          </a:p>
          <a:p>
            <a:pPr marL="109728" indent="0" algn="just">
              <a:buNone/>
            </a:pPr>
            <a:r>
              <a:rPr lang="ru-RU" sz="2800" dirty="0">
                <a:solidFill>
                  <a:srgbClr val="C00000"/>
                </a:solidFill>
              </a:rPr>
              <a:t>3 этап</a:t>
            </a:r>
            <a:r>
              <a:rPr lang="ru-RU" sz="2800" dirty="0"/>
              <a:t> </a:t>
            </a:r>
            <a:r>
              <a:rPr lang="ru-RU" sz="2800" dirty="0" smtClean="0"/>
              <a:t>– создание сетевого сообщества </a:t>
            </a:r>
            <a:r>
              <a:rPr lang="ru-RU" sz="2800" dirty="0"/>
              <a:t>проектно-исследовательских объединений обучающихся и педагогов, использующих возможности ЦО «Точка роста»,</a:t>
            </a:r>
            <a:r>
              <a:rPr lang="ru-RU" sz="2800" dirty="0" smtClean="0"/>
              <a:t> </a:t>
            </a:r>
            <a:r>
              <a:rPr lang="ru-RU" sz="2800" dirty="0"/>
              <a:t>– </a:t>
            </a:r>
            <a:r>
              <a:rPr lang="ru-RU" sz="2800" dirty="0">
                <a:solidFill>
                  <a:srgbClr val="C00000"/>
                </a:solidFill>
              </a:rPr>
              <a:t>2023-2024 годы</a:t>
            </a:r>
            <a:r>
              <a:rPr lang="ru-RU" sz="2800" dirty="0"/>
              <a:t>.</a:t>
            </a:r>
          </a:p>
          <a:p>
            <a:pPr marL="109728" indent="0" algn="just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4. Проект «Муниципальная психолого-медиативная служба»</a:t>
            </a:r>
            <a:endParaRPr lang="ru-RU" sz="2800" b="1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2800" dirty="0">
                <a:solidFill>
                  <a:srgbClr val="C00000"/>
                </a:solidFill>
              </a:rPr>
              <a:t>1 этап</a:t>
            </a:r>
            <a:r>
              <a:rPr lang="ru-RU" sz="2800" dirty="0"/>
              <a:t> – </a:t>
            </a:r>
            <a:r>
              <a:rPr lang="ru-RU" sz="2800" dirty="0" smtClean="0"/>
              <a:t>создание нормативно-правовой базы, формирование квалифицированного состава, апробация независимого психолого-медиативного сопровождения обучающихся – </a:t>
            </a:r>
            <a:r>
              <a:rPr lang="ru-RU" sz="2800" dirty="0" smtClean="0">
                <a:solidFill>
                  <a:srgbClr val="C00000"/>
                </a:solidFill>
              </a:rPr>
              <a:t>2022 год.</a:t>
            </a:r>
            <a:endParaRPr lang="ru-RU" sz="2800" dirty="0"/>
          </a:p>
          <a:p>
            <a:pPr marL="109728" indent="0" algn="just">
              <a:buNone/>
            </a:pPr>
            <a:r>
              <a:rPr lang="ru-RU" sz="2800" dirty="0">
                <a:solidFill>
                  <a:srgbClr val="C00000"/>
                </a:solidFill>
              </a:rPr>
              <a:t>2 этап</a:t>
            </a:r>
            <a:r>
              <a:rPr lang="ru-RU" sz="2800" dirty="0"/>
              <a:t> </a:t>
            </a:r>
            <a:r>
              <a:rPr lang="ru-RU" sz="2800" dirty="0" smtClean="0"/>
              <a:t>– обучение медиации фокус-группы обучающихся, апробация наставничества «ученик – ученик», обеспечивающей овладение обучающимися способами позитивного управления </a:t>
            </a:r>
            <a:r>
              <a:rPr lang="ru-RU" sz="2800" dirty="0" smtClean="0"/>
              <a:t>конфликтами</a:t>
            </a:r>
            <a:r>
              <a:rPr lang="ru-RU" sz="2800" dirty="0" smtClean="0"/>
              <a:t>,- </a:t>
            </a:r>
            <a:r>
              <a:rPr lang="ru-RU" sz="2800" dirty="0">
                <a:solidFill>
                  <a:srgbClr val="C00000"/>
                </a:solidFill>
              </a:rPr>
              <a:t>2022-2024 годы</a:t>
            </a:r>
            <a:r>
              <a:rPr lang="ru-RU" sz="2800" dirty="0"/>
              <a:t>;</a:t>
            </a:r>
          </a:p>
          <a:p>
            <a:pPr marL="109728" indent="0" algn="just">
              <a:buNone/>
            </a:pPr>
            <a:r>
              <a:rPr lang="ru-RU" sz="2800" dirty="0">
                <a:solidFill>
                  <a:srgbClr val="C00000"/>
                </a:solidFill>
              </a:rPr>
              <a:t>3 этап</a:t>
            </a:r>
            <a:r>
              <a:rPr lang="ru-RU" sz="2800" dirty="0"/>
              <a:t> </a:t>
            </a:r>
            <a:r>
              <a:rPr lang="ru-RU" sz="2800" dirty="0" smtClean="0"/>
              <a:t>– внедрение  </a:t>
            </a:r>
            <a:r>
              <a:rPr lang="ru-RU" sz="2800" dirty="0"/>
              <a:t>независимого психолого-медиативного сопровождения </a:t>
            </a:r>
            <a:r>
              <a:rPr lang="ru-RU" sz="2800" dirty="0" smtClean="0"/>
              <a:t>обучающихся, </a:t>
            </a:r>
            <a:r>
              <a:rPr lang="ru-RU" sz="2800" dirty="0"/>
              <a:t>наставничества «ученик – ученик», обеспечивающей овладение обучающимися способами позитивного </a:t>
            </a:r>
            <a:r>
              <a:rPr lang="ru-RU" sz="2800" dirty="0" smtClean="0"/>
              <a:t>управления конфликтами </a:t>
            </a:r>
            <a:r>
              <a:rPr lang="ru-RU" sz="2800" dirty="0"/>
              <a:t>– </a:t>
            </a:r>
            <a:r>
              <a:rPr lang="ru-RU" sz="2800" dirty="0">
                <a:solidFill>
                  <a:srgbClr val="C00000"/>
                </a:solidFill>
              </a:rPr>
              <a:t>2024 год</a:t>
            </a:r>
            <a:r>
              <a:rPr lang="ru-RU" sz="2800" dirty="0"/>
              <a:t>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Система </a:t>
            </a:r>
            <a:r>
              <a:rPr lang="ru-RU" dirty="0" smtClean="0"/>
              <a:t>работы со ШНОР и/или ШНСУ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1494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1200" b="1" dirty="0">
                <a:solidFill>
                  <a:srgbClr val="C00000"/>
                </a:solidFill>
              </a:rPr>
              <a:t>5</a:t>
            </a:r>
            <a:r>
              <a:rPr lang="ru-RU" sz="1200" b="1" dirty="0" smtClean="0">
                <a:solidFill>
                  <a:srgbClr val="C00000"/>
                </a:solidFill>
              </a:rPr>
              <a:t>. Проект «Олимпиадное движение»</a:t>
            </a:r>
            <a:endParaRPr lang="ru-RU" sz="1200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1200" dirty="0">
                <a:solidFill>
                  <a:srgbClr val="FF0000"/>
                </a:solidFill>
              </a:rPr>
              <a:t>1 </a:t>
            </a:r>
            <a:r>
              <a:rPr lang="ru-RU" sz="1200" dirty="0" smtClean="0">
                <a:solidFill>
                  <a:srgbClr val="FF0000"/>
                </a:solidFill>
              </a:rPr>
              <a:t>этап</a:t>
            </a:r>
            <a:r>
              <a:rPr lang="ru-RU" sz="1200" dirty="0" smtClean="0"/>
              <a:t>-анализ </a:t>
            </a:r>
            <a:r>
              <a:rPr lang="ru-RU" sz="1200" dirty="0"/>
              <a:t>участия школьников города в олимпиадах и конкурсах, </a:t>
            </a:r>
            <a:r>
              <a:rPr lang="ru-RU" sz="1200" dirty="0" smtClean="0"/>
              <a:t>создание системы стимулирования педагогических работников к </a:t>
            </a:r>
            <a:r>
              <a:rPr lang="ru-RU" sz="1200" dirty="0"/>
              <a:t>выявлению и поддержке одарённых </a:t>
            </a:r>
            <a:r>
              <a:rPr lang="ru-RU" sz="1200" dirty="0" smtClean="0"/>
              <a:t>детей, реализация </a:t>
            </a:r>
            <a:r>
              <a:rPr lang="ru-RU" sz="1200" dirty="0"/>
              <a:t>медиа плана по продвижению Олимпиадного движения, создание «Банка одарённых» </a:t>
            </a:r>
            <a:r>
              <a:rPr lang="ru-RU" sz="1200" dirty="0" smtClean="0"/>
              <a:t>- </a:t>
            </a:r>
            <a:r>
              <a:rPr lang="ru-RU" sz="1200" dirty="0" smtClean="0">
                <a:solidFill>
                  <a:srgbClr val="C00000"/>
                </a:solidFill>
              </a:rPr>
              <a:t>2022 год.</a:t>
            </a:r>
            <a:endParaRPr lang="ru-RU" sz="1200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1200" dirty="0">
                <a:solidFill>
                  <a:srgbClr val="FF0000"/>
                </a:solidFill>
              </a:rPr>
              <a:t>2 </a:t>
            </a:r>
            <a:r>
              <a:rPr lang="ru-RU" sz="1200" dirty="0" smtClean="0">
                <a:solidFill>
                  <a:srgbClr val="FF0000"/>
                </a:solidFill>
              </a:rPr>
              <a:t>этап</a:t>
            </a:r>
            <a:r>
              <a:rPr lang="ru-RU" sz="1200" dirty="0" smtClean="0"/>
              <a:t>-активизация </a:t>
            </a:r>
            <a:r>
              <a:rPr lang="ru-RU" sz="1200" dirty="0"/>
              <a:t>кадровой подготовки педагогов по работе с одарёнными детьми, проведение серии </a:t>
            </a:r>
            <a:r>
              <a:rPr lang="ru-RU" sz="1200" dirty="0" smtClean="0"/>
              <a:t>мастер-классов </a:t>
            </a:r>
            <a:r>
              <a:rPr lang="ru-RU" sz="1200" dirty="0"/>
              <a:t>с учителями ОО, имеющих высокие результаты в Олимпиадном движении, организация </a:t>
            </a:r>
            <a:r>
              <a:rPr lang="ru-RU" sz="1200" dirty="0" err="1"/>
              <a:t>тренинговых</a:t>
            </a:r>
            <a:r>
              <a:rPr lang="ru-RU" sz="1200" dirty="0"/>
              <a:t> занятий на повышение мотивации к участию в Олимпиадах с привлечением к работе школьных психологов, а также, проведение лекториев для </a:t>
            </a:r>
            <a:r>
              <a:rPr lang="ru-RU" sz="1200" dirty="0" smtClean="0"/>
              <a:t>родителей - </a:t>
            </a:r>
            <a:r>
              <a:rPr lang="ru-RU" sz="1200" dirty="0" smtClean="0">
                <a:solidFill>
                  <a:srgbClr val="C00000"/>
                </a:solidFill>
              </a:rPr>
              <a:t>2022-2023 годы.</a:t>
            </a:r>
            <a:endParaRPr lang="ru-RU" sz="1200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1200" dirty="0">
                <a:solidFill>
                  <a:srgbClr val="FF0000"/>
                </a:solidFill>
              </a:rPr>
              <a:t>3 этап </a:t>
            </a:r>
            <a:r>
              <a:rPr lang="ru-RU" sz="1200" dirty="0" smtClean="0"/>
              <a:t>- организация </a:t>
            </a:r>
            <a:r>
              <a:rPr lang="ru-RU" sz="1200" dirty="0"/>
              <a:t>информационного центра поддержки учащихся, принимающих участие в Олимпиадах и интеллектуальных </a:t>
            </a:r>
            <a:r>
              <a:rPr lang="ru-RU" sz="1200" dirty="0" smtClean="0"/>
              <a:t>конкурсах, сбор </a:t>
            </a:r>
            <a:r>
              <a:rPr lang="ru-RU" sz="1200" dirty="0"/>
              <a:t>и публикация мотивирующих историй </a:t>
            </a:r>
            <a:r>
              <a:rPr lang="ru-RU" sz="1200" dirty="0" smtClean="0"/>
              <a:t>выпускников, </a:t>
            </a:r>
            <a:r>
              <a:rPr lang="ru-RU" sz="1200" dirty="0"/>
              <a:t>успешно реализовавших интеллектуальный потенциал с помощью участия в Олимпиадном </a:t>
            </a:r>
            <a:r>
              <a:rPr lang="ru-RU" sz="1200" dirty="0" smtClean="0"/>
              <a:t>движении, - </a:t>
            </a:r>
            <a:r>
              <a:rPr lang="ru-RU" sz="1200" dirty="0" smtClean="0">
                <a:solidFill>
                  <a:srgbClr val="C00000"/>
                </a:solidFill>
              </a:rPr>
              <a:t>2022-2024 год.</a:t>
            </a:r>
            <a:endParaRPr lang="ru-RU" sz="1200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1200" b="1" dirty="0">
                <a:solidFill>
                  <a:srgbClr val="C00000"/>
                </a:solidFill>
              </a:rPr>
              <a:t>6</a:t>
            </a:r>
            <a:r>
              <a:rPr lang="ru-RU" sz="1200" b="1" dirty="0" smtClean="0">
                <a:solidFill>
                  <a:srgbClr val="C00000"/>
                </a:solidFill>
              </a:rPr>
              <a:t>. Проект «Ассоциация школьных спортивных клубов»</a:t>
            </a:r>
            <a:endParaRPr lang="ru-RU" sz="1200" b="1" dirty="0">
              <a:solidFill>
                <a:srgbClr val="C00000"/>
              </a:solidFill>
            </a:endParaRPr>
          </a:p>
          <a:p>
            <a:pPr marL="109728" indent="0" algn="just">
              <a:buNone/>
            </a:pPr>
            <a:r>
              <a:rPr lang="ru-RU" sz="1200" dirty="0">
                <a:solidFill>
                  <a:srgbClr val="C00000"/>
                </a:solidFill>
              </a:rPr>
              <a:t>1 этап</a:t>
            </a:r>
            <a:r>
              <a:rPr lang="ru-RU" sz="1200" dirty="0"/>
              <a:t> – создание нормативно-правовой базы АШСК, системы стимулирования её участников и участников мероприятий, организованных АШСК, </a:t>
            </a:r>
            <a:r>
              <a:rPr lang="ru-RU" sz="1200" dirty="0" err="1"/>
              <a:t>брендирование</a:t>
            </a:r>
            <a:r>
              <a:rPr lang="ru-RU" sz="1200" dirty="0"/>
              <a:t> АШСК, разработка программы развития АШСК – </a:t>
            </a:r>
            <a:r>
              <a:rPr lang="ru-RU" sz="1200" dirty="0">
                <a:solidFill>
                  <a:srgbClr val="C00000"/>
                </a:solidFill>
              </a:rPr>
              <a:t>2022 год</a:t>
            </a:r>
            <a:r>
              <a:rPr lang="ru-RU" sz="1200" dirty="0"/>
              <a:t>;</a:t>
            </a:r>
          </a:p>
          <a:p>
            <a:pPr marL="109728" indent="0" algn="just">
              <a:buNone/>
            </a:pPr>
            <a:r>
              <a:rPr lang="ru-RU" sz="1200" dirty="0"/>
              <a:t> </a:t>
            </a:r>
            <a:r>
              <a:rPr lang="ru-RU" sz="1200" dirty="0">
                <a:solidFill>
                  <a:srgbClr val="C00000"/>
                </a:solidFill>
              </a:rPr>
              <a:t>2 этап</a:t>
            </a:r>
            <a:r>
              <a:rPr lang="ru-RU" sz="1200" dirty="0"/>
              <a:t> – создание системы организации и проведения АШСК массовых физкультурно-оздоровительных, спортивных и досуговых мероприятий (включая Спартакиады для дошкольников, Семейные спортивные игры, Фестивали школьного спорта, Турниры среди педагогов и родителей и др.) – </a:t>
            </a:r>
            <a:r>
              <a:rPr lang="ru-RU" sz="1200" dirty="0">
                <a:solidFill>
                  <a:srgbClr val="C00000"/>
                </a:solidFill>
              </a:rPr>
              <a:t>2022-2024 годы</a:t>
            </a:r>
            <a:r>
              <a:rPr lang="ru-RU" sz="1200" dirty="0"/>
              <a:t>;</a:t>
            </a:r>
          </a:p>
          <a:p>
            <a:pPr marL="109728" indent="0" algn="just">
              <a:buNone/>
            </a:pPr>
            <a:r>
              <a:rPr lang="ru-RU" sz="1200" dirty="0">
                <a:solidFill>
                  <a:srgbClr val="C00000"/>
                </a:solidFill>
              </a:rPr>
              <a:t>3 этап</a:t>
            </a:r>
            <a:r>
              <a:rPr lang="ru-RU" sz="1200" dirty="0"/>
              <a:t> – организация участия АШСК в социально-значимых мероприятиях, проведение мастер-классов для населения, продвижение отдельных видов спорта, в том числе любительских, медиа-продвижение лучших членов АШСК и участников мероприятий, организованных АШСК – </a:t>
            </a:r>
            <a:r>
              <a:rPr lang="ru-RU" sz="1200" dirty="0">
                <a:solidFill>
                  <a:srgbClr val="C00000"/>
                </a:solidFill>
              </a:rPr>
              <a:t>2022-2024 годы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6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/>
              <a:t>Система </a:t>
            </a:r>
            <a:r>
              <a:rPr lang="ru-RU" sz="2800" dirty="0" smtClean="0"/>
              <a:t>выявления, поддержки и развития способностей и талантов у детей и молодёжи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5986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7. Проект «Волонтёры педагогики»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1 этап </a:t>
            </a:r>
            <a:r>
              <a:rPr lang="ru-RU" sz="1600" dirty="0" smtClean="0"/>
              <a:t>- проведение </a:t>
            </a:r>
            <a:r>
              <a:rPr lang="ru-RU" sz="1600" dirty="0"/>
              <a:t>серии мероприятий в рамках "Единого Дня Самоуправления", а также  городского конкурса "Я - будущий Учитель</a:t>
            </a:r>
            <a:r>
              <a:rPr lang="ru-RU" sz="1600" dirty="0" smtClean="0"/>
              <a:t>!«, создание </a:t>
            </a:r>
            <a:r>
              <a:rPr lang="ru-RU" sz="1600" dirty="0"/>
              <a:t>общегородского молодежного-общественного движения «Волонтёры </a:t>
            </a:r>
            <a:r>
              <a:rPr lang="ru-RU" sz="1600" dirty="0" smtClean="0"/>
              <a:t>педагогики</a:t>
            </a:r>
            <a:r>
              <a:rPr lang="ru-RU" sz="1600" dirty="0"/>
              <a:t>» из числа заинтересованных обучающихся 8-11 классов общеобразовательных организаций </a:t>
            </a:r>
            <a:r>
              <a:rPr lang="ru-RU" sz="1600" dirty="0" smtClean="0"/>
              <a:t>ГО</a:t>
            </a:r>
            <a:r>
              <a:rPr lang="ru-RU" sz="1600" dirty="0" smtClean="0"/>
              <a:t> </a:t>
            </a:r>
            <a:r>
              <a:rPr lang="ru-RU" sz="1600" dirty="0" smtClean="0"/>
              <a:t>Спасск-Дальний, организация обучения </a:t>
            </a:r>
            <a:r>
              <a:rPr lang="ru-RU" sz="1600" dirty="0"/>
              <a:t>волонтеров по направлениям: педагогика, </a:t>
            </a:r>
            <a:r>
              <a:rPr lang="ru-RU" sz="1600" dirty="0" smtClean="0"/>
              <a:t>психология, </a:t>
            </a:r>
            <a:r>
              <a:rPr lang="ru-RU" sz="1600" dirty="0" err="1" smtClean="0"/>
              <a:t>игропрактика</a:t>
            </a:r>
            <a:r>
              <a:rPr lang="ru-RU" sz="1600" dirty="0"/>
              <a:t>, </a:t>
            </a:r>
            <a:r>
              <a:rPr lang="ru-RU" sz="1600" dirty="0" err="1"/>
              <a:t>тренерство</a:t>
            </a:r>
            <a:r>
              <a:rPr lang="ru-RU" sz="1600" dirty="0"/>
              <a:t>, социальное </a:t>
            </a:r>
            <a:r>
              <a:rPr lang="ru-RU" sz="1600" dirty="0" smtClean="0"/>
              <a:t>проектирование, проведение </a:t>
            </a:r>
            <a:r>
              <a:rPr lang="ru-RU" sz="1600" dirty="0"/>
              <a:t>городских образовательных семинаров «Школа Вожатых</a:t>
            </a:r>
            <a:r>
              <a:rPr lang="ru-RU" sz="1600" dirty="0" smtClean="0"/>
              <a:t>», реализация проекта «Онлайн-учитель» </a:t>
            </a:r>
            <a:r>
              <a:rPr lang="ru-RU" sz="1600" dirty="0" smtClean="0"/>
              <a:t>- </a:t>
            </a:r>
            <a:r>
              <a:rPr lang="ru-RU" sz="1600" dirty="0" smtClean="0">
                <a:solidFill>
                  <a:srgbClr val="C00000"/>
                </a:solidFill>
              </a:rPr>
              <a:t>2021-2024 годы.</a:t>
            </a:r>
            <a:endParaRPr lang="ru-RU" sz="16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2 этап</a:t>
            </a:r>
            <a:r>
              <a:rPr lang="ru-RU" sz="1600" dirty="0" smtClean="0"/>
              <a:t> - создание </a:t>
            </a:r>
            <a:r>
              <a:rPr lang="ru-RU" sz="1600" dirty="0"/>
              <a:t>в каждой общеобразовательной организации </a:t>
            </a:r>
            <a:r>
              <a:rPr lang="ru-RU" sz="1600" dirty="0" smtClean="0"/>
              <a:t>ГО</a:t>
            </a:r>
            <a:r>
              <a:rPr lang="ru-RU" sz="1600" dirty="0" smtClean="0"/>
              <a:t> </a:t>
            </a:r>
            <a:r>
              <a:rPr lang="ru-RU" sz="1600" dirty="0"/>
              <a:t>Спасск-Дальний </a:t>
            </a:r>
            <a:r>
              <a:rPr lang="ru-RU" sz="1600" dirty="0" smtClean="0"/>
              <a:t>школьного штаба «</a:t>
            </a:r>
            <a:r>
              <a:rPr lang="ru-RU" sz="1600" dirty="0" smtClean="0"/>
              <a:t>Волонтёры педагогики</a:t>
            </a:r>
            <a:r>
              <a:rPr lang="ru-RU" sz="1600" dirty="0" smtClean="0"/>
              <a:t>», а </a:t>
            </a:r>
            <a:r>
              <a:rPr lang="ru-RU" sz="1600" dirty="0"/>
              <a:t>также </a:t>
            </a:r>
            <a:r>
              <a:rPr lang="ru-RU" sz="1600" dirty="0" smtClean="0"/>
              <a:t>реализация программ внеурочной деятельности </a:t>
            </a:r>
            <a:r>
              <a:rPr lang="ru-RU" sz="1600" dirty="0"/>
              <a:t>«Будущий учитель» для обучающихся 8-9 </a:t>
            </a:r>
            <a:r>
              <a:rPr lang="ru-RU" sz="1600" dirty="0" smtClean="0"/>
              <a:t>классов</a:t>
            </a:r>
            <a:r>
              <a:rPr lang="ru-RU" sz="1600" dirty="0"/>
              <a:t> </a:t>
            </a:r>
            <a:r>
              <a:rPr lang="ru-RU" sz="1600" dirty="0" smtClean="0"/>
              <a:t>– </a:t>
            </a:r>
            <a:r>
              <a:rPr lang="ru-RU" sz="1600" dirty="0" smtClean="0">
                <a:solidFill>
                  <a:srgbClr val="C00000"/>
                </a:solidFill>
              </a:rPr>
              <a:t>2022-2024 годы.</a:t>
            </a:r>
            <a:endParaRPr lang="ru-RU" sz="16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3 этап - </a:t>
            </a:r>
            <a:r>
              <a:rPr lang="ru-RU" sz="1600" dirty="0" smtClean="0"/>
              <a:t>создание </a:t>
            </a:r>
            <a:r>
              <a:rPr lang="ru-RU" sz="1600" dirty="0"/>
              <a:t>на базе общеобразовательных организаций ГО Спасск-Дальний профильных психолого-педагогических </a:t>
            </a:r>
            <a:r>
              <a:rPr lang="ru-RU" sz="1600" dirty="0" smtClean="0"/>
              <a:t>классов - </a:t>
            </a:r>
            <a:r>
              <a:rPr lang="ru-RU" sz="1600" dirty="0">
                <a:solidFill>
                  <a:srgbClr val="C00000"/>
                </a:solidFill>
              </a:rPr>
              <a:t>2022-2024 годы</a:t>
            </a:r>
            <a:r>
              <a:rPr lang="ru-RU" sz="1600" dirty="0" smtClean="0"/>
              <a:t>. </a:t>
            </a:r>
            <a:endParaRPr lang="ru-RU" sz="1600" dirty="0"/>
          </a:p>
          <a:p>
            <a:pPr marL="109728" indent="0">
              <a:buNone/>
            </a:pP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7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Система работы по самоопределению и профориентации обучающихся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85734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8. Проект «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Брендинговая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студия в системе образования ГО Спасск-Дальний»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этап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- разработка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(уточнение) образовательными учреждениями  стратегии развития и продвижения бренда, наилучшим образом отвечающего потребностям и ожиданиям целевой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аудитории -  </a:t>
            </a: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2022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этап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- создание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портфеля брендов образовательных учреждений городского округа на конкурсной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основе -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2022-2023 годы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</a:t>
            </a: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- создание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профессиональной команды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проектировщиков, обеспечивающих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сопровождение и поддержку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брендинга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образовательных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учреждениях -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2022-2024 годы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8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Система мониторинга эффективности руководителей ОО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4440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801433"/>
            <a:ext cx="8229600" cy="3205858"/>
          </a:xfrm>
        </p:spPr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9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573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Система обеспечения профессионального развития педагогических работников: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C00000"/>
                </a:solidFill>
              </a:rPr>
              <a:t>9. Проект «Муниципальная </a:t>
            </a:r>
            <a:r>
              <a:rPr lang="ru-RU" sz="2000" dirty="0" smtClean="0">
                <a:solidFill>
                  <a:srgbClr val="C00000"/>
                </a:solidFill>
              </a:rPr>
              <a:t>методическая служба</a:t>
            </a:r>
            <a:r>
              <a:rPr lang="ru-RU" sz="2000" dirty="0" smtClean="0">
                <a:solidFill>
                  <a:srgbClr val="C00000"/>
                </a:solidFill>
              </a:rPr>
              <a:t>»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Блок-схема: ручное управление 5"/>
          <p:cNvSpPr/>
          <p:nvPr/>
        </p:nvSpPr>
        <p:spPr>
          <a:xfrm>
            <a:off x="3102017" y="3154716"/>
            <a:ext cx="2895600" cy="2347888"/>
          </a:xfrm>
          <a:prstGeom prst="flowChartManualOperati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457199" y="1196752"/>
            <a:ext cx="8229601" cy="5861272"/>
            <a:chOff x="-1" y="0"/>
            <a:chExt cx="10315576" cy="6953250"/>
          </a:xfrm>
        </p:grpSpPr>
        <p:sp>
          <p:nvSpPr>
            <p:cNvPr id="8" name="Равнобедренный треугольник 7"/>
            <p:cNvSpPr/>
            <p:nvPr/>
          </p:nvSpPr>
          <p:spPr>
            <a:xfrm>
              <a:off x="3657600" y="0"/>
              <a:ext cx="2895600" cy="2009775"/>
            </a:xfrm>
            <a:prstGeom prst="triangl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4257674" y="1447800"/>
              <a:ext cx="1706246" cy="171450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0" name="Поле 1"/>
            <p:cNvSpPr txBox="1"/>
            <p:nvPr/>
          </p:nvSpPr>
          <p:spPr>
            <a:xfrm>
              <a:off x="4667250" y="1524000"/>
              <a:ext cx="993140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800" b="1">
                  <a:ln w="5271" cap="flat" cmpd="sng" algn="ctr">
                    <a:solidFill>
                      <a:srgbClr val="4579B8"/>
                    </a:solidFill>
                    <a:prstDash val="solid"/>
                    <a:round/>
                  </a:ln>
                  <a:gradFill>
                    <a:gsLst>
                      <a:gs pos="0">
                        <a:srgbClr val="BED3F9"/>
                      </a:gs>
                      <a:gs pos="9000">
                        <a:srgbClr val="9EC1FF"/>
                      </a:gs>
                      <a:gs pos="50000">
                        <a:srgbClr val="003692"/>
                      </a:gs>
                      <a:gs pos="79000">
                        <a:srgbClr val="9EC1FF"/>
                      </a:gs>
                      <a:gs pos="100000">
                        <a:srgbClr val="BED3F9"/>
                      </a:gs>
                    </a:gsLst>
                    <a:lin ang="5400000" scaled="0"/>
                  </a:gra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ММС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оле 9"/>
            <p:cNvSpPr txBox="1"/>
            <p:nvPr/>
          </p:nvSpPr>
          <p:spPr>
            <a:xfrm>
              <a:off x="4667250" y="2190750"/>
              <a:ext cx="882650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800" b="1" dirty="0">
                  <a:ln w="5271" cap="flat" cmpd="sng" algn="ctr">
                    <a:solidFill>
                      <a:srgbClr val="4579B8"/>
                    </a:solidFill>
                    <a:prstDash val="solid"/>
                    <a:round/>
                  </a:ln>
                  <a:gradFill>
                    <a:gsLst>
                      <a:gs pos="0">
                        <a:srgbClr val="BED3F9"/>
                      </a:gs>
                      <a:gs pos="9000">
                        <a:srgbClr val="9EC1FF"/>
                      </a:gs>
                      <a:gs pos="50000">
                        <a:srgbClr val="003692"/>
                      </a:gs>
                      <a:gs pos="79000">
                        <a:srgbClr val="9EC1FF"/>
                      </a:gs>
                      <a:gs pos="100000">
                        <a:srgbClr val="BED3F9"/>
                      </a:gs>
                    </a:gsLst>
                    <a:lin ang="5400000" scaled="0"/>
                  </a:gra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КМС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оле 10"/>
            <p:cNvSpPr txBox="1"/>
            <p:nvPr/>
          </p:nvSpPr>
          <p:spPr>
            <a:xfrm>
              <a:off x="4095749" y="3505200"/>
              <a:ext cx="2038350" cy="4606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400" b="1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Проекты</a:t>
              </a:r>
              <a:endPara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Блок-схема: объединение 12"/>
            <p:cNvSpPr/>
            <p:nvPr/>
          </p:nvSpPr>
          <p:spPr>
            <a:xfrm rot="10800000">
              <a:off x="0" y="847725"/>
              <a:ext cx="3658870" cy="1133475"/>
            </a:xfrm>
            <a:prstGeom prst="flowChartMerg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4" name="Поле 12"/>
            <p:cNvSpPr txBox="1"/>
            <p:nvPr/>
          </p:nvSpPr>
          <p:spPr>
            <a:xfrm>
              <a:off x="638176" y="653878"/>
              <a:ext cx="2398395" cy="129874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2600" b="1" spc="300" dirty="0">
                  <a:ln w="5715" cap="flat" cmpd="sng" algn="ctr">
                    <a:solidFill>
                      <a:srgbClr val="F4F6F9"/>
                    </a:solidFill>
                    <a:prstDash val="solid"/>
                    <a:miter lim="0"/>
                  </a:ln>
                  <a:gradFill>
                    <a:gsLst>
                      <a:gs pos="10000">
                        <a:srgbClr val="6399ED"/>
                      </a:gs>
                      <a:gs pos="75000">
                        <a:srgbClr val="235B9F"/>
                      </a:gs>
                    </a:gsLst>
                    <a:lin ang="5400000" scaled="0"/>
                  </a:gradFill>
                  <a:effectLst>
                    <a:glow rad="45504">
                      <a:schemeClr val="accent1">
                        <a:satMod val="220000"/>
                        <a:alpha val="35000"/>
                      </a:schemeClr>
                    </a:glo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Центр 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800" b="1" dirty="0" smtClean="0">
                  <a:ln w="15773" cap="flat" cmpd="sng" algn="ctr">
                    <a:gradFill>
                      <a:gsLst>
                        <a:gs pos="25000">
                          <a:srgbClr val="0A4080"/>
                        </a:gs>
                        <a:gs pos="80000">
                          <a:srgbClr val="7DA6EA"/>
                        </a:gs>
                      </a:gsLst>
                      <a:lin ang="5400000" scaled="0"/>
                    </a:gradFill>
                    <a:prstDash val="solid"/>
                    <a:round/>
                  </a:ln>
                  <a:noFill/>
                  <a:effectLst>
                    <a:outerShdw blurRad="41275" dist="12700" dir="12000000" algn="tl">
                      <a:srgbClr val="000000">
                        <a:alpha val="40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качества </a:t>
              </a:r>
              <a:r>
                <a:rPr lang="ru-RU" sz="1800" b="1" dirty="0">
                  <a:ln w="15773" cap="flat" cmpd="sng" algn="ctr">
                    <a:gradFill>
                      <a:gsLst>
                        <a:gs pos="25000">
                          <a:srgbClr val="0A4080"/>
                        </a:gs>
                        <a:gs pos="80000">
                          <a:srgbClr val="7DA6EA"/>
                        </a:gs>
                      </a:gsLst>
                      <a:lin ang="5400000" scaled="0"/>
                    </a:gradFill>
                    <a:prstDash val="solid"/>
                    <a:round/>
                  </a:ln>
                  <a:noFill/>
                  <a:effectLst>
                    <a:outerShdw blurRad="41275" dist="12700" dir="12000000" algn="tl">
                      <a:srgbClr val="000000">
                        <a:alpha val="40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образования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Блок-схема: объединение 14"/>
            <p:cNvSpPr/>
            <p:nvPr/>
          </p:nvSpPr>
          <p:spPr>
            <a:xfrm rot="10800000">
              <a:off x="6572249" y="847725"/>
              <a:ext cx="3676650" cy="1143000"/>
            </a:xfrm>
            <a:prstGeom prst="flowChartMerg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6" name="Поле 14"/>
            <p:cNvSpPr txBox="1"/>
            <p:nvPr/>
          </p:nvSpPr>
          <p:spPr>
            <a:xfrm>
              <a:off x="7191375" y="653878"/>
              <a:ext cx="2466975" cy="132732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2400" b="1" spc="300" dirty="0">
                  <a:ln w="5715" cap="flat" cmpd="sng" algn="ctr">
                    <a:solidFill>
                      <a:srgbClr val="F4F6F9"/>
                    </a:solidFill>
                    <a:prstDash val="solid"/>
                    <a:miter lim="0"/>
                  </a:ln>
                  <a:gradFill>
                    <a:gsLst>
                      <a:gs pos="10000">
                        <a:srgbClr val="6399ED"/>
                      </a:gs>
                      <a:gs pos="75000">
                        <a:srgbClr val="235B9F"/>
                      </a:gs>
                    </a:gsLst>
                    <a:lin ang="5400000" scaled="0"/>
                  </a:gradFill>
                  <a:effectLst>
                    <a:glow rad="45504">
                      <a:schemeClr val="accent1">
                        <a:satMod val="220000"/>
                        <a:alpha val="35000"/>
                      </a:schemeClr>
                    </a:glo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Центр </a:t>
              </a:r>
              <a:r>
                <a:rPr lang="ru-RU" sz="1800" b="1" spc="300" dirty="0">
                  <a:ln w="5715" cap="flat" cmpd="sng" algn="ctr">
                    <a:solidFill>
                      <a:srgbClr val="F4F6F9"/>
                    </a:solidFill>
                    <a:prstDash val="solid"/>
                    <a:miter lim="0"/>
                  </a:ln>
                  <a:gradFill>
                    <a:gsLst>
                      <a:gs pos="10000">
                        <a:srgbClr val="6399ED"/>
                      </a:gs>
                      <a:gs pos="75000">
                        <a:srgbClr val="235B9F"/>
                      </a:gs>
                    </a:gsLst>
                    <a:lin ang="5400000" scaled="0"/>
                  </a:gradFill>
                  <a:effectLst>
                    <a:glow rad="45504">
                      <a:schemeClr val="accent1">
                        <a:satMod val="220000"/>
                        <a:alpha val="35000"/>
                      </a:schemeClr>
                    </a:glo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воспитания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оле 15"/>
            <p:cNvSpPr txBox="1"/>
            <p:nvPr/>
          </p:nvSpPr>
          <p:spPr>
            <a:xfrm>
              <a:off x="4314825" y="847725"/>
              <a:ext cx="1649095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400" b="1">
                  <a:ln w="12256" cap="flat" cmpd="dbl" algn="ctr">
                    <a:solidFill>
                      <a:srgbClr val="D02E29"/>
                    </a:solidFill>
                    <a:prstDash val="solid"/>
                    <a:miter lim="0"/>
                  </a:ln>
                  <a:gradFill>
                    <a:gsLst>
                      <a:gs pos="10000">
                        <a:srgbClr val="FBF3F3"/>
                      </a:gs>
                      <a:gs pos="60000">
                        <a:srgbClr val="F3D8D8"/>
                      </a:gs>
                      <a:gs pos="100000">
                        <a:srgbClr val="E38C8A"/>
                      </a:gs>
                    </a:gsLst>
                    <a:lin ang="5400000" scaled="0"/>
                  </a:gradFill>
                  <a:effectLst>
                    <a:outerShdw blurRad="38100" dist="38100" dir="7020000" algn="tl">
                      <a:srgbClr val="000000">
                        <a:alpha val="3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проектный</a:t>
              </a:r>
              <a:r>
                <a:rPr lang="ru-RU" sz="2400" b="1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оле 16"/>
            <p:cNvSpPr txBox="1"/>
            <p:nvPr/>
          </p:nvSpPr>
          <p:spPr>
            <a:xfrm>
              <a:off x="4667250" y="1076325"/>
              <a:ext cx="850265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400" b="1">
                  <a:ln w="12256" cap="flat" cmpd="dbl" algn="ctr">
                    <a:solidFill>
                      <a:srgbClr val="D02E29"/>
                    </a:solidFill>
                    <a:prstDash val="solid"/>
                    <a:miter lim="0"/>
                  </a:ln>
                  <a:gradFill>
                    <a:gsLst>
                      <a:gs pos="10000">
                        <a:srgbClr val="FBF3F3"/>
                      </a:gs>
                      <a:gs pos="60000">
                        <a:srgbClr val="F3D8D8"/>
                      </a:gs>
                      <a:gs pos="100000">
                        <a:srgbClr val="E38C8A"/>
                      </a:gs>
                    </a:gsLst>
                    <a:lin ang="5400000" scaled="0"/>
                  </a:gradFill>
                  <a:effectLst>
                    <a:outerShdw blurRad="38100" dist="38100" dir="7020000" algn="tl">
                      <a:srgbClr val="000000">
                        <a:alpha val="3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офис</a:t>
              </a:r>
              <a:r>
                <a:rPr lang="ru-RU" sz="2400" b="1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оле 17"/>
            <p:cNvSpPr txBox="1"/>
            <p:nvPr/>
          </p:nvSpPr>
          <p:spPr>
            <a:xfrm>
              <a:off x="4819650" y="352425"/>
              <a:ext cx="587375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b="1" cap="all" dirty="0">
                  <a:ln w="4496" cap="flat" cmpd="sng" algn="ctr">
                    <a:solidFill>
                      <a:srgbClr val="5C437A"/>
                    </a:solidFill>
                    <a:prstDash val="solid"/>
                    <a:round/>
                  </a:ln>
                  <a:gradFill>
                    <a:gsLst>
                      <a:gs pos="0">
                        <a:srgbClr val="381563"/>
                      </a:gs>
                      <a:gs pos="43000">
                        <a:srgbClr val="7B34D2"/>
                      </a:gs>
                      <a:gs pos="48000">
                        <a:srgbClr val="7230C3"/>
                      </a:gs>
                      <a:gs pos="100000">
                        <a:srgbClr val="381563"/>
                      </a:gs>
                    </a:gsLst>
                    <a:lin ang="5400000" scaled="0"/>
                  </a:gradFill>
                  <a:effectLst>
                    <a:reflection blurRad="12700" stA="28000" endPos="45000" dist="1003" dir="5400000" sy="-100000" algn="bl"/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УО</a:t>
              </a:r>
              <a:r>
                <a:rPr lang="ru-RU" b="1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191000" y="5314950"/>
              <a:ext cx="1943100" cy="5715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21" name="Нашивка 20"/>
            <p:cNvSpPr/>
            <p:nvPr/>
          </p:nvSpPr>
          <p:spPr>
            <a:xfrm>
              <a:off x="6210300" y="5305425"/>
              <a:ext cx="523875" cy="571500"/>
            </a:xfrm>
            <a:prstGeom prst="chevron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22" name="Нашивка 21"/>
            <p:cNvSpPr/>
            <p:nvPr/>
          </p:nvSpPr>
          <p:spPr>
            <a:xfrm rot="10800000">
              <a:off x="3524250" y="5314950"/>
              <a:ext cx="523875" cy="571500"/>
            </a:xfrm>
            <a:prstGeom prst="chevron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23" name="Поле 24"/>
            <p:cNvSpPr txBox="1"/>
            <p:nvPr/>
          </p:nvSpPr>
          <p:spPr>
            <a:xfrm>
              <a:off x="799464" y="5200650"/>
              <a:ext cx="2700020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600" b="1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учитель - учитель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Поле 25"/>
            <p:cNvSpPr txBox="1"/>
            <p:nvPr/>
          </p:nvSpPr>
          <p:spPr>
            <a:xfrm>
              <a:off x="4191000" y="5305425"/>
              <a:ext cx="1943100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400" b="1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наставничество</a:t>
              </a:r>
              <a:endPara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Поле 26"/>
            <p:cNvSpPr txBox="1"/>
            <p:nvPr/>
          </p:nvSpPr>
          <p:spPr>
            <a:xfrm>
              <a:off x="866139" y="5553075"/>
              <a:ext cx="2578100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600" b="1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учитель - ученик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Поле 27"/>
            <p:cNvSpPr txBox="1"/>
            <p:nvPr/>
          </p:nvSpPr>
          <p:spPr>
            <a:xfrm>
              <a:off x="6886563" y="5353050"/>
              <a:ext cx="2306320" cy="485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600" b="1" dirty="0">
                  <a:ln>
                    <a:noFill/>
                  </a:ln>
                  <a:gradFill>
                    <a:gsLst>
                      <a:gs pos="0">
                        <a:srgbClr val="A54200"/>
                      </a:gs>
                      <a:gs pos="78000">
                        <a:srgbClr val="FF8C19"/>
                      </a:gs>
                      <a:gs pos="100000">
                        <a:srgbClr val="FFF1E9"/>
                      </a:gs>
                    </a:gsLst>
                    <a:lin ang="5400000" scaled="0"/>
                  </a:gradFill>
                  <a:effectLst>
                    <a:outerShdw blurRad="69850" dist="43180" dir="5400000" sx="0" sy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ученик-ученик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Поле 30"/>
            <p:cNvSpPr txBox="1"/>
            <p:nvPr/>
          </p:nvSpPr>
          <p:spPr>
            <a:xfrm>
              <a:off x="1619249" y="5981700"/>
              <a:ext cx="7305675" cy="971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800" b="1" dirty="0">
                  <a:ln w="5271" cap="flat" cmpd="sng" algn="ctr">
                    <a:solidFill>
                      <a:srgbClr val="4579B8"/>
                    </a:solidFill>
                    <a:prstDash val="solid"/>
                    <a:round/>
                  </a:ln>
                  <a:gradFill>
                    <a:gsLst>
                      <a:gs pos="0">
                        <a:srgbClr val="BED3F9"/>
                      </a:gs>
                      <a:gs pos="9000">
                        <a:srgbClr val="9EC1FF"/>
                      </a:gs>
                      <a:gs pos="50000">
                        <a:srgbClr val="003692"/>
                      </a:gs>
                      <a:gs pos="79000">
                        <a:srgbClr val="9EC1FF"/>
                      </a:gs>
                      <a:gs pos="100000">
                        <a:srgbClr val="BED3F9"/>
                      </a:gs>
                    </a:gsLst>
                    <a:lin ang="5400000" scaled="0"/>
                  </a:gra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Методические службы ОО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Пятиугольник 34"/>
            <p:cNvSpPr/>
            <p:nvPr/>
          </p:nvSpPr>
          <p:spPr>
            <a:xfrm>
              <a:off x="-1" y="2009775"/>
              <a:ext cx="1685925" cy="571500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МО методистов по качеству образования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Пятиугольник 35"/>
            <p:cNvSpPr/>
            <p:nvPr/>
          </p:nvSpPr>
          <p:spPr>
            <a:xfrm>
              <a:off x="0" y="2581274"/>
              <a:ext cx="1619250" cy="571501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Проблемные группы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Пятиугольник 36"/>
            <p:cNvSpPr/>
            <p:nvPr/>
          </p:nvSpPr>
          <p:spPr>
            <a:xfrm>
              <a:off x="0" y="3095625"/>
              <a:ext cx="1619250" cy="409575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Творческие группы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Пятиугольник 37"/>
            <p:cNvSpPr/>
            <p:nvPr/>
          </p:nvSpPr>
          <p:spPr>
            <a:xfrm>
              <a:off x="-1" y="3505200"/>
              <a:ext cx="1562100" cy="352425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Рабочие группы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Пятиугольник 38"/>
            <p:cNvSpPr/>
            <p:nvPr/>
          </p:nvSpPr>
          <p:spPr>
            <a:xfrm>
              <a:off x="0" y="3857625"/>
              <a:ext cx="1504950" cy="361950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Городские МО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Пятиугольник 39"/>
            <p:cNvSpPr/>
            <p:nvPr/>
          </p:nvSpPr>
          <p:spPr>
            <a:xfrm>
              <a:off x="0" y="4219575"/>
              <a:ext cx="1504950" cy="505778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 err="1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Стажировочные</a:t>
              </a: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площадки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Поле 46"/>
            <p:cNvSpPr txBox="1"/>
            <p:nvPr/>
          </p:nvSpPr>
          <p:spPr>
            <a:xfrm>
              <a:off x="1504950" y="2409825"/>
              <a:ext cx="2438400" cy="21812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Конкурсы </a:t>
              </a:r>
              <a:r>
                <a:rPr lang="ru-RU" sz="1000" dirty="0" err="1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профмастерства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 err="1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Педмастерские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Групповые и индивидуальные консультации 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Мастер-классы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Семинары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Форумы педагогической инициативы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Единые методические дни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Конференции 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Пятиугольник 41"/>
            <p:cNvSpPr/>
            <p:nvPr/>
          </p:nvSpPr>
          <p:spPr>
            <a:xfrm rot="10800000">
              <a:off x="8686800" y="2000250"/>
              <a:ext cx="1619250" cy="676275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43" name="Пятиугольник 42"/>
            <p:cNvSpPr/>
            <p:nvPr/>
          </p:nvSpPr>
          <p:spPr>
            <a:xfrm rot="10800000">
              <a:off x="8696325" y="2619375"/>
              <a:ext cx="1619250" cy="533400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44" name="Пятиугольник 43"/>
            <p:cNvSpPr/>
            <p:nvPr/>
          </p:nvSpPr>
          <p:spPr>
            <a:xfrm rot="10800000">
              <a:off x="8686800" y="3162300"/>
              <a:ext cx="1619250" cy="637540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45" name="Пятиугольник 44"/>
            <p:cNvSpPr/>
            <p:nvPr/>
          </p:nvSpPr>
          <p:spPr>
            <a:xfrm rot="10800000">
              <a:off x="8686800" y="3800475"/>
              <a:ext cx="1619250" cy="609600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46" name="Поле 52"/>
            <p:cNvSpPr txBox="1"/>
            <p:nvPr/>
          </p:nvSpPr>
          <p:spPr>
            <a:xfrm>
              <a:off x="6486525" y="2419350"/>
              <a:ext cx="2566035" cy="22383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 err="1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Педчтения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Единые методические дни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Групповые и индивидуальные консультации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Мастер-классы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Семинары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Сетевые городские мероприятия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Практикумы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Дискуссии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 panose="05050102010706020507" pitchFamily="18" charset="2"/>
                <a:buChar char=""/>
              </a:pP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Конкурсы </a:t>
              </a:r>
              <a:r>
                <a:rPr lang="ru-RU" sz="1000" dirty="0" err="1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педмастерства</a:t>
              </a:r>
              <a:r>
                <a:rPr lang="ru-RU" sz="10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Поле 53"/>
            <p:cNvSpPr txBox="1"/>
            <p:nvPr/>
          </p:nvSpPr>
          <p:spPr>
            <a:xfrm>
              <a:off x="8905875" y="2076449"/>
              <a:ext cx="1371599" cy="51371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МО методистов </a:t>
              </a:r>
              <a:r>
                <a:rPr lang="ru-RU" sz="900" dirty="0" smtClean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 smtClean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по воспитанию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Поле 54"/>
            <p:cNvSpPr txBox="1"/>
            <p:nvPr/>
          </p:nvSpPr>
          <p:spPr>
            <a:xfrm>
              <a:off x="8915400" y="2552700"/>
              <a:ext cx="1371600" cy="514349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МО учителей ОРКСЭ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Поле 55"/>
            <p:cNvSpPr txBox="1"/>
            <p:nvPr/>
          </p:nvSpPr>
          <p:spPr>
            <a:xfrm>
              <a:off x="8877300" y="3190875"/>
              <a:ext cx="1371600" cy="51371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Школа классных руководителей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Поле 56"/>
            <p:cNvSpPr txBox="1"/>
            <p:nvPr/>
          </p:nvSpPr>
          <p:spPr>
            <a:xfrm>
              <a:off x="8915400" y="3800474"/>
              <a:ext cx="1371599" cy="609602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ru-RU" sz="900" dirty="0" err="1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Стажировочные</a:t>
              </a:r>
              <a:r>
                <a:rPr lang="ru-RU" sz="9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площадки</a:t>
              </a:r>
              <a:endParaRPr lang="ru-RU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100" dirty="0">
                  <a:solidFill>
                    <a:srgbClr val="0D0D0D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2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9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5228</TotalTime>
  <Words>1507</Words>
  <Application>Microsoft Office PowerPoint</Application>
  <PresentationFormat>Экран (4:3)</PresentationFormat>
  <Paragraphs>154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Lucida Sans Unicode</vt:lpstr>
      <vt:lpstr>Symbol</vt:lpstr>
      <vt:lpstr>Times New Roman</vt:lpstr>
      <vt:lpstr>Verdana</vt:lpstr>
      <vt:lpstr>Wingdings 2</vt:lpstr>
      <vt:lpstr>Wingdings 3</vt:lpstr>
      <vt:lpstr>Открытая</vt:lpstr>
      <vt:lpstr>Развитие системы образования городского округа Спасск-Дальний на 2022-2024 годы </vt:lpstr>
      <vt:lpstr>Стратегический портфель «12 ПВГ системы образования Спасска-Дальнего»</vt:lpstr>
      <vt:lpstr>Структура портфеля</vt:lpstr>
      <vt:lpstr>Система оценки качества подготовки обучающихся</vt:lpstr>
      <vt:lpstr>Система работы со ШНОР и/или ШНСУ</vt:lpstr>
      <vt:lpstr>Система выявления, поддержки и развития способностей и талантов у детей и молодёжи</vt:lpstr>
      <vt:lpstr>Система работы по самоопределению и профориентации обучающихся</vt:lpstr>
      <vt:lpstr>Система мониторинга эффективности руководителей ОО</vt:lpstr>
      <vt:lpstr>Система обеспечения профессионального развития педагогических работников: 9. Проект «Муниципальная методическая служба»</vt:lpstr>
      <vt:lpstr>Система обеспечения профессионального развития педагогических работников: 10. Проект «Открытые педагогические лаборатории PISA-компетенций»</vt:lpstr>
      <vt:lpstr>Система организации воспитания обучающихся</vt:lpstr>
      <vt:lpstr>Система мониторинга качества дошкольного образования</vt:lpstr>
      <vt:lpstr>Модель  предметно- пространственной среды в группе для детей дошкольного возраста с применением реджио-педагогики</vt:lpstr>
      <vt:lpstr>Стратегический портфель «12 ПВГ системы образования Спасска-Дальнего»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Скачков Александр Владимирович</dc:creator>
  <cp:lastModifiedBy>Елена Геннадьевна</cp:lastModifiedBy>
  <cp:revision>563</cp:revision>
  <cp:lastPrinted>2016-09-19T07:18:53Z</cp:lastPrinted>
  <dcterms:created xsi:type="dcterms:W3CDTF">2016-04-07T14:45:59Z</dcterms:created>
  <dcterms:modified xsi:type="dcterms:W3CDTF">2021-12-01T22:52:45Z</dcterms:modified>
</cp:coreProperties>
</file>