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7" r:id="rId3"/>
    <p:sldId id="299" r:id="rId4"/>
    <p:sldId id="300" r:id="rId5"/>
    <p:sldId id="301" r:id="rId6"/>
    <p:sldId id="302" r:id="rId7"/>
    <p:sldId id="303" r:id="rId8"/>
    <p:sldId id="272" r:id="rId9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AB9C2"/>
    <a:srgbClr val="296D7F"/>
    <a:srgbClr val="9E6D48"/>
    <a:srgbClr val="CBA78D"/>
    <a:srgbClr val="C6E6E9"/>
    <a:srgbClr val="DBBCA0"/>
    <a:srgbClr val="F6ECE0"/>
    <a:srgbClr val="19434F"/>
    <a:srgbClr val="765136"/>
    <a:srgbClr val="F2F6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854" autoAdjust="0"/>
    <p:restoredTop sz="94660"/>
  </p:normalViewPr>
  <p:slideViewPr>
    <p:cSldViewPr>
      <p:cViewPr varScale="1">
        <p:scale>
          <a:sx n="70" d="100"/>
          <a:sy n="70" d="100"/>
        </p:scale>
        <p:origin x="1016" y="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3ECD0-3109-40C8-8D8F-3AE95E08D833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5630C-8573-4BF6-AAA4-B789D41C73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9191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3ECD0-3109-40C8-8D8F-3AE95E08D833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5630C-8573-4BF6-AAA4-B789D41C73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41886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3ECD0-3109-40C8-8D8F-3AE95E08D833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5630C-8573-4BF6-AAA4-B789D41C73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0908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3ECD0-3109-40C8-8D8F-3AE95E08D833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5630C-8573-4BF6-AAA4-B789D41C73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41116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3ECD0-3109-40C8-8D8F-3AE95E08D833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5630C-8573-4BF6-AAA4-B789D41C73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50914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3ECD0-3109-40C8-8D8F-3AE95E08D833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5630C-8573-4BF6-AAA4-B789D41C73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4277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3ECD0-3109-40C8-8D8F-3AE95E08D833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5630C-8573-4BF6-AAA4-B789D41C73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75614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3ECD0-3109-40C8-8D8F-3AE95E08D833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5630C-8573-4BF6-AAA4-B789D41C73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73359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3ECD0-3109-40C8-8D8F-3AE95E08D833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5630C-8573-4BF6-AAA4-B789D41C73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68648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3ECD0-3109-40C8-8D8F-3AE95E08D833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5630C-8573-4BF6-AAA4-B789D41C73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75520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3ECD0-3109-40C8-8D8F-3AE95E08D833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5630C-8573-4BF6-AAA4-B789D41C73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6246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F3ECD0-3109-40C8-8D8F-3AE95E08D833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5630C-8573-4BF6-AAA4-B789D41C73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1814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955" y="0"/>
            <a:ext cx="1311045" cy="6093296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103947" y="1862915"/>
            <a:ext cx="936103" cy="9144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1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25913">
            <a:off x="8285783" y="1033700"/>
            <a:ext cx="628579" cy="5235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84893">
            <a:off x="7504585" y="2675816"/>
            <a:ext cx="775609" cy="6542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Солнце 24"/>
          <p:cNvSpPr/>
          <p:nvPr/>
        </p:nvSpPr>
        <p:spPr>
          <a:xfrm>
            <a:off x="8387827" y="1975939"/>
            <a:ext cx="707355" cy="655527"/>
          </a:xfrm>
          <a:prstGeom prst="su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0500" y="4126933"/>
            <a:ext cx="624682" cy="442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" name="Picture 8" descr="Подбор циферблатов и стрелок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6499" y="88282"/>
            <a:ext cx="1187627" cy="1187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91" b="16863"/>
          <a:stretch/>
        </p:blipFill>
        <p:spPr>
          <a:xfrm>
            <a:off x="6704884" y="4221088"/>
            <a:ext cx="2331612" cy="2452860"/>
          </a:xfrm>
          <a:prstGeom prst="rect">
            <a:avLst/>
          </a:prstGeom>
          <a:effectLst>
            <a:innerShdw blurRad="63500" dist="50800">
              <a:prstClr val="black">
                <a:alpha val="50000"/>
              </a:prstClr>
            </a:innerShdw>
          </a:effectLst>
        </p:spPr>
      </p:pic>
      <p:sp>
        <p:nvSpPr>
          <p:cNvPr id="4" name="TextBox 3"/>
          <p:cNvSpPr txBox="1"/>
          <p:nvPr/>
        </p:nvSpPr>
        <p:spPr>
          <a:xfrm>
            <a:off x="463823" y="1977845"/>
            <a:ext cx="6470791" cy="2339102"/>
          </a:xfrm>
          <a:prstGeom prst="rect">
            <a:avLst/>
          </a:prstGeom>
          <a:noFill/>
          <a:effectLst>
            <a:outerShdw blurRad="279400" dist="127000" dir="5400000" sx="54000" sy="54000" algn="ctr" rotWithShape="0">
              <a:srgbClr val="000000">
                <a:alpha val="43137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sz="3200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D647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кластерной политики в образовательных организациях Приморского края: опыт городского округа Спасск-Дальний</a:t>
            </a:r>
            <a:endParaRPr lang="ru-RU" sz="3200" dirty="0">
              <a:ln>
                <a:solidFill>
                  <a:schemeClr val="accent2">
                    <a:lumMod val="50000"/>
                  </a:schemeClr>
                </a:solidFill>
              </a:ln>
              <a:solidFill>
                <a:srgbClr val="D647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Солнце 26"/>
          <p:cNvSpPr/>
          <p:nvPr/>
        </p:nvSpPr>
        <p:spPr>
          <a:xfrm>
            <a:off x="6779762" y="341700"/>
            <a:ext cx="738337" cy="673448"/>
          </a:xfrm>
          <a:prstGeom prst="sun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2811" y="4413699"/>
            <a:ext cx="414521" cy="408920"/>
          </a:xfrm>
          <a:prstGeom prst="rect">
            <a:avLst/>
          </a:prstGeom>
          <a:effectLst>
            <a:reflection endPos="0" dist="50800" dir="5400000" sy="-100000" algn="bl" rotWithShape="0"/>
          </a:effectLst>
        </p:spPr>
      </p:pic>
      <p:pic>
        <p:nvPicPr>
          <p:cNvPr id="46" name="Рисунок 4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802251" flipH="1" flipV="1">
            <a:off x="8218696" y="74513"/>
            <a:ext cx="798657" cy="806336"/>
          </a:xfrm>
          <a:prstGeom prst="rect">
            <a:avLst/>
          </a:prstGeom>
        </p:spPr>
      </p:pic>
      <p:pic>
        <p:nvPicPr>
          <p:cNvPr id="47" name="Рисунок 4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97598">
            <a:off x="7927264" y="3315003"/>
            <a:ext cx="820137" cy="691201"/>
          </a:xfrm>
          <a:prstGeom prst="rect">
            <a:avLst/>
          </a:prstGeom>
          <a:effectLst>
            <a:outerShdw blurRad="50800" dist="50800" dir="5400000" sx="1000" sy="1000" algn="ctr" rotWithShape="0">
              <a:srgbClr val="000000">
                <a:alpha val="90000"/>
              </a:srgb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74645">
            <a:off x="7454032" y="1352859"/>
            <a:ext cx="854564" cy="85456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-122159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2430" y="692696"/>
            <a:ext cx="61773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УПРАВЛЕНИЕ ОБРАЗОВАНИЯ </a:t>
            </a:r>
          </a:p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АДМИНИСТРАЦИИ ГОРОДСКОГО ОКРУГА СПАССК-ДАЛЬНИЙ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11560" y="5566326"/>
            <a:ext cx="61773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Спасск-Дальний, 2022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0876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955" y="0"/>
            <a:ext cx="1311045" cy="6093296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103947" y="1862915"/>
            <a:ext cx="936103" cy="9144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122159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sp>
        <p:nvSpPr>
          <p:cNvPr id="19" name="Солнце 18"/>
          <p:cNvSpPr/>
          <p:nvPr/>
        </p:nvSpPr>
        <p:spPr>
          <a:xfrm>
            <a:off x="7162357" y="352943"/>
            <a:ext cx="1341195" cy="1288352"/>
          </a:xfrm>
          <a:prstGeom prst="su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48004">
            <a:off x="8151859" y="2240142"/>
            <a:ext cx="950784" cy="95078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98291">
            <a:off x="8013310" y="5203942"/>
            <a:ext cx="1037140" cy="87408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57300">
            <a:off x="7894944" y="4198388"/>
            <a:ext cx="543601" cy="536256"/>
          </a:xfrm>
          <a:prstGeom prst="rect">
            <a:avLst/>
          </a:prstGeom>
          <a:effectLst>
            <a:reflection endPos="0" dist="50800" dir="5400000" sy="-100000" algn="bl" rotWithShape="0"/>
          </a:effectLst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57300">
            <a:off x="8581811" y="78880"/>
            <a:ext cx="543601" cy="536256"/>
          </a:xfrm>
          <a:prstGeom prst="rect">
            <a:avLst/>
          </a:prstGeom>
          <a:effectLst>
            <a:reflection endPos="0" dist="50800" dir="5400000" sy="-100000" algn="bl" rotWithShape="0"/>
          </a:effectLst>
        </p:spPr>
      </p:pic>
      <p:sp>
        <p:nvSpPr>
          <p:cNvPr id="12" name="TextBox 11"/>
          <p:cNvSpPr txBox="1"/>
          <p:nvPr/>
        </p:nvSpPr>
        <p:spPr>
          <a:xfrm>
            <a:off x="3404156" y="250896"/>
            <a:ext cx="42760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КЛАСТЕР</a:t>
            </a:r>
            <a:endParaRPr lang="ru-RU" sz="3600" b="1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55575" y="997119"/>
            <a:ext cx="7468333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бъединение нескольких однородных элементов, которое может рассматриваться как самостоятельная единица, обладающая определенными свойствами.</a:t>
            </a:r>
            <a:endParaRPr lang="ru-RU" sz="24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just">
              <a:spcBef>
                <a:spcPts val="0"/>
              </a:spcBef>
              <a:buNone/>
            </a:pP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ctr"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9E6D4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Школы, имеющие «Точки роста»</a:t>
            </a:r>
          </a:p>
          <a:p>
            <a:pPr marL="109728" indent="0" algn="ctr"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9E6D4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Школы, имеющие ЦОС</a:t>
            </a:r>
          </a:p>
          <a:p>
            <a:pPr marL="109728" indent="0" algn="ctr"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9E6D4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Школы со </a:t>
            </a:r>
            <a:r>
              <a:rPr lang="ru-RU" sz="2400" b="1" dirty="0" err="1" smtClean="0">
                <a:solidFill>
                  <a:srgbClr val="9E6D4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400" b="1" dirty="0" err="1" smtClean="0">
                <a:solidFill>
                  <a:srgbClr val="9E6D4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пецклассами</a:t>
            </a:r>
            <a:endParaRPr lang="ru-RU" sz="2400" b="1" dirty="0" smtClean="0">
              <a:solidFill>
                <a:srgbClr val="9E6D4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ctr">
              <a:spcBef>
                <a:spcPts val="0"/>
              </a:spcBef>
              <a:buNone/>
            </a:pPr>
            <a:endParaRPr lang="ru-RU" sz="2000" b="1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ctr">
              <a:spcBef>
                <a:spcPts val="0"/>
              </a:spcBef>
              <a:buNone/>
            </a:pPr>
            <a:endParaRPr lang="ru-RU" sz="2000" b="1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ctr">
              <a:spcBef>
                <a:spcPts val="0"/>
              </a:spcBef>
              <a:buNone/>
            </a:pPr>
            <a:r>
              <a:rPr lang="ru-RU" sz="36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ВНЕШНЕЕ УПРАВЛЕНИЕ</a:t>
            </a:r>
          </a:p>
          <a:p>
            <a:pPr marL="109728" indent="0" algn="ctr">
              <a:spcBef>
                <a:spcPts val="0"/>
              </a:spcBef>
              <a:buNone/>
            </a:pPr>
            <a:endParaRPr lang="ru-RU" sz="20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ctr">
              <a:spcBef>
                <a:spcPts val="0"/>
              </a:spcBef>
              <a:buNone/>
            </a:pPr>
            <a:endParaRPr lang="ru-RU" sz="2000" b="1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just">
              <a:spcBef>
                <a:spcPts val="0"/>
              </a:spcBef>
              <a:buNone/>
            </a:pP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786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955" y="0"/>
            <a:ext cx="1311045" cy="6093296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103947" y="1862915"/>
            <a:ext cx="936103" cy="9144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122159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sp>
        <p:nvSpPr>
          <p:cNvPr id="19" name="Солнце 18"/>
          <p:cNvSpPr/>
          <p:nvPr/>
        </p:nvSpPr>
        <p:spPr>
          <a:xfrm>
            <a:off x="7162357" y="352943"/>
            <a:ext cx="1341195" cy="1288352"/>
          </a:xfrm>
          <a:prstGeom prst="su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48004">
            <a:off x="8151859" y="2240142"/>
            <a:ext cx="950784" cy="95078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98291">
            <a:off x="8013310" y="5203942"/>
            <a:ext cx="1037140" cy="87408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57300">
            <a:off x="7894944" y="4198388"/>
            <a:ext cx="543601" cy="536256"/>
          </a:xfrm>
          <a:prstGeom prst="rect">
            <a:avLst/>
          </a:prstGeom>
          <a:effectLst>
            <a:reflection endPos="0" dist="50800" dir="5400000" sy="-100000" algn="bl" rotWithShape="0"/>
          </a:effectLst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57300">
            <a:off x="8581811" y="78880"/>
            <a:ext cx="543601" cy="536256"/>
          </a:xfrm>
          <a:prstGeom prst="rect">
            <a:avLst/>
          </a:prstGeom>
          <a:effectLst>
            <a:reflection endPos="0" dist="50800" dir="5400000" sy="-100000" algn="bl" rotWithShape="0"/>
          </a:effectLst>
        </p:spPr>
      </p:pic>
      <p:sp>
        <p:nvSpPr>
          <p:cNvPr id="12" name="TextBox 11"/>
          <p:cNvSpPr txBox="1"/>
          <p:nvPr/>
        </p:nvSpPr>
        <p:spPr>
          <a:xfrm>
            <a:off x="3404156" y="250896"/>
            <a:ext cx="42760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КЛАСТЕР</a:t>
            </a:r>
            <a:endParaRPr lang="ru-RU" sz="3600" b="1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55575" y="997119"/>
            <a:ext cx="7468333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9728" indent="0" algn="just">
              <a:spcBef>
                <a:spcPts val="0"/>
              </a:spcBef>
              <a:buNone/>
            </a:pPr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добровольное </a:t>
            </a:r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партнерское объединение географически сконцентрированных взаимосвязанных организаций в отдельной отрасли или во взаимодополняющих отраслях (одновременно партнеры и конкуренты)</a:t>
            </a:r>
          </a:p>
          <a:p>
            <a:pPr marL="109728" indent="0" algn="just">
              <a:spcBef>
                <a:spcPts val="0"/>
              </a:spcBef>
              <a:buNone/>
            </a:pPr>
            <a:endParaRPr lang="ru-RU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just">
              <a:spcBef>
                <a:spcPts val="0"/>
              </a:spcBef>
              <a:buNone/>
            </a:pPr>
            <a:endParaRPr lang="ru-RU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algn="ctr"/>
            <a:r>
              <a:rPr lang="ru-RU" sz="3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САМООРГАНИЗАЦИЯ ПРИ ВНЕШНЕЙ ЭКСПЕРТИЗЕ ДЕЯТЕЛЬНОСТИ</a:t>
            </a:r>
          </a:p>
          <a:p>
            <a:pPr marL="109728" indent="0" algn="ctr">
              <a:spcBef>
                <a:spcPts val="0"/>
              </a:spcBef>
              <a:buNone/>
            </a:pPr>
            <a:endParaRPr lang="ru-RU" sz="2000" b="1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just">
              <a:spcBef>
                <a:spcPts val="0"/>
              </a:spcBef>
              <a:buNone/>
            </a:pP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7706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955" y="0"/>
            <a:ext cx="1311045" cy="6093296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103947" y="1862915"/>
            <a:ext cx="936103" cy="9144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122159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sp>
        <p:nvSpPr>
          <p:cNvPr id="19" name="Солнце 18"/>
          <p:cNvSpPr/>
          <p:nvPr/>
        </p:nvSpPr>
        <p:spPr>
          <a:xfrm>
            <a:off x="7162357" y="352943"/>
            <a:ext cx="1341195" cy="1288352"/>
          </a:xfrm>
          <a:prstGeom prst="su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48004">
            <a:off x="8151859" y="2240142"/>
            <a:ext cx="950784" cy="95078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98291">
            <a:off x="8013310" y="5203942"/>
            <a:ext cx="1037140" cy="87408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57300">
            <a:off x="7894944" y="4198388"/>
            <a:ext cx="543601" cy="536256"/>
          </a:xfrm>
          <a:prstGeom prst="rect">
            <a:avLst/>
          </a:prstGeom>
          <a:effectLst>
            <a:reflection endPos="0" dist="50800" dir="5400000" sy="-100000" algn="bl" rotWithShape="0"/>
          </a:effectLst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57300">
            <a:off x="8581811" y="78880"/>
            <a:ext cx="543601" cy="536256"/>
          </a:xfrm>
          <a:prstGeom prst="rect">
            <a:avLst/>
          </a:prstGeom>
          <a:effectLst>
            <a:reflection endPos="0" dist="50800" dir="5400000" sy="-100000" algn="bl" rotWithShape="0"/>
          </a:effectLst>
        </p:spPr>
      </p:pic>
      <p:sp>
        <p:nvSpPr>
          <p:cNvPr id="12" name="TextBox 11"/>
          <p:cNvSpPr txBox="1"/>
          <p:nvPr/>
        </p:nvSpPr>
        <p:spPr>
          <a:xfrm>
            <a:off x="3404156" y="250896"/>
            <a:ext cx="42760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«ДОРАЩИВАНИЕ» ПАРТНЕРСТВА</a:t>
            </a:r>
            <a:endParaRPr lang="ru-RU" sz="2400" b="1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55575" y="997119"/>
            <a:ext cx="7468333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9728" indent="0" algn="ctr">
              <a:spcBef>
                <a:spcPts val="0"/>
              </a:spcBef>
              <a:buNone/>
            </a:pP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еализация программ внеурочной деятельности и дополнительных общеразвивающих программ на базе «Точек роста»</a:t>
            </a:r>
          </a:p>
          <a:p>
            <a:pPr marL="109728" indent="0" algn="ctr">
              <a:spcBef>
                <a:spcPts val="0"/>
              </a:spcBef>
              <a:buNone/>
            </a:pPr>
            <a:endParaRPr lang="ru-RU" sz="2800" b="1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just">
              <a:spcBef>
                <a:spcPts val="0"/>
              </a:spcBef>
              <a:buNone/>
            </a:pP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Стрелка вниз 1"/>
          <p:cNvSpPr/>
          <p:nvPr/>
        </p:nvSpPr>
        <p:spPr>
          <a:xfrm>
            <a:off x="3662033" y="2855064"/>
            <a:ext cx="484632" cy="312835"/>
          </a:xfrm>
          <a:prstGeom prst="downArrow">
            <a:avLst/>
          </a:prstGeom>
          <a:solidFill>
            <a:srgbClr val="9E6D48"/>
          </a:solidFill>
          <a:ln>
            <a:solidFill>
              <a:srgbClr val="9E6D48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9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307975" y="3666322"/>
            <a:ext cx="7468333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296D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800" b="1" dirty="0" smtClean="0">
                <a:solidFill>
                  <a:srgbClr val="296D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абота научных студий всех школ на общий результат</a:t>
            </a:r>
            <a:endParaRPr lang="ru-RU" sz="2800" b="1" dirty="0">
              <a:solidFill>
                <a:srgbClr val="296D7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ctr"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4AB9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(сетевой формат, режим телемоста)</a:t>
            </a:r>
            <a:endParaRPr lang="ru-RU" sz="2000" b="1" dirty="0" smtClean="0">
              <a:solidFill>
                <a:srgbClr val="4AB9C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just">
              <a:spcBef>
                <a:spcPts val="0"/>
              </a:spcBef>
              <a:buNone/>
            </a:pP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5371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955" y="0"/>
            <a:ext cx="1311045" cy="6093296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103947" y="1862915"/>
            <a:ext cx="936103" cy="9144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122159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sp>
        <p:nvSpPr>
          <p:cNvPr id="19" name="Солнце 18"/>
          <p:cNvSpPr/>
          <p:nvPr/>
        </p:nvSpPr>
        <p:spPr>
          <a:xfrm>
            <a:off x="7162357" y="352943"/>
            <a:ext cx="1341195" cy="1288352"/>
          </a:xfrm>
          <a:prstGeom prst="su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48004">
            <a:off x="8151859" y="2240142"/>
            <a:ext cx="950784" cy="95078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98291">
            <a:off x="8013310" y="5203942"/>
            <a:ext cx="1037140" cy="87408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57300">
            <a:off x="7894944" y="4198388"/>
            <a:ext cx="543601" cy="536256"/>
          </a:xfrm>
          <a:prstGeom prst="rect">
            <a:avLst/>
          </a:prstGeom>
          <a:effectLst>
            <a:reflection endPos="0" dist="50800" dir="5400000" sy="-100000" algn="bl" rotWithShape="0"/>
          </a:effectLst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57300">
            <a:off x="8581811" y="78880"/>
            <a:ext cx="543601" cy="536256"/>
          </a:xfrm>
          <a:prstGeom prst="rect">
            <a:avLst/>
          </a:prstGeom>
          <a:effectLst>
            <a:reflection endPos="0" dist="50800" dir="5400000" sy="-100000" algn="bl" rotWithShape="0"/>
          </a:effectLst>
        </p:spPr>
      </p:pic>
      <p:sp>
        <p:nvSpPr>
          <p:cNvPr id="12" name="TextBox 11"/>
          <p:cNvSpPr txBox="1"/>
          <p:nvPr/>
        </p:nvSpPr>
        <p:spPr>
          <a:xfrm>
            <a:off x="3404156" y="250896"/>
            <a:ext cx="42760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«ДОРАЩИВАНИЕ» ПАРТНЕРСТВА</a:t>
            </a:r>
            <a:endParaRPr lang="ru-RU" sz="2400" b="1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55575" y="997119"/>
            <a:ext cx="7468333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9728" indent="0" algn="ctr">
              <a:spcBef>
                <a:spcPts val="0"/>
              </a:spcBef>
              <a:buNone/>
            </a:pP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еализация программ внеурочной деятельности и дополнительных общеразвивающих программ с использованием ЦОС</a:t>
            </a:r>
          </a:p>
          <a:p>
            <a:pPr marL="109728" indent="0" algn="ctr">
              <a:spcBef>
                <a:spcPts val="0"/>
              </a:spcBef>
              <a:buNone/>
            </a:pPr>
            <a:endParaRPr lang="ru-RU" sz="2800" b="1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just">
              <a:spcBef>
                <a:spcPts val="0"/>
              </a:spcBef>
              <a:buNone/>
            </a:pP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Стрелка вниз 1"/>
          <p:cNvSpPr/>
          <p:nvPr/>
        </p:nvSpPr>
        <p:spPr>
          <a:xfrm>
            <a:off x="3662033" y="2855064"/>
            <a:ext cx="484632" cy="312835"/>
          </a:xfrm>
          <a:prstGeom prst="downArrow">
            <a:avLst/>
          </a:prstGeom>
          <a:solidFill>
            <a:srgbClr val="9E6D48"/>
          </a:solidFill>
          <a:ln>
            <a:solidFill>
              <a:srgbClr val="9E6D48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9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307975" y="3666322"/>
            <a:ext cx="7468333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296D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800" b="1" dirty="0" smtClean="0">
                <a:solidFill>
                  <a:srgbClr val="296D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оздание сети площадок по внедрению технологии смешанного обучения</a:t>
            </a:r>
          </a:p>
          <a:p>
            <a:pPr algn="ctr"/>
            <a:r>
              <a:rPr lang="ru-RU" sz="2000" b="1" dirty="0" smtClean="0">
                <a:solidFill>
                  <a:srgbClr val="4AB9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 условиях использования ресурсов ЦОК)</a:t>
            </a:r>
            <a:endParaRPr lang="ru-RU" sz="2000" b="1" dirty="0" smtClean="0">
              <a:solidFill>
                <a:srgbClr val="4AB9C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just">
              <a:spcBef>
                <a:spcPts val="0"/>
              </a:spcBef>
              <a:buNone/>
            </a:pP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4969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955" y="0"/>
            <a:ext cx="1311045" cy="6093296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103947" y="1862915"/>
            <a:ext cx="936103" cy="9144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122159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sp>
        <p:nvSpPr>
          <p:cNvPr id="19" name="Солнце 18"/>
          <p:cNvSpPr/>
          <p:nvPr/>
        </p:nvSpPr>
        <p:spPr>
          <a:xfrm>
            <a:off x="7162357" y="352943"/>
            <a:ext cx="1341195" cy="1288352"/>
          </a:xfrm>
          <a:prstGeom prst="su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48004">
            <a:off x="8151859" y="2240142"/>
            <a:ext cx="950784" cy="95078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98291">
            <a:off x="8013310" y="5203942"/>
            <a:ext cx="1037140" cy="87408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57300">
            <a:off x="7894944" y="4198388"/>
            <a:ext cx="543601" cy="536256"/>
          </a:xfrm>
          <a:prstGeom prst="rect">
            <a:avLst/>
          </a:prstGeom>
          <a:effectLst>
            <a:reflection endPos="0" dist="50800" dir="5400000" sy="-100000" algn="bl" rotWithShape="0"/>
          </a:effectLst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57300">
            <a:off x="8581811" y="78880"/>
            <a:ext cx="543601" cy="536256"/>
          </a:xfrm>
          <a:prstGeom prst="rect">
            <a:avLst/>
          </a:prstGeom>
          <a:effectLst>
            <a:reflection endPos="0" dist="50800" dir="5400000" sy="-100000" algn="bl" rotWithShape="0"/>
          </a:effectLst>
        </p:spPr>
      </p:pic>
      <p:sp>
        <p:nvSpPr>
          <p:cNvPr id="12" name="TextBox 11"/>
          <p:cNvSpPr txBox="1"/>
          <p:nvPr/>
        </p:nvSpPr>
        <p:spPr>
          <a:xfrm>
            <a:off x="3520855" y="212289"/>
            <a:ext cx="42760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«ДОРАЩИВАНИЕ» ПАРТНЕРСТВА</a:t>
            </a:r>
          </a:p>
          <a:p>
            <a:pPr algn="ctr"/>
            <a:endParaRPr lang="ru-RU" sz="3200" b="1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55575" y="997119"/>
            <a:ext cx="7468333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9728" indent="0" algn="ctr">
              <a:spcBef>
                <a:spcPts val="0"/>
              </a:spcBef>
              <a:buNone/>
            </a:pP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еализация программ внеурочной деятельности и дополнительных общеразвивающих программ для </a:t>
            </a:r>
            <a:r>
              <a:rPr lang="ru-RU" sz="2800" b="1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спецклассов</a:t>
            </a:r>
            <a:endParaRPr lang="ru-RU" sz="2800" b="1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ctr">
              <a:spcBef>
                <a:spcPts val="0"/>
              </a:spcBef>
              <a:buNone/>
            </a:pPr>
            <a:endParaRPr lang="ru-RU" sz="2800" b="1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just">
              <a:spcBef>
                <a:spcPts val="0"/>
              </a:spcBef>
              <a:buNone/>
            </a:pP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Стрелка вниз 1"/>
          <p:cNvSpPr/>
          <p:nvPr/>
        </p:nvSpPr>
        <p:spPr>
          <a:xfrm>
            <a:off x="3662033" y="2855064"/>
            <a:ext cx="484632" cy="312835"/>
          </a:xfrm>
          <a:prstGeom prst="downArrow">
            <a:avLst/>
          </a:prstGeom>
          <a:solidFill>
            <a:srgbClr val="9E6D48"/>
          </a:solidFill>
          <a:ln>
            <a:solidFill>
              <a:srgbClr val="9E6D48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9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307975" y="3666322"/>
            <a:ext cx="746833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296D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800" b="1" dirty="0" smtClean="0">
                <a:solidFill>
                  <a:srgbClr val="296D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оздание общих площадок социально значимых практик</a:t>
            </a:r>
            <a:endParaRPr lang="ru-RU" sz="2800" b="1" dirty="0" smtClean="0">
              <a:solidFill>
                <a:srgbClr val="296D7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4AB9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 том числе с использованием возможностей профессионального обучения)</a:t>
            </a:r>
            <a:endParaRPr lang="ru-RU" sz="2000" b="1" dirty="0" smtClean="0">
              <a:solidFill>
                <a:srgbClr val="4AB9C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just">
              <a:spcBef>
                <a:spcPts val="0"/>
              </a:spcBef>
              <a:buNone/>
            </a:pP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1783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955" y="0"/>
            <a:ext cx="1311045" cy="6093296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103947" y="1862915"/>
            <a:ext cx="936103" cy="9144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122159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sp>
        <p:nvSpPr>
          <p:cNvPr id="19" name="Солнце 18"/>
          <p:cNvSpPr/>
          <p:nvPr/>
        </p:nvSpPr>
        <p:spPr>
          <a:xfrm>
            <a:off x="7162357" y="352943"/>
            <a:ext cx="1341195" cy="1288352"/>
          </a:xfrm>
          <a:prstGeom prst="su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48004">
            <a:off x="8151859" y="2240142"/>
            <a:ext cx="950784" cy="95078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98291">
            <a:off x="8013310" y="5203942"/>
            <a:ext cx="1037140" cy="87408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57300">
            <a:off x="7894944" y="4198388"/>
            <a:ext cx="543601" cy="536256"/>
          </a:xfrm>
          <a:prstGeom prst="rect">
            <a:avLst/>
          </a:prstGeom>
          <a:effectLst>
            <a:reflection endPos="0" dist="50800" dir="5400000" sy="-100000" algn="bl" rotWithShape="0"/>
          </a:effectLst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57300">
            <a:off x="8581811" y="78880"/>
            <a:ext cx="543601" cy="536256"/>
          </a:xfrm>
          <a:prstGeom prst="rect">
            <a:avLst/>
          </a:prstGeom>
          <a:effectLst>
            <a:reflection endPos="0" dist="50800" dir="5400000" sy="-100000" algn="bl" rotWithShape="0"/>
          </a:effectLst>
        </p:spPr>
      </p:pic>
      <p:sp>
        <p:nvSpPr>
          <p:cNvPr id="12" name="TextBox 11"/>
          <p:cNvSpPr txBox="1"/>
          <p:nvPr/>
        </p:nvSpPr>
        <p:spPr>
          <a:xfrm>
            <a:off x="3404156" y="250896"/>
            <a:ext cx="42760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«ДОРАЩИВАНИЕ» КОНКУРЕНЦИИ</a:t>
            </a:r>
            <a:endParaRPr lang="ru-RU" sz="2400" b="1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55575" y="997119"/>
            <a:ext cx="746833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9728" indent="0" algn="ctr">
              <a:spcBef>
                <a:spcPts val="0"/>
              </a:spcBef>
              <a:buNone/>
            </a:pPr>
            <a:endParaRPr lang="ru-RU" sz="2800" b="1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ctr">
              <a:spcBef>
                <a:spcPts val="0"/>
              </a:spcBef>
              <a:buNone/>
            </a:pP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частие в перечневых олимпиадах</a:t>
            </a:r>
            <a:endParaRPr lang="ru-RU" sz="2800" b="1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ctr">
              <a:spcBef>
                <a:spcPts val="0"/>
              </a:spcBef>
              <a:buNone/>
            </a:pPr>
            <a:endParaRPr lang="ru-RU" sz="2800" b="1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just">
              <a:spcBef>
                <a:spcPts val="0"/>
              </a:spcBef>
              <a:buNone/>
            </a:pP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Стрелка вниз 1"/>
          <p:cNvSpPr/>
          <p:nvPr/>
        </p:nvSpPr>
        <p:spPr>
          <a:xfrm>
            <a:off x="3662033" y="2855064"/>
            <a:ext cx="484632" cy="312835"/>
          </a:xfrm>
          <a:prstGeom prst="downArrow">
            <a:avLst/>
          </a:prstGeom>
          <a:solidFill>
            <a:srgbClr val="9E6D48"/>
          </a:solidFill>
          <a:ln>
            <a:solidFill>
              <a:srgbClr val="9E6D48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9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307975" y="3666322"/>
            <a:ext cx="746833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296D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800" b="1" dirty="0" smtClean="0">
                <a:solidFill>
                  <a:srgbClr val="296D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униципальные</a:t>
            </a:r>
            <a:r>
              <a:rPr lang="ru-RU" sz="2800" b="1" dirty="0" smtClean="0">
                <a:solidFill>
                  <a:srgbClr val="296D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296D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игропрактики</a:t>
            </a:r>
            <a:endParaRPr lang="ru-RU" sz="2800" b="1" dirty="0" smtClean="0">
              <a:solidFill>
                <a:srgbClr val="296D7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 smtClean="0">
                <a:solidFill>
                  <a:srgbClr val="296D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 комплексной индивидуальной, групповой, общешкольной оценкой, </a:t>
            </a:r>
            <a:r>
              <a:rPr lang="ru-RU" sz="2000" dirty="0" err="1" smtClean="0">
                <a:solidFill>
                  <a:srgbClr val="296D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рейтингованием</a:t>
            </a:r>
            <a:r>
              <a:rPr lang="ru-RU" sz="2000" dirty="0" smtClean="0">
                <a:solidFill>
                  <a:srgbClr val="296D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поощрением)</a:t>
            </a:r>
            <a:endParaRPr lang="ru-RU" sz="2000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just">
              <a:spcBef>
                <a:spcPts val="0"/>
              </a:spcBef>
              <a:buNone/>
            </a:pP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9263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955" y="0"/>
            <a:ext cx="1311045" cy="6093296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103947" y="1862915"/>
            <a:ext cx="936103" cy="9144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122159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sp>
        <p:nvSpPr>
          <p:cNvPr id="19" name="Солнце 18"/>
          <p:cNvSpPr/>
          <p:nvPr/>
        </p:nvSpPr>
        <p:spPr>
          <a:xfrm>
            <a:off x="7162357" y="352943"/>
            <a:ext cx="1341195" cy="1288352"/>
          </a:xfrm>
          <a:prstGeom prst="su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48004">
            <a:off x="8151859" y="2240142"/>
            <a:ext cx="950784" cy="95078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98291">
            <a:off x="8013310" y="5203942"/>
            <a:ext cx="1037140" cy="87408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57300">
            <a:off x="7894944" y="4198388"/>
            <a:ext cx="543601" cy="536256"/>
          </a:xfrm>
          <a:prstGeom prst="rect">
            <a:avLst/>
          </a:prstGeom>
          <a:effectLst>
            <a:reflection endPos="0" dist="50800" dir="5400000" sy="-100000" algn="bl" rotWithShape="0"/>
          </a:effectLst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57300">
            <a:off x="8581811" y="78880"/>
            <a:ext cx="543601" cy="536256"/>
          </a:xfrm>
          <a:prstGeom prst="rect">
            <a:avLst/>
          </a:prstGeom>
          <a:effectLst>
            <a:reflection endPos="0" dist="50800" dir="5400000" sy="-100000" algn="bl" rotWithShape="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158123" y="818166"/>
            <a:ext cx="7527841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000" dirty="0">
              <a:solidFill>
                <a:srgbClr val="9E6D48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000" dirty="0" smtClean="0">
              <a:solidFill>
                <a:srgbClr val="9E6D48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24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6634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1199</TotalTime>
  <Words>252</Words>
  <Application>Microsoft Office PowerPoint</Application>
  <PresentationFormat>Экран (4:3)</PresentationFormat>
  <Paragraphs>57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pc-7</dc:creator>
  <cp:lastModifiedBy>Елена Геннадьевна</cp:lastModifiedBy>
  <cp:revision>126</cp:revision>
  <cp:lastPrinted>2023-04-12T22:31:27Z</cp:lastPrinted>
  <dcterms:created xsi:type="dcterms:W3CDTF">2022-07-05T23:20:10Z</dcterms:created>
  <dcterms:modified xsi:type="dcterms:W3CDTF">2023-05-10T03:07:05Z</dcterms:modified>
</cp:coreProperties>
</file>