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9" r:id="rId12"/>
    <p:sldId id="265" r:id="rId13"/>
    <p:sldId id="266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1" r:id="rId23"/>
    <p:sldId id="282" r:id="rId24"/>
    <p:sldId id="304" r:id="rId25"/>
    <p:sldId id="284" r:id="rId26"/>
    <p:sldId id="308" r:id="rId27"/>
    <p:sldId id="301" r:id="rId28"/>
    <p:sldId id="302" r:id="rId29"/>
    <p:sldId id="285" r:id="rId30"/>
    <p:sldId id="312" r:id="rId31"/>
    <p:sldId id="287" r:id="rId32"/>
    <p:sldId id="294" r:id="rId33"/>
    <p:sldId id="309" r:id="rId34"/>
    <p:sldId id="318" r:id="rId35"/>
    <p:sldId id="310" r:id="rId36"/>
    <p:sldId id="288" r:id="rId37"/>
    <p:sldId id="289" r:id="rId38"/>
    <p:sldId id="290" r:id="rId39"/>
    <p:sldId id="291" r:id="rId40"/>
    <p:sldId id="314" r:id="rId41"/>
    <p:sldId id="315" r:id="rId42"/>
    <p:sldId id="316" r:id="rId43"/>
    <p:sldId id="292" r:id="rId44"/>
    <p:sldId id="293" r:id="rId45"/>
    <p:sldId id="295" r:id="rId46"/>
    <p:sldId id="325" r:id="rId47"/>
    <p:sldId id="317" r:id="rId48"/>
    <p:sldId id="320" r:id="rId49"/>
    <p:sldId id="326" r:id="rId50"/>
    <p:sldId id="319" r:id="rId51"/>
    <p:sldId id="297" r:id="rId52"/>
    <p:sldId id="311" r:id="rId53"/>
    <p:sldId id="296" r:id="rId54"/>
    <p:sldId id="322" r:id="rId55"/>
    <p:sldId id="323" r:id="rId56"/>
    <p:sldId id="324" r:id="rId57"/>
    <p:sldId id="298" r:id="rId58"/>
    <p:sldId id="299" r:id="rId59"/>
    <p:sldId id="305" r:id="rId60"/>
    <p:sldId id="300" r:id="rId61"/>
    <p:sldId id="303" r:id="rId62"/>
    <p:sldId id="306" r:id="rId63"/>
    <p:sldId id="321" r:id="rId6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A78D"/>
    <a:srgbClr val="DBBCA0"/>
    <a:srgbClr val="4AB9C2"/>
    <a:srgbClr val="9E6D48"/>
    <a:srgbClr val="F6ECE0"/>
    <a:srgbClr val="296D7F"/>
    <a:srgbClr val="C6E6E9"/>
    <a:srgbClr val="19434F"/>
    <a:srgbClr val="765136"/>
    <a:srgbClr val="F2F6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4" autoAdjust="0"/>
    <p:restoredTop sz="94660"/>
  </p:normalViewPr>
  <p:slideViewPr>
    <p:cSldViewPr>
      <p:cViewPr varScale="1">
        <p:scale>
          <a:sx n="70" d="100"/>
          <a:sy n="70" d="100"/>
        </p:scale>
        <p:origin x="1016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8E9859-5324-4818-B791-FA870D79874C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65F99-0C13-4831-B662-ACFA2D5C6B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664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19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188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908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11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091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277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561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335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864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552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ECD0-3109-40C8-8D8F-3AE95E08D833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246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3ECD0-3109-40C8-8D8F-3AE95E08D833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5630C-8573-4BF6-AAA4-B789D41C7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81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.png"/><Relationship Id="rId7" Type="http://schemas.openxmlformats.org/officeDocument/2006/relationships/image" Target="../media/image3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jpe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jpe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3.png"/><Relationship Id="rId7" Type="http://schemas.openxmlformats.org/officeDocument/2006/relationships/image" Target="../media/image5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7.png"/><Relationship Id="rId10" Type="http://schemas.openxmlformats.org/officeDocument/2006/relationships/image" Target="../media/image62.jpeg"/><Relationship Id="rId4" Type="http://schemas.openxmlformats.org/officeDocument/2006/relationships/image" Target="../media/image10.png"/><Relationship Id="rId9" Type="http://schemas.openxmlformats.org/officeDocument/2006/relationships/image" Target="../media/image6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10.png"/><Relationship Id="rId7" Type="http://schemas.openxmlformats.org/officeDocument/2006/relationships/image" Target="../media/image6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jpeg"/><Relationship Id="rId5" Type="http://schemas.openxmlformats.org/officeDocument/2006/relationships/image" Target="../media/image3.png"/><Relationship Id="rId4" Type="http://schemas.openxmlformats.org/officeDocument/2006/relationships/image" Target="../media/image7.png"/><Relationship Id="rId9" Type="http://schemas.openxmlformats.org/officeDocument/2006/relationships/image" Target="../media/image6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3.png"/><Relationship Id="rId7" Type="http://schemas.openxmlformats.org/officeDocument/2006/relationships/image" Target="../media/image7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7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3.png"/><Relationship Id="rId7" Type="http://schemas.openxmlformats.org/officeDocument/2006/relationships/image" Target="../media/image7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9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image" Target="../media/image8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6.jp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7.jp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8.jp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7" Type="http://schemas.openxmlformats.org/officeDocument/2006/relationships/image" Target="../media/image10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1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3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9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jpe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3.png"/><Relationship Id="rId7" Type="http://schemas.openxmlformats.org/officeDocument/2006/relationships/image" Target="../media/image9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jpeg"/><Relationship Id="rId5" Type="http://schemas.openxmlformats.org/officeDocument/2006/relationships/image" Target="../media/image7.png"/><Relationship Id="rId10" Type="http://schemas.openxmlformats.org/officeDocument/2006/relationships/image" Target="../media/image101.png"/><Relationship Id="rId4" Type="http://schemas.openxmlformats.org/officeDocument/2006/relationships/image" Target="../media/image10.png"/><Relationship Id="rId9" Type="http://schemas.openxmlformats.org/officeDocument/2006/relationships/image" Target="../media/image100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4.jp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6.jp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8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2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jpeg"/><Relationship Id="rId3" Type="http://schemas.openxmlformats.org/officeDocument/2006/relationships/image" Target="../media/image3.png"/><Relationship Id="rId7" Type="http://schemas.openxmlformats.org/officeDocument/2006/relationships/image" Target="../media/image1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jpeg"/><Relationship Id="rId11" Type="http://schemas.openxmlformats.org/officeDocument/2006/relationships/image" Target="../media/image129.jpeg"/><Relationship Id="rId5" Type="http://schemas.openxmlformats.org/officeDocument/2006/relationships/image" Target="../media/image7.png"/><Relationship Id="rId10" Type="http://schemas.openxmlformats.org/officeDocument/2006/relationships/image" Target="../media/image128.jpeg"/><Relationship Id="rId4" Type="http://schemas.openxmlformats.org/officeDocument/2006/relationships/image" Target="../media/image10.png"/><Relationship Id="rId9" Type="http://schemas.openxmlformats.org/officeDocument/2006/relationships/image" Target="../media/image12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jpeg"/><Relationship Id="rId3" Type="http://schemas.openxmlformats.org/officeDocument/2006/relationships/image" Target="../media/image3.png"/><Relationship Id="rId7" Type="http://schemas.openxmlformats.org/officeDocument/2006/relationships/image" Target="../media/image13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133.jpe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13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5.jpg"/><Relationship Id="rId5" Type="http://schemas.openxmlformats.org/officeDocument/2006/relationships/image" Target="../media/image134.jpeg"/><Relationship Id="rId4" Type="http://schemas.openxmlformats.org/officeDocument/2006/relationships/image" Target="../media/image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0932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3947" y="1862915"/>
            <a:ext cx="936103" cy="91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5913">
            <a:off x="8285783" y="1033700"/>
            <a:ext cx="628579" cy="523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84893">
            <a:off x="7504585" y="2675816"/>
            <a:ext cx="775609" cy="654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Солнце 24"/>
          <p:cNvSpPr/>
          <p:nvPr/>
        </p:nvSpPr>
        <p:spPr>
          <a:xfrm>
            <a:off x="8387827" y="1975939"/>
            <a:ext cx="707355" cy="655527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500" y="4126933"/>
            <a:ext cx="624682" cy="442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8" descr="Подбор циферблатов и стрелок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499" y="88282"/>
            <a:ext cx="1187627" cy="1187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91" b="16863"/>
          <a:stretch/>
        </p:blipFill>
        <p:spPr>
          <a:xfrm>
            <a:off x="6704884" y="4221088"/>
            <a:ext cx="2331612" cy="2452860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463823" y="1977845"/>
            <a:ext cx="6470791" cy="1877437"/>
          </a:xfrm>
          <a:prstGeom prst="rect">
            <a:avLst/>
          </a:prstGeom>
          <a:noFill/>
          <a:effectLst>
            <a:outerShdw blurRad="279400" dist="127000" dir="5400000" sx="54000" sy="54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D647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образовательной среды в муниципальных образовательных организациях</a:t>
            </a:r>
            <a:endParaRPr lang="ru-RU" sz="2800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D647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D647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</a:t>
            </a:r>
            <a:r>
              <a:rPr lang="ru-RU" sz="28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D647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Спасск-Дальний</a:t>
            </a:r>
            <a:r>
              <a:rPr lang="ru-RU" sz="32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D647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7" name="Солнце 26"/>
          <p:cNvSpPr/>
          <p:nvPr/>
        </p:nvSpPr>
        <p:spPr>
          <a:xfrm>
            <a:off x="6779762" y="341700"/>
            <a:ext cx="738337" cy="673448"/>
          </a:xfrm>
          <a:prstGeom prst="su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811" y="4413699"/>
            <a:ext cx="414521" cy="408920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02251" flipH="1" flipV="1">
            <a:off x="8218696" y="74513"/>
            <a:ext cx="798657" cy="806336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7598">
            <a:off x="7927264" y="3315003"/>
            <a:ext cx="820137" cy="691201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>
                <a:alpha val="90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74645">
            <a:off x="7454032" y="1352859"/>
            <a:ext cx="854564" cy="8545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2430" y="692696"/>
            <a:ext cx="6177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УПРАВЛЕНИЕ ОБРАЗОВАНИЯ АДМИНИСТРАЦИИ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ГОРОДСКОГО ОКРУГА СПАССК-ДАЛЬНИЙ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1746" y="5257684"/>
            <a:ext cx="6177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Спасск-Дальний</a:t>
            </a:r>
          </a:p>
          <a:p>
            <a:pPr algn="ctr"/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2024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87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latin typeface="Times New Roman" pitchFamily="18" charset="0"/>
                <a:cs typeface="Times New Roman" pitchFamily="18" charset="0"/>
              </a:rPr>
              <a:t>БЫЛО</a:t>
            </a:r>
          </a:p>
          <a:p>
            <a:pPr algn="ctr"/>
            <a:r>
              <a:rPr lang="ru-RU" sz="2000" b="1" dirty="0" smtClean="0">
                <a:ln>
                  <a:solidFill>
                    <a:srgbClr val="19434F"/>
                  </a:solidFill>
                </a:ln>
                <a:latin typeface="Times New Roman" pitchFamily="18" charset="0"/>
                <a:cs typeface="Times New Roman" pitchFamily="18" charset="0"/>
              </a:rPr>
              <a:t>Экологическая комната</a:t>
            </a:r>
            <a:endParaRPr lang="ru-RU" sz="2000" b="1" dirty="0">
              <a:ln>
                <a:solidFill>
                  <a:srgbClr val="19434F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ЗавИвушка\Desktop\IMG-20231023-WA011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1142984"/>
            <a:ext cx="7429552" cy="5429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9007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latin typeface="Times New Roman" pitchFamily="18" charset="0"/>
                <a:cs typeface="Times New Roman" pitchFamily="18" charset="0"/>
              </a:rPr>
              <a:t>СТАЛО</a:t>
            </a:r>
          </a:p>
          <a:p>
            <a:pPr algn="ctr"/>
            <a:r>
              <a:rPr lang="ru-RU" sz="2000" b="1" dirty="0" smtClean="0">
                <a:ln>
                  <a:solidFill>
                    <a:srgbClr val="19434F"/>
                  </a:solidFill>
                </a:ln>
                <a:latin typeface="Times New Roman" pitchFamily="18" charset="0"/>
                <a:cs typeface="Times New Roman" pitchFamily="18" charset="0"/>
              </a:rPr>
              <a:t>«Маленькие исследователи»</a:t>
            </a:r>
          </a:p>
          <a:p>
            <a:pPr algn="ctr"/>
            <a:endParaRPr lang="ru-RU" sz="2000" b="1" dirty="0">
              <a:ln>
                <a:solidFill>
                  <a:srgbClr val="19434F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ЗавИвушка\Desktop\IMG-20231218-WA009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1142984"/>
            <a:ext cx="7429552" cy="5429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09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</a:t>
            </a:r>
          </a:p>
          <a:p>
            <a:pPr algn="ctr"/>
            <a:r>
              <a:rPr lang="ru-RU" sz="2000" b="1" dirty="0" smtClean="0">
                <a:ln>
                  <a:solidFill>
                    <a:srgbClr val="19434F"/>
                  </a:solidFill>
                </a:ln>
                <a:latin typeface="Times New Roman" pitchFamily="18" charset="0"/>
                <a:cs typeface="Times New Roman" pitchFamily="18" charset="0"/>
              </a:rPr>
              <a:t>БЫЛО</a:t>
            </a:r>
          </a:p>
          <a:p>
            <a:pPr algn="ctr"/>
            <a:r>
              <a:rPr lang="ru-RU" sz="2000" b="1" dirty="0" smtClean="0">
                <a:ln>
                  <a:solidFill>
                    <a:srgbClr val="19434F"/>
                  </a:solidFill>
                </a:ln>
                <a:latin typeface="Times New Roman" pitchFamily="18" charset="0"/>
                <a:cs typeface="Times New Roman" pitchFamily="18" charset="0"/>
              </a:rPr>
              <a:t>гардеробная </a:t>
            </a:r>
            <a:endParaRPr lang="ru-RU" sz="2000" b="1" dirty="0">
              <a:ln>
                <a:solidFill>
                  <a:srgbClr val="19434F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ЗавИвушка\Desktop\IMG-20231216-WA008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1143024"/>
            <a:ext cx="7429552" cy="5429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430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</a:t>
            </a:r>
          </a:p>
          <a:p>
            <a:pPr algn="ctr"/>
            <a:r>
              <a:rPr lang="ru-RU" sz="2000" b="1" dirty="0" smtClean="0">
                <a:ln>
                  <a:solidFill>
                    <a:srgbClr val="19434F"/>
                  </a:solidFill>
                </a:ln>
                <a:latin typeface="Times New Roman" pitchFamily="18" charset="0"/>
                <a:cs typeface="Times New Roman" pitchFamily="18" charset="0"/>
              </a:rPr>
              <a:t>СТАЛО</a:t>
            </a:r>
          </a:p>
          <a:p>
            <a:pPr algn="ctr"/>
            <a:r>
              <a:rPr lang="ru-RU" sz="2000" b="1" dirty="0" smtClean="0">
                <a:ln>
                  <a:solidFill>
                    <a:srgbClr val="19434F"/>
                  </a:solidFill>
                </a:ln>
                <a:latin typeface="Times New Roman" pitchFamily="18" charset="0"/>
                <a:cs typeface="Times New Roman" pitchFamily="18" charset="0"/>
              </a:rPr>
              <a:t>«Песочные  фантазии»</a:t>
            </a:r>
            <a:endParaRPr lang="ru-RU" sz="2000" b="1" dirty="0">
              <a:ln>
                <a:solidFill>
                  <a:srgbClr val="19434F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ЗавИвушка\Desktop\IMG-20231216-WA008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1142984"/>
            <a:ext cx="7215238" cy="5429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3476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МБДОУ детский сад №3 «Радуга» </a:t>
            </a:r>
            <a:r>
              <a:rPr lang="ru-RU" sz="2300" b="1" dirty="0" err="1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г.о</a:t>
            </a:r>
            <a:r>
              <a:rPr lang="ru-RU" sz="2300" b="1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Спасск-Дальний коридор безопасности</a:t>
            </a:r>
          </a:p>
          <a:p>
            <a:pPr algn="ctr"/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51" y="1520079"/>
            <a:ext cx="6985672" cy="490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48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МБДОУ ЦРР детский сад № 4 «Солнышко» </a:t>
            </a:r>
          </a:p>
          <a:p>
            <a:pPr algn="ctr"/>
            <a:r>
              <a:rPr lang="ru-RU" sz="2300" b="1" dirty="0" err="1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г.о</a:t>
            </a:r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. Спасск-Дальний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665829"/>
            <a:ext cx="7497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«ГОВОРЯЩАЯ ЛЕСТНИЦА»</a:t>
            </a:r>
          </a:p>
          <a:p>
            <a:r>
              <a:rPr lang="ru-RU" sz="2400" b="1" dirty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«Природа Приморского края»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6018" y="2349354"/>
            <a:ext cx="7497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«БЫЛО»                                              «СТАЛО»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30" y="2756925"/>
            <a:ext cx="3075806" cy="41010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1" y="2788618"/>
            <a:ext cx="3548334" cy="406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92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85744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МБДОУ ЦРР детский сад № 18  «Родничок» 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Оформление лестничного марша –      «Обучающая стена»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73" y="1626760"/>
            <a:ext cx="5229200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2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85744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МБДОУ ЦРР детский сад № 18  «Родничок» 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Установка игрового оборудования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50" y="1196752"/>
            <a:ext cx="5661248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9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562363" y="295993"/>
            <a:ext cx="412505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 «Притяжение»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7414302" y="-8191"/>
            <a:ext cx="1389292" cy="1396454"/>
            <a:chOff x="7414302" y="-8191"/>
            <a:chExt cx="1389292" cy="139645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4302" y="-8191"/>
              <a:ext cx="1389292" cy="1396454"/>
            </a:xfrm>
            <a:prstGeom prst="rect">
              <a:avLst/>
            </a:prstGeom>
          </p:spPr>
        </p:pic>
        <p:sp>
          <p:nvSpPr>
            <p:cNvPr id="11" name="Солнце 10"/>
            <p:cNvSpPr/>
            <p:nvPr/>
          </p:nvSpPr>
          <p:spPr>
            <a:xfrm>
              <a:off x="7703413" y="258666"/>
              <a:ext cx="811069" cy="862740"/>
            </a:xfrm>
            <a:prstGeom prst="sun">
              <a:avLst/>
            </a:prstGeom>
            <a:solidFill>
              <a:srgbClr val="F6E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645241" y="5276927"/>
            <a:ext cx="404217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крыльцо, корпус 1, Красногвардейская 73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54" b="27425"/>
          <a:stretch/>
        </p:blipFill>
        <p:spPr>
          <a:xfrm>
            <a:off x="157138" y="690036"/>
            <a:ext cx="3586187" cy="39867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4269077"/>
            <a:ext cx="2974499" cy="2230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Текст 23"/>
          <p:cNvSpPr>
            <a:spLocks noGrp="1"/>
          </p:cNvSpPr>
          <p:nvPr>
            <p:ph type="body" idx="1"/>
          </p:nvPr>
        </p:nvSpPr>
        <p:spPr>
          <a:xfrm>
            <a:off x="243042" y="3814917"/>
            <a:ext cx="1284207" cy="43057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БЫЛО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363" y="1217712"/>
            <a:ext cx="5303487" cy="3977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383750" y="1329819"/>
            <a:ext cx="798657" cy="806336"/>
          </a:xfrm>
          <a:prstGeom prst="rect">
            <a:avLst/>
          </a:prstGeom>
        </p:spPr>
      </p:pic>
      <p:sp>
        <p:nvSpPr>
          <p:cNvPr id="27" name="Текст 26"/>
          <p:cNvSpPr>
            <a:spLocks noGrp="1"/>
          </p:cNvSpPr>
          <p:nvPr>
            <p:ph type="body" sz="quarter" idx="3"/>
          </p:nvPr>
        </p:nvSpPr>
        <p:spPr>
          <a:xfrm>
            <a:off x="3923928" y="4688515"/>
            <a:ext cx="1295127" cy="402059"/>
          </a:xfrm>
        </p:spPr>
        <p:txBody>
          <a:bodyPr>
            <a:normAutofit fontScale="92500" lnSpcReduction="10000"/>
          </a:bodyPr>
          <a:lstStyle/>
          <a:p>
            <a:r>
              <a:rPr lang="ru-RU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СТАЛО</a:t>
            </a:r>
            <a:endParaRPr lang="ru-RU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98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6526748" cy="724942"/>
          </a:xfrm>
        </p:spPr>
        <p:txBody>
          <a:bodyPr>
            <a:normAutofit fontScale="90000"/>
          </a:bodyPr>
          <a:lstStyle/>
          <a:p>
            <a:r>
              <a:rPr lang="ru-RU" sz="2300" b="1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«Содружество»</a:t>
            </a:r>
            <a:br>
              <a:rPr lang="ru-RU" sz="2300" b="1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      «Гардероб»</a:t>
            </a:r>
            <a:r>
              <a:rPr lang="ru-RU" sz="2300" b="1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00" b="1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3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87624" y="1922533"/>
            <a:ext cx="3309764" cy="426348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БЫЛО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92034" y="1794585"/>
            <a:ext cx="3494766" cy="424686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СТАЛО</a:t>
            </a:r>
          </a:p>
          <a:p>
            <a:endParaRPr lang="ru-RU" dirty="0"/>
          </a:p>
        </p:txBody>
      </p:sp>
      <p:pic>
        <p:nvPicPr>
          <p:cNvPr id="19" name="Объект 18"/>
          <p:cNvPicPr>
            <a:picLocks noGrp="1" noChangeAspect="1"/>
          </p:cNvPicPr>
          <p:nvPr>
            <p:ph sz="quarter" idx="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89" b="19994"/>
          <a:stretch/>
        </p:blipFill>
        <p:spPr>
          <a:xfrm>
            <a:off x="4237352" y="2139539"/>
            <a:ext cx="3190067" cy="4097773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sp>
        <p:nvSpPr>
          <p:cNvPr id="13" name="Солнце 12"/>
          <p:cNvSpPr/>
          <p:nvPr/>
        </p:nvSpPr>
        <p:spPr>
          <a:xfrm>
            <a:off x="7427420" y="426950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07503" y="35528"/>
            <a:ext cx="30012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18" name="Объект 17"/>
          <p:cNvPicPr>
            <a:picLocks noGrp="1" noChangeAspect="1"/>
          </p:cNvPicPr>
          <p:nvPr>
            <p:ph sz="half" idx="2"/>
          </p:nvPr>
        </p:nvPicPr>
        <p:blipFill rotWithShape="1">
          <a:blip r:embed="rId7"/>
          <a:srcRect l="-4811" t="37563" r="4811" b="307"/>
          <a:stretch/>
        </p:blipFill>
        <p:spPr>
          <a:xfrm>
            <a:off x="104094" y="2141492"/>
            <a:ext cx="3857265" cy="409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689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МБДОУ ЦРР детский сад № 4 «Солнышко</a:t>
            </a:r>
            <a:r>
              <a:rPr lang="ru-RU" sz="2300" b="1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/>
            <a:r>
              <a:rPr lang="ru-RU" sz="2300" b="1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г.о</a:t>
            </a:r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. Спасск-Дальний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665829"/>
            <a:ext cx="7497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Группа старшего возраста «</a:t>
            </a:r>
            <a:r>
              <a:rPr lang="ru-RU" sz="2400" b="1" dirty="0" err="1" smtClean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Смешарики</a:t>
            </a:r>
            <a:r>
              <a:rPr lang="ru-RU" sz="2400" b="1" dirty="0" smtClean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5738" y="2054335"/>
            <a:ext cx="7497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«БЫЛО»                                               «СТАЛО»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81004"/>
            <a:ext cx="3203803" cy="42717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99"/>
          <a:stretch/>
        </p:blipFill>
        <p:spPr>
          <a:xfrm>
            <a:off x="3820361" y="2581004"/>
            <a:ext cx="3815511" cy="428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69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1" y="604295"/>
            <a:ext cx="4674080" cy="3505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707903" y="35528"/>
            <a:ext cx="412505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 «Притяжение»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Текст 23"/>
          <p:cNvSpPr>
            <a:spLocks noGrp="1"/>
          </p:cNvSpPr>
          <p:nvPr>
            <p:ph type="body" idx="1"/>
          </p:nvPr>
        </p:nvSpPr>
        <p:spPr>
          <a:xfrm>
            <a:off x="155575" y="3540228"/>
            <a:ext cx="1284207" cy="43057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БЫЛО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7414302" y="-8191"/>
            <a:ext cx="1389292" cy="1396454"/>
            <a:chOff x="7414302" y="-8191"/>
            <a:chExt cx="1389292" cy="139645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4302" y="-8191"/>
              <a:ext cx="1389292" cy="1396454"/>
            </a:xfrm>
            <a:prstGeom prst="rect">
              <a:avLst/>
            </a:prstGeom>
          </p:spPr>
        </p:pic>
        <p:sp>
          <p:nvSpPr>
            <p:cNvPr id="11" name="Солнце 10"/>
            <p:cNvSpPr/>
            <p:nvPr/>
          </p:nvSpPr>
          <p:spPr>
            <a:xfrm>
              <a:off x="7703413" y="258666"/>
              <a:ext cx="811069" cy="862740"/>
            </a:xfrm>
            <a:prstGeom prst="sun">
              <a:avLst/>
            </a:prstGeom>
            <a:solidFill>
              <a:srgbClr val="F6E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55575" y="4509120"/>
            <a:ext cx="3723965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туалеты начальная школа, корпус 1, Красногвардейская 73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926" y="3212976"/>
            <a:ext cx="4711771" cy="35338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797634" y="2676423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Текст 26"/>
          <p:cNvSpPr>
            <a:spLocks noGrp="1"/>
          </p:cNvSpPr>
          <p:nvPr>
            <p:ph type="body" sz="quarter" idx="3"/>
          </p:nvPr>
        </p:nvSpPr>
        <p:spPr>
          <a:xfrm>
            <a:off x="4729891" y="3707796"/>
            <a:ext cx="1295127" cy="402059"/>
          </a:xfrm>
        </p:spPr>
        <p:txBody>
          <a:bodyPr>
            <a:normAutofit fontScale="92500" lnSpcReduction="10000"/>
          </a:bodyPr>
          <a:lstStyle/>
          <a:p>
            <a:r>
              <a:rPr lang="ru-RU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СТАЛО</a:t>
            </a:r>
            <a:endParaRPr lang="ru-RU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42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383749" y="1803850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48406" y="187802"/>
            <a:ext cx="708454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300" b="1" dirty="0" smtClean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300" b="1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ЦО «Содружество»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Ремонт санитарных комнат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Текст 23"/>
          <p:cNvSpPr>
            <a:spLocks noGrp="1"/>
          </p:cNvSpPr>
          <p:nvPr>
            <p:ph type="body" idx="1"/>
          </p:nvPr>
        </p:nvSpPr>
        <p:spPr>
          <a:xfrm>
            <a:off x="971599" y="1317400"/>
            <a:ext cx="2137141" cy="59943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БЫЛО</a:t>
            </a:r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3"/>
          </p:nvPr>
        </p:nvSpPr>
        <p:spPr>
          <a:xfrm>
            <a:off x="5148064" y="1317399"/>
            <a:ext cx="2160240" cy="550962"/>
          </a:xfrm>
        </p:spPr>
        <p:txBody>
          <a:bodyPr/>
          <a:lstStyle/>
          <a:p>
            <a:r>
              <a:rPr lang="ru-RU" dirty="0" smtClean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СТАЛО</a:t>
            </a:r>
            <a:endParaRPr lang="ru-RU" dirty="0">
              <a:solidFill>
                <a:srgbClr val="7651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646" y="2482425"/>
            <a:ext cx="4320856" cy="345570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16302" y="2462523"/>
            <a:ext cx="4194974" cy="336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69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«Интеллект», туалет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 descr="WhatsApp Image 2023-12-15 at 13.51.40.jpeg"/>
          <p:cNvPicPr>
            <a:picLocks noChangeAspect="1"/>
          </p:cNvPicPr>
          <p:nvPr/>
        </p:nvPicPr>
        <p:blipFill>
          <a:blip r:embed="rId6" cstate="print"/>
          <a:srcRect t="26041" r="26389"/>
          <a:stretch>
            <a:fillRect/>
          </a:stretch>
        </p:blipFill>
        <p:spPr>
          <a:xfrm>
            <a:off x="142844" y="1285860"/>
            <a:ext cx="3786182" cy="5072074"/>
          </a:xfrm>
          <a:prstGeom prst="rect">
            <a:avLst/>
          </a:prstGeom>
        </p:spPr>
      </p:pic>
      <p:pic>
        <p:nvPicPr>
          <p:cNvPr id="2050" name="Picture 2" descr="C:\Users\днс\Downloads\WhatsApp Image 2023-12-15 at 13.51.36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3929056" y="1285860"/>
            <a:ext cx="3929091" cy="5072098"/>
          </a:xfrm>
          <a:prstGeom prst="rect">
            <a:avLst/>
          </a:prstGeom>
          <a:noFill/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2DD87CB-51BE-63F0-496F-E573E92A486A}"/>
              </a:ext>
            </a:extLst>
          </p:cNvPr>
          <p:cNvSpPr txBox="1"/>
          <p:nvPr/>
        </p:nvSpPr>
        <p:spPr>
          <a:xfrm>
            <a:off x="928662" y="714356"/>
            <a:ext cx="1930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Было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2FF249-B2FA-BF42-20CC-9A4C92283F5D}"/>
              </a:ext>
            </a:extLst>
          </p:cNvPr>
          <p:cNvSpPr txBox="1"/>
          <p:nvPr/>
        </p:nvSpPr>
        <p:spPr>
          <a:xfrm>
            <a:off x="4105875" y="755254"/>
            <a:ext cx="2384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Стало</a:t>
            </a:r>
          </a:p>
        </p:txBody>
      </p:sp>
    </p:spTree>
    <p:extLst>
      <p:ext uri="{BB962C8B-B14F-4D97-AF65-F5344CB8AC3E}">
        <p14:creationId xmlns:p14="http://schemas.microsoft.com/office/powerpoint/2010/main" val="168697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«Интеллект», туалет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DD87CB-51BE-63F0-496F-E573E92A486A}"/>
              </a:ext>
            </a:extLst>
          </p:cNvPr>
          <p:cNvSpPr txBox="1"/>
          <p:nvPr/>
        </p:nvSpPr>
        <p:spPr>
          <a:xfrm>
            <a:off x="928662" y="714356"/>
            <a:ext cx="1930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Было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2FF249-B2FA-BF42-20CC-9A4C92283F5D}"/>
              </a:ext>
            </a:extLst>
          </p:cNvPr>
          <p:cNvSpPr txBox="1"/>
          <p:nvPr/>
        </p:nvSpPr>
        <p:spPr>
          <a:xfrm>
            <a:off x="4105875" y="755254"/>
            <a:ext cx="2384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Стало</a:t>
            </a:r>
          </a:p>
        </p:txBody>
      </p:sp>
      <p:pic>
        <p:nvPicPr>
          <p:cNvPr id="4098" name="Picture 2" descr="C:\Users\днс\Downloads\WhatsApp Image 2023-12-15 at 13.51.41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1357298"/>
            <a:ext cx="3375445" cy="4500594"/>
          </a:xfrm>
          <a:prstGeom prst="rect">
            <a:avLst/>
          </a:prstGeom>
          <a:noFill/>
        </p:spPr>
      </p:pic>
      <p:pic>
        <p:nvPicPr>
          <p:cNvPr id="4101" name="Picture 5" descr="C:\Users\днс\Downloads\WhatsApp Image 2023-12-15 at 13.50.55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00496" y="1357298"/>
            <a:ext cx="3375396" cy="4500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955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051720" y="598319"/>
            <a:ext cx="462910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СОШ №15, туалетная комната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teacher1-1\Desktop\ДО_ПОСЛЕ\I_56BWx5Xfg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7"/>
          <a:stretch/>
        </p:blipFill>
        <p:spPr bwMode="auto">
          <a:xfrm>
            <a:off x="4366273" y="1634460"/>
            <a:ext cx="2878835" cy="4972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teacher1-1\Desktop\ДО_ПОСЛЕ\C8MfEwIV-Oc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1"/>
          <a:stretch/>
        </p:blipFill>
        <p:spPr bwMode="auto">
          <a:xfrm>
            <a:off x="788460" y="1584255"/>
            <a:ext cx="2919444" cy="502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34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28926" y="0"/>
            <a:ext cx="462910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«Интеллект», 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столовая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 descr="WhatsApp Image 2023-12-19 at 07.31.12 (1)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29190" y="3000372"/>
            <a:ext cx="2821716" cy="3762288"/>
          </a:xfrm>
          <a:prstGeom prst="rect">
            <a:avLst/>
          </a:prstGeom>
        </p:spPr>
      </p:pic>
      <p:pic>
        <p:nvPicPr>
          <p:cNvPr id="37" name="Picture 12" descr="C:\Users\днс\Downloads\photo_5188203318726479792_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44" y="857232"/>
            <a:ext cx="4667249" cy="35004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4461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7" y="102405"/>
            <a:ext cx="457624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СОШ № 5, 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спортивный зал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0509" y="1055228"/>
            <a:ext cx="198125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Было 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92011" y="1265395"/>
            <a:ext cx="198125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Стало 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636" y="1736798"/>
            <a:ext cx="4041841" cy="4253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5Shkola\Desktop\документы 2023-2024\документы 2022-2023\МТБ\WhatsApp Image 2022-07-22 at 14.09.53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736798"/>
            <a:ext cx="3687961" cy="413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57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«Интеллект», актовый зал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WhatsApp Image 2023-12-15 at 18.26.34.jpeg"/>
          <p:cNvPicPr>
            <a:picLocks noChangeAspect="1"/>
          </p:cNvPicPr>
          <p:nvPr/>
        </p:nvPicPr>
        <p:blipFill>
          <a:blip r:embed="rId6" cstate="print"/>
          <a:srcRect t="24298" b="22916"/>
          <a:stretch>
            <a:fillRect/>
          </a:stretch>
        </p:blipFill>
        <p:spPr>
          <a:xfrm>
            <a:off x="142844" y="1571612"/>
            <a:ext cx="3755571" cy="2714644"/>
          </a:xfrm>
          <a:prstGeom prst="rect">
            <a:avLst/>
          </a:prstGeom>
        </p:spPr>
      </p:pic>
      <p:pic>
        <p:nvPicPr>
          <p:cNvPr id="17" name="Рисунок 16" descr="WhatsApp Image 2023-12-18 at 12.39.42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00496" y="1571612"/>
            <a:ext cx="3660386" cy="275100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2DD87CB-51BE-63F0-496F-E573E92A486A}"/>
              </a:ext>
            </a:extLst>
          </p:cNvPr>
          <p:cNvSpPr txBox="1"/>
          <p:nvPr/>
        </p:nvSpPr>
        <p:spPr>
          <a:xfrm>
            <a:off x="1071538" y="4572008"/>
            <a:ext cx="1930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Было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92FF249-B2FA-BF42-20CC-9A4C92283F5D}"/>
              </a:ext>
            </a:extLst>
          </p:cNvPr>
          <p:cNvSpPr txBox="1"/>
          <p:nvPr/>
        </p:nvSpPr>
        <p:spPr>
          <a:xfrm>
            <a:off x="4572000" y="4500570"/>
            <a:ext cx="2384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Стало</a:t>
            </a:r>
          </a:p>
        </p:txBody>
      </p:sp>
    </p:spTree>
    <p:extLst>
      <p:ext uri="{BB962C8B-B14F-4D97-AF65-F5344CB8AC3E}">
        <p14:creationId xmlns:p14="http://schemas.microsoft.com/office/powerpoint/2010/main" val="60752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24" name="Текст 23"/>
          <p:cNvSpPr>
            <a:spLocks noGrp="1"/>
          </p:cNvSpPr>
          <p:nvPr>
            <p:ph type="body" idx="1"/>
          </p:nvPr>
        </p:nvSpPr>
        <p:spPr>
          <a:xfrm>
            <a:off x="899592" y="1844824"/>
            <a:ext cx="2314600" cy="32873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БЫЛО</a:t>
            </a:r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3"/>
          </p:nvPr>
        </p:nvSpPr>
        <p:spPr>
          <a:xfrm>
            <a:off x="5724128" y="1880411"/>
            <a:ext cx="1655167" cy="293143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СТАЛО</a:t>
            </a:r>
            <a:endParaRPr lang="ru-RU" dirty="0">
              <a:solidFill>
                <a:srgbClr val="7651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5577" y="784036"/>
            <a:ext cx="667184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</a:t>
            </a:r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Содружество»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«Музыкальный зал»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Объект 15"/>
          <p:cNvPicPr>
            <a:picLocks noGrp="1" noChangeAspect="1"/>
          </p:cNvPicPr>
          <p:nvPr>
            <p:ph sz="half" idx="2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36" b="36530"/>
          <a:stretch/>
        </p:blipFill>
        <p:spPr>
          <a:xfrm>
            <a:off x="122225" y="2713051"/>
            <a:ext cx="3869334" cy="2953997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quarter" idx="4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663" y="2713051"/>
            <a:ext cx="3421062" cy="2953997"/>
          </a:xfrm>
        </p:spPr>
      </p:pic>
    </p:spTree>
    <p:extLst>
      <p:ext uri="{BB962C8B-B14F-4D97-AF65-F5344CB8AC3E}">
        <p14:creationId xmlns:p14="http://schemas.microsoft.com/office/powerpoint/2010/main" val="397425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28926" y="0"/>
            <a:ext cx="462910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«Интеллект», 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навигация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днс\Downloads\WhatsApp Image 2023-10-26 at 11.27.59 (5)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57422" y="857232"/>
            <a:ext cx="3203960" cy="4271946"/>
          </a:xfrm>
          <a:prstGeom prst="rect">
            <a:avLst/>
          </a:prstGeom>
          <a:noFill/>
        </p:spPr>
      </p:pic>
      <p:pic>
        <p:nvPicPr>
          <p:cNvPr id="4099" name="Picture 3" descr="C:\Users\днс\Downloads\WhatsApp Image 2023-10-26 at 11.27.59 (9)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857232"/>
            <a:ext cx="2143108" cy="2857477"/>
          </a:xfrm>
          <a:prstGeom prst="rect">
            <a:avLst/>
          </a:prstGeom>
          <a:noFill/>
        </p:spPr>
      </p:pic>
      <p:pic>
        <p:nvPicPr>
          <p:cNvPr id="4100" name="Picture 4" descr="C:\Users\днс\Downloads\WhatsApp Image 2023-10-26 at 11.27.59 (8)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3714752"/>
            <a:ext cx="2143108" cy="2857478"/>
          </a:xfrm>
          <a:prstGeom prst="rect">
            <a:avLst/>
          </a:prstGeom>
          <a:noFill/>
        </p:spPr>
      </p:pic>
      <p:pic>
        <p:nvPicPr>
          <p:cNvPr id="4101" name="Picture 5" descr="C:\Users\днс\Downloads\WhatsApp Image 2023-10-26 at 11.27.59 (7)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72132" y="857232"/>
            <a:ext cx="2143140" cy="2857520"/>
          </a:xfrm>
          <a:prstGeom prst="rect">
            <a:avLst/>
          </a:prstGeom>
          <a:noFill/>
        </p:spPr>
      </p:pic>
      <p:pic>
        <p:nvPicPr>
          <p:cNvPr id="4102" name="Picture 6" descr="C:\Users\днс\Downloads\WhatsApp Image 2023-10-26 at 11.27.59 (6).jpe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72132" y="3714752"/>
            <a:ext cx="2143121" cy="28574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5364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МБДОУ детский сад № 16 «Аленка»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Группа подготовительная к школе «Подсолнушки»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Q\Desktop\photo_2023-10-24_12-50-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47664" y="1601416"/>
            <a:ext cx="5256584" cy="52565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8728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7414302" y="-8191"/>
            <a:ext cx="1389292" cy="1396454"/>
            <a:chOff x="7414302" y="-8191"/>
            <a:chExt cx="1389292" cy="139645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4302" y="-8191"/>
              <a:ext cx="1389292" cy="1396454"/>
            </a:xfrm>
            <a:prstGeom prst="rect">
              <a:avLst/>
            </a:prstGeom>
          </p:spPr>
        </p:pic>
        <p:sp>
          <p:nvSpPr>
            <p:cNvPr id="11" name="Солнце 10"/>
            <p:cNvSpPr/>
            <p:nvPr/>
          </p:nvSpPr>
          <p:spPr>
            <a:xfrm>
              <a:off x="7703413" y="258666"/>
              <a:ext cx="811069" cy="862740"/>
            </a:xfrm>
            <a:prstGeom prst="sun">
              <a:avLst/>
            </a:prstGeom>
            <a:solidFill>
              <a:srgbClr val="F6E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707903" y="35528"/>
            <a:ext cx="412505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 «Притяжение»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2370" y="5229200"/>
            <a:ext cx="3081183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проект «Бережливая школа»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логистика 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Текст 26"/>
          <p:cNvSpPr>
            <a:spLocks noGrp="1"/>
          </p:cNvSpPr>
          <p:nvPr>
            <p:ph type="body" sz="quarter" idx="3"/>
          </p:nvPr>
        </p:nvSpPr>
        <p:spPr>
          <a:xfrm>
            <a:off x="6720774" y="5918846"/>
            <a:ext cx="1295127" cy="402059"/>
          </a:xfrm>
        </p:spPr>
        <p:txBody>
          <a:bodyPr>
            <a:normAutofit fontScale="92500" lnSpcReduction="10000"/>
          </a:bodyPr>
          <a:lstStyle/>
          <a:p>
            <a:r>
              <a:rPr lang="ru-RU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СТАЛО</a:t>
            </a:r>
            <a:endParaRPr lang="ru-RU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5" t="18070" r="3569" b="10176"/>
          <a:stretch/>
        </p:blipFill>
        <p:spPr>
          <a:xfrm>
            <a:off x="30506" y="638562"/>
            <a:ext cx="6546095" cy="3626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2" t="15833" r="29249" b="40141"/>
          <a:stretch/>
        </p:blipFill>
        <p:spPr>
          <a:xfrm>
            <a:off x="3412289" y="4265542"/>
            <a:ext cx="3164312" cy="2407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7" t="24279" r="17524" b="25734"/>
          <a:stretch/>
        </p:blipFill>
        <p:spPr>
          <a:xfrm>
            <a:off x="6576601" y="1017952"/>
            <a:ext cx="2070979" cy="2163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7" t="18864" r="12241" b="11450"/>
          <a:stretch/>
        </p:blipFill>
        <p:spPr>
          <a:xfrm>
            <a:off x="6698520" y="3420148"/>
            <a:ext cx="1863306" cy="23895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157578" y="3592666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56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7414302" y="-8191"/>
            <a:ext cx="1389292" cy="1396454"/>
            <a:chOff x="7414302" y="-8191"/>
            <a:chExt cx="1389292" cy="139645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4302" y="-8191"/>
              <a:ext cx="1389292" cy="1396454"/>
            </a:xfrm>
            <a:prstGeom prst="rect">
              <a:avLst/>
            </a:prstGeom>
          </p:spPr>
        </p:pic>
        <p:sp>
          <p:nvSpPr>
            <p:cNvPr id="11" name="Солнце 10"/>
            <p:cNvSpPr/>
            <p:nvPr/>
          </p:nvSpPr>
          <p:spPr>
            <a:xfrm>
              <a:off x="7703413" y="258666"/>
              <a:ext cx="811069" cy="862740"/>
            </a:xfrm>
            <a:prstGeom prst="sun">
              <a:avLst/>
            </a:prstGeom>
            <a:solidFill>
              <a:srgbClr val="F6E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707903" y="35528"/>
            <a:ext cx="412505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 «Притяжение»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5575" y="4953828"/>
            <a:ext cx="3463553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коворкинговая зона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корпус 2, Краснознаменная  38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623" y="2610239"/>
            <a:ext cx="5042971" cy="3782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03096" y="3203789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3"/>
          </p:nvPr>
        </p:nvSpPr>
        <p:spPr>
          <a:xfrm>
            <a:off x="6720774" y="5918846"/>
            <a:ext cx="1295127" cy="402059"/>
          </a:xfrm>
        </p:spPr>
        <p:txBody>
          <a:bodyPr>
            <a:normAutofit fontScale="92500" lnSpcReduction="10000"/>
          </a:bodyPr>
          <a:lstStyle/>
          <a:p>
            <a:r>
              <a:rPr lang="ru-RU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СТАЛО</a:t>
            </a:r>
            <a:endParaRPr lang="ru-RU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4" descr="C:\Users\Admin\Downloads\166774800917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26" y="723200"/>
            <a:ext cx="4165749" cy="3124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2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500034" y="142852"/>
            <a:ext cx="742955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«Интеллект», </a:t>
            </a:r>
          </a:p>
        </p:txBody>
      </p:sp>
      <p:pic>
        <p:nvPicPr>
          <p:cNvPr id="3075" name="Picture 3" descr="C:\Users\днс\Downloads\photo_5188203318726479794_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4414" y="1357298"/>
            <a:ext cx="5929354" cy="44470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861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7" y="102405"/>
            <a:ext cx="457624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СОШ № 5 </a:t>
            </a:r>
            <a:r>
              <a:rPr lang="ru-RU" sz="2300" b="1" dirty="0" err="1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коворкинговая</a:t>
            </a:r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 зона, 3 этаж  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 descr="Описание: C:\Users\Sergey\AppData\Local\Temp\7zO42A7BA84\IMG_20220407_092029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" y="1130402"/>
            <a:ext cx="2813347" cy="2946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283" y="1225494"/>
            <a:ext cx="3897233" cy="2800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Рисунок 3" descr="C:\Users\5Shkola\Desktop\МТБ\WhatsApp Image 2022-09-01 at 14.50.48.jpe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5812" y="4353047"/>
            <a:ext cx="2813347" cy="2243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284" y="4091334"/>
            <a:ext cx="3714016" cy="2504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60375" y="558748"/>
            <a:ext cx="195138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Было 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0509" y="1055228"/>
            <a:ext cx="198125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Было 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44208" y="511666"/>
            <a:ext cx="182134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Стало 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13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078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7" y="102405"/>
            <a:ext cx="457624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СОШ № 5, 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 3 этаж</a:t>
            </a:r>
          </a:p>
        </p:txBody>
      </p:sp>
      <p:pic>
        <p:nvPicPr>
          <p:cNvPr id="3" name="Picture 2" descr="C:\Users\Sergey\Desktop\WhatsApp Image 2024-01-15 at 19.33.30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1571612"/>
            <a:ext cx="3643338" cy="4071942"/>
          </a:xfrm>
          <a:prstGeom prst="rect">
            <a:avLst/>
          </a:prstGeom>
          <a:noFill/>
        </p:spPr>
      </p:pic>
      <p:pic>
        <p:nvPicPr>
          <p:cNvPr id="4" name="Picture 3" descr="C:\Users\Sergey\Desktop\WhatsApp Image 2024-01-15 at 19.33.30 (1)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86314" y="1571612"/>
            <a:ext cx="4071966" cy="4000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222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42686" y="2622209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СОШ № 5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РДДМ «Движение первых»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Большая перемена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974" y="1593664"/>
            <a:ext cx="3780855" cy="2593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183" y="4245489"/>
            <a:ext cx="3782542" cy="2375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Рисунок 5" descr="C:\Users\5Shkola\Desktop\МТБ\WhatsApp Image 2022-09-06 at 13.19.04 (2)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376" y="1584256"/>
            <a:ext cx="3535560" cy="400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460375" y="558748"/>
            <a:ext cx="195138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Было 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92011" y="1005024"/>
            <a:ext cx="223279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Стало 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56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300" b="1" dirty="0" smtClean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Текст 23"/>
          <p:cNvSpPr>
            <a:spLocks noGrp="1"/>
          </p:cNvSpPr>
          <p:nvPr>
            <p:ph type="body" idx="1"/>
          </p:nvPr>
        </p:nvSpPr>
        <p:spPr>
          <a:xfrm>
            <a:off x="899592" y="1938198"/>
            <a:ext cx="2314600" cy="329377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БЫЛО</a:t>
            </a:r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3"/>
          </p:nvPr>
        </p:nvSpPr>
        <p:spPr>
          <a:xfrm>
            <a:off x="5436096" y="1880411"/>
            <a:ext cx="1943199" cy="38716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СТАЛО</a:t>
            </a:r>
            <a:endParaRPr lang="ru-RU" dirty="0">
              <a:solidFill>
                <a:srgbClr val="7651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87625" y="784036"/>
            <a:ext cx="6168752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«Содружество»</a:t>
            </a:r>
          </a:p>
          <a:p>
            <a:pPr algn="ctr"/>
            <a:r>
              <a:rPr lang="ru-RU" sz="2300" b="1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Рекреация </a:t>
            </a:r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1-го </a:t>
            </a:r>
            <a:r>
              <a:rPr lang="ru-RU" sz="2300" b="1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этажа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«Входная зона»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Объект 16"/>
          <p:cNvPicPr>
            <a:picLocks noGrp="1" noChangeAspect="1"/>
          </p:cNvPicPr>
          <p:nvPr>
            <p:ph sz="half" idx="2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14" b="37097"/>
          <a:stretch/>
        </p:blipFill>
        <p:spPr>
          <a:xfrm>
            <a:off x="295595" y="2267575"/>
            <a:ext cx="3606296" cy="4153051"/>
          </a:xfrm>
        </p:spPr>
      </p:pic>
      <p:pic>
        <p:nvPicPr>
          <p:cNvPr id="16" name="Объект 15"/>
          <p:cNvPicPr>
            <a:picLocks noGrp="1" noChangeAspect="1"/>
          </p:cNvPicPr>
          <p:nvPr>
            <p:ph sz="quarter" idx="4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5" y="2244531"/>
            <a:ext cx="3634326" cy="4176095"/>
          </a:xfr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709" y="340202"/>
            <a:ext cx="1389292" cy="139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13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500034" y="142852"/>
            <a:ext cx="74295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«Интеллект», </a:t>
            </a:r>
          </a:p>
          <a:p>
            <a:pPr algn="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Школьные пространства  </a:t>
            </a:r>
          </a:p>
        </p:txBody>
      </p:sp>
      <p:pic>
        <p:nvPicPr>
          <p:cNvPr id="18" name="Рисунок 17" descr="WhatsApp Image 2023-12-19 at 08.59.18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4348" y="1285860"/>
            <a:ext cx="6286543" cy="471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25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714612" y="142852"/>
            <a:ext cx="450059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«Интеллект», </a:t>
            </a:r>
          </a:p>
          <a:p>
            <a:pPr algn="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Школьные пространства  </a:t>
            </a:r>
          </a:p>
        </p:txBody>
      </p:sp>
      <p:pic>
        <p:nvPicPr>
          <p:cNvPr id="17" name="Рисунок 16" descr="WhatsApp Image 2023-12-19 at 08.59.19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4348" y="1142984"/>
            <a:ext cx="6381795" cy="478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76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89251" y="65391"/>
            <a:ext cx="412505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 «Притяжение»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0806" y="4004846"/>
            <a:ext cx="3723965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рекреации, 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корпус 1, Красногвардейская 73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797634" y="2676423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14" b="12528"/>
          <a:stretch/>
        </p:blipFill>
        <p:spPr>
          <a:xfrm>
            <a:off x="65556" y="679439"/>
            <a:ext cx="4326537" cy="3229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1" t="12525" r="11445" b="12795"/>
          <a:stretch/>
        </p:blipFill>
        <p:spPr>
          <a:xfrm>
            <a:off x="4453050" y="449337"/>
            <a:ext cx="4591634" cy="3459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Текст 23"/>
          <p:cNvSpPr>
            <a:spLocks noGrp="1"/>
          </p:cNvSpPr>
          <p:nvPr>
            <p:ph type="body" idx="1"/>
          </p:nvPr>
        </p:nvSpPr>
        <p:spPr>
          <a:xfrm>
            <a:off x="331243" y="3324942"/>
            <a:ext cx="1284207" cy="43057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БЫЛО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2"/>
          <a:stretch/>
        </p:blipFill>
        <p:spPr>
          <a:xfrm>
            <a:off x="4047189" y="3475976"/>
            <a:ext cx="4197428" cy="3295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" name="Группа 2"/>
          <p:cNvGrpSpPr/>
          <p:nvPr/>
        </p:nvGrpSpPr>
        <p:grpSpPr>
          <a:xfrm>
            <a:off x="7414302" y="-8191"/>
            <a:ext cx="1389292" cy="1396454"/>
            <a:chOff x="7414302" y="-8191"/>
            <a:chExt cx="1389292" cy="139645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4302" y="-8191"/>
              <a:ext cx="1389292" cy="1396454"/>
            </a:xfrm>
            <a:prstGeom prst="rect">
              <a:avLst/>
            </a:prstGeom>
          </p:spPr>
        </p:pic>
        <p:sp>
          <p:nvSpPr>
            <p:cNvPr id="11" name="Солнце 10"/>
            <p:cNvSpPr/>
            <p:nvPr/>
          </p:nvSpPr>
          <p:spPr>
            <a:xfrm>
              <a:off x="7703413" y="258666"/>
              <a:ext cx="811069" cy="862740"/>
            </a:xfrm>
            <a:prstGeom prst="sun">
              <a:avLst/>
            </a:prstGeom>
            <a:solidFill>
              <a:srgbClr val="F6E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27" name="Текст 26"/>
          <p:cNvSpPr>
            <a:spLocks noGrp="1"/>
          </p:cNvSpPr>
          <p:nvPr>
            <p:ph type="body" sz="quarter" idx="3"/>
          </p:nvPr>
        </p:nvSpPr>
        <p:spPr>
          <a:xfrm>
            <a:off x="4932040" y="3499218"/>
            <a:ext cx="1295127" cy="402059"/>
          </a:xfrm>
        </p:spPr>
        <p:txBody>
          <a:bodyPr>
            <a:normAutofit fontScale="92500" lnSpcReduction="10000"/>
          </a:bodyPr>
          <a:lstStyle/>
          <a:p>
            <a:r>
              <a:rPr lang="ru-RU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СТАЛО</a:t>
            </a:r>
            <a:endParaRPr lang="ru-RU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6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МБДОУ ЦРР детский сад № 4 «Солнышко» </a:t>
            </a:r>
          </a:p>
          <a:p>
            <a:pPr algn="ctr"/>
            <a:r>
              <a:rPr lang="ru-RU" sz="2300" b="1" dirty="0" err="1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г.о</a:t>
            </a:r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. Спасск-Дальний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665829"/>
            <a:ext cx="7497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 «</a:t>
            </a:r>
            <a:r>
              <a:rPr lang="ru-RU" sz="2400" b="1" dirty="0" err="1" smtClean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Инженерикум</a:t>
            </a:r>
            <a:r>
              <a:rPr lang="ru-RU" sz="2400" b="1" dirty="0" smtClean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62" y="2852936"/>
            <a:ext cx="3180402" cy="380558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91723" y="2164291"/>
            <a:ext cx="7497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«БЫЛО»                       </a:t>
            </a:r>
            <a:r>
              <a:rPr lang="ru-RU" sz="2400" b="1" dirty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«СТАЛО»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536" y="2852936"/>
            <a:ext cx="3301214" cy="371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45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7414302" y="-8191"/>
            <a:ext cx="1389292" cy="1396454"/>
            <a:chOff x="7414302" y="-8191"/>
            <a:chExt cx="1389292" cy="139645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4302" y="-8191"/>
              <a:ext cx="1389292" cy="1396454"/>
            </a:xfrm>
            <a:prstGeom prst="rect">
              <a:avLst/>
            </a:prstGeom>
          </p:spPr>
        </p:pic>
        <p:sp>
          <p:nvSpPr>
            <p:cNvPr id="11" name="Солнце 10"/>
            <p:cNvSpPr/>
            <p:nvPr/>
          </p:nvSpPr>
          <p:spPr>
            <a:xfrm>
              <a:off x="7703413" y="258666"/>
              <a:ext cx="811069" cy="862740"/>
            </a:xfrm>
            <a:prstGeom prst="sun">
              <a:avLst/>
            </a:prstGeom>
            <a:solidFill>
              <a:srgbClr val="F6E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707903" y="35528"/>
            <a:ext cx="412505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СОШ №1</a:t>
            </a:r>
          </a:p>
        </p:txBody>
      </p:sp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Текст 8">
            <a:extLst>
              <a:ext uri="{FF2B5EF4-FFF2-40B4-BE49-F238E27FC236}">
                <a16:creationId xmlns:a16="http://schemas.microsoft.com/office/drawing/2014/main" id="{0ABA7B4E-9EF4-4C66-96FE-7A05C6066A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1561" y="5879483"/>
            <a:ext cx="7034604" cy="466850"/>
          </a:xfrm>
        </p:spPr>
        <p:txBody>
          <a:bodyPr/>
          <a:lstStyle/>
          <a:p>
            <a:pPr algn="ctr"/>
            <a:r>
              <a:rPr lang="ru-RU" dirty="0"/>
              <a:t>Коридор 1 этаж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573D21C-BFAD-470F-8D72-051C32560B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58" y="978516"/>
            <a:ext cx="7225454" cy="489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7350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707903" y="35528"/>
            <a:ext cx="412505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СОШ №1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7414302" y="-8191"/>
            <a:ext cx="1389292" cy="1396454"/>
            <a:chOff x="7414302" y="-8191"/>
            <a:chExt cx="1389292" cy="139645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4302" y="-8191"/>
              <a:ext cx="1389292" cy="1396454"/>
            </a:xfrm>
            <a:prstGeom prst="rect">
              <a:avLst/>
            </a:prstGeom>
          </p:spPr>
        </p:pic>
        <p:sp>
          <p:nvSpPr>
            <p:cNvPr id="11" name="Солнце 10"/>
            <p:cNvSpPr/>
            <p:nvPr/>
          </p:nvSpPr>
          <p:spPr>
            <a:xfrm>
              <a:off x="7703413" y="258666"/>
              <a:ext cx="811069" cy="862740"/>
            </a:xfrm>
            <a:prstGeom prst="sun">
              <a:avLst/>
            </a:prstGeom>
            <a:solidFill>
              <a:srgbClr val="F6E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797634" y="2676423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37567" y="6077146"/>
            <a:ext cx="744793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Коридор 2 этаж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112EB1E-140D-464E-84A1-33DEEC4048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57" y="957943"/>
            <a:ext cx="7317256" cy="519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0452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89251" y="65391"/>
            <a:ext cx="412505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СОШ №1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1519" y="6079068"/>
            <a:ext cx="690477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Лестничная клетка 1-2 этаж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689333" y="2677297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7414302" y="-8191"/>
            <a:ext cx="1389292" cy="1396454"/>
            <a:chOff x="7414302" y="-8191"/>
            <a:chExt cx="1389292" cy="139645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4302" y="-8191"/>
              <a:ext cx="1389292" cy="1396454"/>
            </a:xfrm>
            <a:prstGeom prst="rect">
              <a:avLst/>
            </a:prstGeom>
          </p:spPr>
        </p:pic>
        <p:sp>
          <p:nvSpPr>
            <p:cNvPr id="11" name="Солнце 10"/>
            <p:cNvSpPr/>
            <p:nvPr/>
          </p:nvSpPr>
          <p:spPr>
            <a:xfrm>
              <a:off x="7703413" y="258666"/>
              <a:ext cx="811069" cy="862740"/>
            </a:xfrm>
            <a:prstGeom prst="sun">
              <a:avLst/>
            </a:prstGeom>
            <a:solidFill>
              <a:srgbClr val="F6E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36072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B79392A-2788-424A-9E6E-52A1F13F9C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19" y="825605"/>
            <a:ext cx="7451042" cy="505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0008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707903" y="35528"/>
            <a:ext cx="412505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 «Притяжение»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655" y="558748"/>
            <a:ext cx="3998246" cy="5330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623904"/>
            <a:ext cx="3888432" cy="2916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Текст 23"/>
          <p:cNvSpPr>
            <a:spLocks noGrp="1"/>
          </p:cNvSpPr>
          <p:nvPr>
            <p:ph type="body" idx="1"/>
          </p:nvPr>
        </p:nvSpPr>
        <p:spPr>
          <a:xfrm>
            <a:off x="283618" y="3059384"/>
            <a:ext cx="1284207" cy="43057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БЫЛО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797634" y="2676423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7414302" y="-8191"/>
            <a:ext cx="1389292" cy="1396454"/>
            <a:chOff x="7414302" y="-8191"/>
            <a:chExt cx="1389292" cy="139645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4302" y="-8191"/>
              <a:ext cx="1389292" cy="1396454"/>
            </a:xfrm>
            <a:prstGeom prst="rect">
              <a:avLst/>
            </a:prstGeom>
          </p:spPr>
        </p:pic>
        <p:sp>
          <p:nvSpPr>
            <p:cNvPr id="11" name="Солнце 10"/>
            <p:cNvSpPr/>
            <p:nvPr/>
          </p:nvSpPr>
          <p:spPr>
            <a:xfrm>
              <a:off x="7703413" y="258666"/>
              <a:ext cx="811069" cy="862740"/>
            </a:xfrm>
            <a:prstGeom prst="sun">
              <a:avLst/>
            </a:prstGeom>
            <a:solidFill>
              <a:srgbClr val="F6E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Текст 26"/>
          <p:cNvSpPr>
            <a:spLocks noGrp="1"/>
          </p:cNvSpPr>
          <p:nvPr>
            <p:ph type="body" sz="quarter" idx="3"/>
          </p:nvPr>
        </p:nvSpPr>
        <p:spPr>
          <a:xfrm>
            <a:off x="5122864" y="5183484"/>
            <a:ext cx="1295127" cy="402059"/>
          </a:xfrm>
        </p:spPr>
        <p:txBody>
          <a:bodyPr>
            <a:normAutofit fontScale="92500" lnSpcReduction="10000"/>
          </a:bodyPr>
          <a:lstStyle/>
          <a:p>
            <a:r>
              <a:rPr lang="ru-RU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СТАЛО</a:t>
            </a:r>
            <a:endParaRPr lang="ru-RU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8014" y="4312464"/>
            <a:ext cx="3463553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лестничный пролет 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корпус 1, Красногвардейская 73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64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079" y="672900"/>
            <a:ext cx="3984941" cy="5313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19" y="672900"/>
            <a:ext cx="3300869" cy="5404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707903" y="35528"/>
            <a:ext cx="412505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 «Притяжение»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Текст 23"/>
          <p:cNvSpPr>
            <a:spLocks noGrp="1"/>
          </p:cNvSpPr>
          <p:nvPr>
            <p:ph type="body" idx="1"/>
          </p:nvPr>
        </p:nvSpPr>
        <p:spPr>
          <a:xfrm>
            <a:off x="1841664" y="5229200"/>
            <a:ext cx="1284207" cy="43057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БЫЛО</a:t>
            </a:r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3"/>
          </p:nvPr>
        </p:nvSpPr>
        <p:spPr>
          <a:xfrm>
            <a:off x="5122864" y="5183484"/>
            <a:ext cx="1295127" cy="402059"/>
          </a:xfrm>
        </p:spPr>
        <p:txBody>
          <a:bodyPr>
            <a:normAutofit fontScale="92500" lnSpcReduction="10000"/>
          </a:bodyPr>
          <a:lstStyle/>
          <a:p>
            <a:r>
              <a:rPr lang="ru-RU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СТАЛО</a:t>
            </a:r>
            <a:endParaRPr lang="ru-RU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7414302" y="-8191"/>
            <a:ext cx="1389292" cy="1396454"/>
            <a:chOff x="7414302" y="-8191"/>
            <a:chExt cx="1389292" cy="139645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4302" y="-8191"/>
              <a:ext cx="1389292" cy="1396454"/>
            </a:xfrm>
            <a:prstGeom prst="rect">
              <a:avLst/>
            </a:prstGeom>
          </p:spPr>
        </p:pic>
        <p:sp>
          <p:nvSpPr>
            <p:cNvPr id="11" name="Солнце 10"/>
            <p:cNvSpPr/>
            <p:nvPr/>
          </p:nvSpPr>
          <p:spPr>
            <a:xfrm>
              <a:off x="7703413" y="258666"/>
              <a:ext cx="811069" cy="862740"/>
            </a:xfrm>
            <a:prstGeom prst="sun">
              <a:avLst/>
            </a:prstGeom>
            <a:solidFill>
              <a:srgbClr val="F6E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797634" y="2676423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37567" y="6077146"/>
            <a:ext cx="744793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лестничный пролет корпус 1, Красногвардейская 73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06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7414302" y="-8191"/>
            <a:ext cx="1389292" cy="1396454"/>
            <a:chOff x="7414302" y="-8191"/>
            <a:chExt cx="1389292" cy="139645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4302" y="-8191"/>
              <a:ext cx="1389292" cy="1396454"/>
            </a:xfrm>
            <a:prstGeom prst="rect">
              <a:avLst/>
            </a:prstGeom>
          </p:spPr>
        </p:pic>
        <p:sp>
          <p:nvSpPr>
            <p:cNvPr id="11" name="Солнце 10"/>
            <p:cNvSpPr/>
            <p:nvPr/>
          </p:nvSpPr>
          <p:spPr>
            <a:xfrm>
              <a:off x="7703413" y="258666"/>
              <a:ext cx="811069" cy="862740"/>
            </a:xfrm>
            <a:prstGeom prst="sun">
              <a:avLst/>
            </a:prstGeom>
            <a:solidFill>
              <a:srgbClr val="F6E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707903" y="35528"/>
            <a:ext cx="412505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 «Притяжение»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lh7-us.googleusercontent.com/sxDYQGEaUbteOuFwJ85wqXneqoVD37T6bRS85G5WWzBruYHk9wjeFojHzWaajDbAjVI0ZPRcBgqp4Xt5g2tAdSn6Ag-jDSwmHnYqUoz9xmJ-lx1qU1anMva2iwGuTbRwdQoH0yLmL-n7HiamQqbzkQ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3" y="602096"/>
            <a:ext cx="4452559" cy="33360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Текст 23"/>
          <p:cNvSpPr>
            <a:spLocks noGrp="1"/>
          </p:cNvSpPr>
          <p:nvPr>
            <p:ph type="body" idx="1"/>
          </p:nvPr>
        </p:nvSpPr>
        <p:spPr>
          <a:xfrm>
            <a:off x="47433" y="3478479"/>
            <a:ext cx="1761635" cy="43057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БЫЛО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8014" y="4312464"/>
            <a:ext cx="3463553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Информационно-библиотечный центр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корпус 2, Краснознаменная  38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751" y="2722050"/>
            <a:ext cx="5148064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Текст 26"/>
          <p:cNvSpPr>
            <a:spLocks noGrp="1"/>
          </p:cNvSpPr>
          <p:nvPr>
            <p:ph type="body" sz="quarter" idx="3"/>
          </p:nvPr>
        </p:nvSpPr>
        <p:spPr>
          <a:xfrm>
            <a:off x="4121828" y="3067337"/>
            <a:ext cx="1295127" cy="402059"/>
          </a:xfrm>
        </p:spPr>
        <p:txBody>
          <a:bodyPr>
            <a:normAutofit fontScale="92500" lnSpcReduction="10000"/>
          </a:bodyPr>
          <a:lstStyle/>
          <a:p>
            <a:r>
              <a:rPr lang="ru-RU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СТАЛО</a:t>
            </a:r>
            <a:endParaRPr lang="ru-RU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100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7414302" y="-8191"/>
            <a:ext cx="1389292" cy="1396454"/>
            <a:chOff x="7414302" y="-8191"/>
            <a:chExt cx="1389292" cy="139645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4302" y="-8191"/>
              <a:ext cx="1389292" cy="1396454"/>
            </a:xfrm>
            <a:prstGeom prst="rect">
              <a:avLst/>
            </a:prstGeom>
          </p:spPr>
        </p:pic>
        <p:sp>
          <p:nvSpPr>
            <p:cNvPr id="11" name="Солнце 10"/>
            <p:cNvSpPr/>
            <p:nvPr/>
          </p:nvSpPr>
          <p:spPr>
            <a:xfrm>
              <a:off x="7703413" y="258666"/>
              <a:ext cx="811069" cy="862740"/>
            </a:xfrm>
            <a:prstGeom prst="sun">
              <a:avLst/>
            </a:prstGeom>
            <a:solidFill>
              <a:srgbClr val="F6E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707903" y="35528"/>
            <a:ext cx="412505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 «Притяжение»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6925" y="4319965"/>
            <a:ext cx="3463553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Информационно-библиотечный центр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корпус 1, Красногвардейская 73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3"/>
          </p:nvPr>
        </p:nvSpPr>
        <p:spPr>
          <a:xfrm>
            <a:off x="4121828" y="3067337"/>
            <a:ext cx="1295127" cy="402059"/>
          </a:xfrm>
        </p:spPr>
        <p:txBody>
          <a:bodyPr>
            <a:normAutofit fontScale="92500" lnSpcReduction="10000"/>
          </a:bodyPr>
          <a:lstStyle/>
          <a:p>
            <a:r>
              <a:rPr lang="ru-RU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СТАЛО</a:t>
            </a:r>
            <a:endParaRPr lang="ru-RU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350839" y="2339653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s://sun9-2.userapi.com/impf/fgfpIUJr8O3QT0WL7deNU2jsnQH5kmEiWQHryg/CVojmiKaoaE.jpg?size=2560x1920&amp;quality=95&amp;sign=15a4a4b4e15157edb6ac9b8b573a56cc&amp;c_uniq_tag=rnNc-hck4O-Tyk5wTIt_4HYxXchW-Wi8sokSL5t0ICs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25" y="693700"/>
            <a:ext cx="4254630" cy="31909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sun9-64.userapi.com/impf/tHMdAgc8pYKDxGMah7ZkVYJ8zlGSM_sJMLIoVg/_khldWX7rz8.jpg?size=2560x1920&amp;quality=95&amp;sign=aa280544a4f6435315c5b10b5ffa7e25&amp;c_uniq_tag=3lGTAz9XjoDD31C3caNeQaEfTbsVYZEF6TRCrWUJasg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288" y="2996952"/>
            <a:ext cx="4743562" cy="3487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108947" y="308309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28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7" y="102405"/>
            <a:ext cx="457624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СОШ № 5, информационно- библиотечный центр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5Shkola\Desktop\документы 2023-2024\документы 2022-2023\МТБ\Отчёт\ИБЦ\WhatsApp Image 2022-09-14 at 15.39.13 (1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497" y="1500174"/>
            <a:ext cx="2286016" cy="207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90FA3D0-C304-433A-8F5F-163C3F7C9567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285720" y="1785926"/>
            <a:ext cx="3143272" cy="292895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30509" y="1055228"/>
            <a:ext cx="198125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Было 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80113" y="1072464"/>
            <a:ext cx="194334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Стало 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Sergey\Desktop\WhatsApp Image 2024-01-15 at 19.33.31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00827" y="3643314"/>
            <a:ext cx="2508592" cy="2428892"/>
          </a:xfrm>
          <a:prstGeom prst="rect">
            <a:avLst/>
          </a:prstGeom>
          <a:noFill/>
        </p:spPr>
      </p:pic>
      <p:pic>
        <p:nvPicPr>
          <p:cNvPr id="3" name="Picture 3" descr="C:\Users\Sergey\Desktop\WhatsApp Image 2024-01-15 at 19.33.32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00496" y="3643314"/>
            <a:ext cx="2286016" cy="2389231"/>
          </a:xfrm>
          <a:prstGeom prst="rect">
            <a:avLst/>
          </a:prstGeom>
          <a:noFill/>
        </p:spPr>
      </p:pic>
      <p:pic>
        <p:nvPicPr>
          <p:cNvPr id="23" name="Picture 2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26" y="1500174"/>
            <a:ext cx="2500330" cy="2071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43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«Интеллект», 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ЦОС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DD87CB-51BE-63F0-496F-E573E92A486A}"/>
              </a:ext>
            </a:extLst>
          </p:cNvPr>
          <p:cNvSpPr txBox="1"/>
          <p:nvPr/>
        </p:nvSpPr>
        <p:spPr>
          <a:xfrm>
            <a:off x="857224" y="3929066"/>
            <a:ext cx="1930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Было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2FF249-B2FA-BF42-20CC-9A4C92283F5D}"/>
              </a:ext>
            </a:extLst>
          </p:cNvPr>
          <p:cNvSpPr txBox="1"/>
          <p:nvPr/>
        </p:nvSpPr>
        <p:spPr>
          <a:xfrm>
            <a:off x="5214942" y="3000372"/>
            <a:ext cx="2384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Стало</a:t>
            </a:r>
          </a:p>
        </p:txBody>
      </p:sp>
      <p:pic>
        <p:nvPicPr>
          <p:cNvPr id="21" name="Рисунок 20" descr="ЦО Интеллект ЦОС оборудование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86182" y="3714752"/>
            <a:ext cx="4000496" cy="3000372"/>
          </a:xfrm>
          <a:prstGeom prst="rect">
            <a:avLst/>
          </a:prstGeom>
        </p:spPr>
      </p:pic>
      <p:pic>
        <p:nvPicPr>
          <p:cNvPr id="22" name="Рисунок 21" descr="WhatsApp Image 2023-12-18 at 15.05.31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2844" y="714356"/>
            <a:ext cx="3810027" cy="285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79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699792" y="511667"/>
            <a:ext cx="4629107" cy="798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№15, </a:t>
            </a:r>
            <a:b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ЦОС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4091305" y="3649345"/>
            <a:ext cx="23431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/>
              <a:t> </a:t>
            </a:r>
          </a:p>
        </p:txBody>
      </p:sp>
      <p:pic>
        <p:nvPicPr>
          <p:cNvPr id="13" name="Изображение 12" descr="WhatsApp Image 2024-01-16 at 14.05.28 (2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215" y="1484630"/>
            <a:ext cx="3670935" cy="2755900"/>
          </a:xfrm>
          <a:prstGeom prst="rect">
            <a:avLst/>
          </a:prstGeom>
        </p:spPr>
      </p:pic>
      <p:pic>
        <p:nvPicPr>
          <p:cNvPr id="17" name="Изображение 16" descr="WhatsApp Image 2024-01-16 at 14.05.29 (1)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4770" y="3717290"/>
            <a:ext cx="3898265" cy="292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84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</a:t>
            </a:r>
          </a:p>
          <a:p>
            <a:pPr algn="ctr"/>
            <a:r>
              <a:rPr lang="ru-RU" sz="2000" b="1" dirty="0" smtClean="0">
                <a:ln>
                  <a:solidFill>
                    <a:srgbClr val="19434F"/>
                  </a:solidFill>
                </a:ln>
                <a:latin typeface="Times New Roman" pitchFamily="18" charset="0"/>
                <a:cs typeface="Times New Roman" pitchFamily="18" charset="0"/>
              </a:rPr>
              <a:t>БЫЛО</a:t>
            </a:r>
          </a:p>
          <a:p>
            <a:pPr algn="ctr"/>
            <a:r>
              <a:rPr lang="ru-RU" sz="2000" b="1" dirty="0" smtClean="0">
                <a:ln>
                  <a:solidFill>
                    <a:srgbClr val="19434F"/>
                  </a:solidFill>
                </a:ln>
                <a:latin typeface="Times New Roman" pitchFamily="18" charset="0"/>
                <a:cs typeface="Times New Roman" pitchFamily="18" charset="0"/>
              </a:rPr>
              <a:t>Развивающая комната</a:t>
            </a:r>
          </a:p>
          <a:p>
            <a:pPr algn="ctr"/>
            <a:endParaRPr lang="ru-RU" sz="1200" b="1" dirty="0" smtClean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5" descr="E:\Новая папка (2)\IMG_08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42844" y="1142984"/>
            <a:ext cx="7637488" cy="5500726"/>
          </a:xfrm>
          <a:prstGeom prst="rect">
            <a:avLst/>
          </a:prstGeom>
          <a:noFill/>
          <a:ln w="28575">
            <a:solidFill>
              <a:srgbClr val="000080"/>
            </a:solidFill>
          </a:ln>
        </p:spPr>
      </p:pic>
    </p:spTree>
    <p:extLst>
      <p:ext uri="{BB962C8B-B14F-4D97-AF65-F5344CB8AC3E}">
        <p14:creationId xmlns:p14="http://schemas.microsoft.com/office/powerpoint/2010/main" val="324012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28926" y="285728"/>
            <a:ext cx="462910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«Интеллект», 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2 этаж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2DD87CB-51BE-63F0-496F-E573E92A486A}"/>
              </a:ext>
            </a:extLst>
          </p:cNvPr>
          <p:cNvSpPr txBox="1"/>
          <p:nvPr/>
        </p:nvSpPr>
        <p:spPr>
          <a:xfrm>
            <a:off x="1214414" y="4429132"/>
            <a:ext cx="1930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Было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92FF249-B2FA-BF42-20CC-9A4C92283F5D}"/>
              </a:ext>
            </a:extLst>
          </p:cNvPr>
          <p:cNvSpPr txBox="1"/>
          <p:nvPr/>
        </p:nvSpPr>
        <p:spPr>
          <a:xfrm>
            <a:off x="4357686" y="4429132"/>
            <a:ext cx="2384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Стало</a:t>
            </a:r>
          </a:p>
        </p:txBody>
      </p:sp>
      <p:pic>
        <p:nvPicPr>
          <p:cNvPr id="24" name="Рисунок 23" descr="WhatsApp Image 2024-01-16 at 08.58.30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844" y="1285860"/>
            <a:ext cx="3762237" cy="2857520"/>
          </a:xfrm>
          <a:prstGeom prst="rect">
            <a:avLst/>
          </a:prstGeom>
        </p:spPr>
      </p:pic>
      <p:pic>
        <p:nvPicPr>
          <p:cNvPr id="26" name="Рисунок 25" descr="WhatsApp Image 2024-01-16 at 09.14.40.jpeg"/>
          <p:cNvPicPr>
            <a:picLocks noChangeAspect="1"/>
          </p:cNvPicPr>
          <p:nvPr/>
        </p:nvPicPr>
        <p:blipFill>
          <a:blip r:embed="rId7">
            <a:lum bright="10000"/>
          </a:blip>
          <a:stretch>
            <a:fillRect/>
          </a:stretch>
        </p:blipFill>
        <p:spPr>
          <a:xfrm>
            <a:off x="3929057" y="1285860"/>
            <a:ext cx="3810027" cy="285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94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«Интеллект», 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Лаборатория  химии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 descr="WhatsApp Image 2023-12-18 at 14.43.17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928670"/>
            <a:ext cx="3857620" cy="2893215"/>
          </a:xfrm>
          <a:prstGeom prst="rect">
            <a:avLst/>
          </a:prstGeom>
        </p:spPr>
      </p:pic>
      <p:pic>
        <p:nvPicPr>
          <p:cNvPr id="1029" name="Picture 5" descr="\\192.168.1.6\общая\Гимназия\2023 точка роста фото\лаборатория химии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9058" y="3786190"/>
            <a:ext cx="3857652" cy="2893239"/>
          </a:xfrm>
          <a:prstGeom prst="rect">
            <a:avLst/>
          </a:prstGeom>
          <a:noFill/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2DD87CB-51BE-63F0-496F-E573E92A486A}"/>
              </a:ext>
            </a:extLst>
          </p:cNvPr>
          <p:cNvSpPr txBox="1"/>
          <p:nvPr/>
        </p:nvSpPr>
        <p:spPr>
          <a:xfrm>
            <a:off x="1000100" y="4000504"/>
            <a:ext cx="1930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Было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2FF249-B2FA-BF42-20CC-9A4C92283F5D}"/>
              </a:ext>
            </a:extLst>
          </p:cNvPr>
          <p:cNvSpPr txBox="1"/>
          <p:nvPr/>
        </p:nvSpPr>
        <p:spPr>
          <a:xfrm>
            <a:off x="5072066" y="3286124"/>
            <a:ext cx="2384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5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Стало</a:t>
            </a:r>
          </a:p>
        </p:txBody>
      </p:sp>
    </p:spTree>
    <p:extLst>
      <p:ext uri="{BB962C8B-B14F-4D97-AF65-F5344CB8AC3E}">
        <p14:creationId xmlns:p14="http://schemas.microsoft.com/office/powerpoint/2010/main" val="333665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7" y="102405"/>
            <a:ext cx="457624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СОШ № 5, лаборантская физики  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5Shkola\Desktop\документы 2023-2024\документы 2022-2023\МТБ\WhatsApp Image 2022-10-05 at 14.40.44 (2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529" y="1484784"/>
            <a:ext cx="4120215" cy="463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 descr="C:\Users\Sergey\Desktop\презентация ремонт\IMG_20220407_09220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0375" y="1484784"/>
            <a:ext cx="3679577" cy="4635092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043608" y="934286"/>
            <a:ext cx="136815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Было 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64088" y="934286"/>
            <a:ext cx="17742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Стало 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27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3" y="625189"/>
            <a:ext cx="4218469" cy="3163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7414302" y="-8191"/>
            <a:ext cx="1389292" cy="1396454"/>
            <a:chOff x="7414302" y="-8191"/>
            <a:chExt cx="1389292" cy="139645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4302" y="-8191"/>
              <a:ext cx="1389292" cy="1396454"/>
            </a:xfrm>
            <a:prstGeom prst="rect">
              <a:avLst/>
            </a:prstGeom>
          </p:spPr>
        </p:pic>
        <p:sp>
          <p:nvSpPr>
            <p:cNvPr id="11" name="Солнце 10"/>
            <p:cNvSpPr/>
            <p:nvPr/>
          </p:nvSpPr>
          <p:spPr>
            <a:xfrm>
              <a:off x="7703413" y="258666"/>
              <a:ext cx="811069" cy="862740"/>
            </a:xfrm>
            <a:prstGeom prst="sun">
              <a:avLst/>
            </a:prstGeom>
            <a:solidFill>
              <a:srgbClr val="F6E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707903" y="35528"/>
            <a:ext cx="412505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 «Притяжение»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Текст 23"/>
          <p:cNvSpPr>
            <a:spLocks noGrp="1"/>
          </p:cNvSpPr>
          <p:nvPr>
            <p:ph type="body" idx="1"/>
          </p:nvPr>
        </p:nvSpPr>
        <p:spPr>
          <a:xfrm>
            <a:off x="166167" y="3213714"/>
            <a:ext cx="1284207" cy="43057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БЫЛО</a:t>
            </a:r>
          </a:p>
        </p:txBody>
      </p:sp>
      <p:pic>
        <p:nvPicPr>
          <p:cNvPr id="19" name="Picture 3" descr="C:\Users\Admin\Downloads\166956798067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256" y="2348880"/>
            <a:ext cx="4833218" cy="36249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3"/>
          </p:nvPr>
        </p:nvSpPr>
        <p:spPr>
          <a:xfrm>
            <a:off x="6998777" y="2641367"/>
            <a:ext cx="1295127" cy="402059"/>
          </a:xfrm>
        </p:spPr>
        <p:txBody>
          <a:bodyPr>
            <a:normAutofit fontScale="92500" lnSpcReduction="10000"/>
          </a:bodyPr>
          <a:lstStyle/>
          <a:p>
            <a:r>
              <a:rPr lang="ru-RU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СТАЛО</a:t>
            </a:r>
            <a:endParaRPr lang="ru-RU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8014" y="4312464"/>
            <a:ext cx="3463553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естественно-научный центр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корпус 2, Краснознаменная  38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75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48406" y="187802"/>
            <a:ext cx="708454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МБУДО «Созвездие»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Проекты «</a:t>
            </a:r>
            <a:r>
              <a:rPr lang="ru-RU" sz="2300" b="1" dirty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овые места»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«Мобильный технопарк </a:t>
            </a:r>
            <a:r>
              <a:rPr lang="ru-RU" sz="2300" b="1" dirty="0" err="1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300" b="1" dirty="0" err="1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ванториум</a:t>
            </a:r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Кабинет «3Д моделирование и робототехника»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Текст 23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2314600" cy="63976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БЫЛО</a:t>
            </a:r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2663279" cy="639762"/>
          </a:xfrm>
        </p:spPr>
        <p:txBody>
          <a:bodyPr/>
          <a:lstStyle/>
          <a:p>
            <a:r>
              <a:rPr lang="ru-RU" dirty="0" smtClean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СТАЛО</a:t>
            </a:r>
            <a:endParaRPr lang="ru-RU" dirty="0">
              <a:solidFill>
                <a:srgbClr val="7651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79" r="480" b="1463"/>
          <a:stretch/>
        </p:blipFill>
        <p:spPr>
          <a:xfrm>
            <a:off x="282628" y="2666296"/>
            <a:ext cx="3149990" cy="2485510"/>
          </a:xfrm>
        </p:spPr>
      </p:pic>
      <p:pic>
        <p:nvPicPr>
          <p:cNvPr id="33" name="Объект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159" y="2418194"/>
            <a:ext cx="5300825" cy="298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5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МБУДО «Созвездие»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Швейная мастерская </a:t>
            </a:r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3"/>
          </p:nvPr>
        </p:nvSpPr>
        <p:spPr>
          <a:xfrm>
            <a:off x="1262434" y="980728"/>
            <a:ext cx="4673449" cy="474067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БЫЛО 				</a:t>
            </a:r>
            <a:endParaRPr lang="ru-RU" dirty="0">
              <a:solidFill>
                <a:srgbClr val="7651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Объект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1394825"/>
            <a:ext cx="4344417" cy="3258311"/>
          </a:xfrm>
          <a:prstGeom prst="rect">
            <a:avLst/>
          </a:prstGeom>
        </p:spPr>
      </p:pic>
      <p:sp>
        <p:nvSpPr>
          <p:cNvPr id="25" name="Текст 26"/>
          <p:cNvSpPr>
            <a:spLocks noGrp="1"/>
          </p:cNvSpPr>
          <p:nvPr>
            <p:ph type="body" sz="quarter" idx="3"/>
          </p:nvPr>
        </p:nvSpPr>
        <p:spPr>
          <a:xfrm>
            <a:off x="1190378" y="2846057"/>
            <a:ext cx="6825523" cy="474067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		СТАЛО</a:t>
            </a:r>
            <a:endParaRPr lang="ru-RU" dirty="0">
              <a:solidFill>
                <a:srgbClr val="7651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Объект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8269" b="-3587"/>
          <a:stretch/>
        </p:blipFill>
        <p:spPr>
          <a:xfrm>
            <a:off x="3532999" y="3564219"/>
            <a:ext cx="4955477" cy="314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63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МБУДО «Созвездие»</a:t>
            </a:r>
          </a:p>
          <a:p>
            <a:pPr algn="ctr"/>
            <a:r>
              <a:rPr lang="ru-RU" sz="2300" b="1" dirty="0" err="1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Картодром</a:t>
            </a:r>
            <a:endParaRPr lang="ru-RU" sz="2300" b="1" dirty="0" smtClean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Текст 23"/>
          <p:cNvSpPr>
            <a:spLocks noGrp="1"/>
          </p:cNvSpPr>
          <p:nvPr>
            <p:ph type="body" idx="1"/>
          </p:nvPr>
        </p:nvSpPr>
        <p:spPr>
          <a:xfrm>
            <a:off x="899592" y="886029"/>
            <a:ext cx="2314600" cy="402059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БЫЛО</a:t>
            </a:r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3"/>
          </p:nvPr>
        </p:nvSpPr>
        <p:spPr>
          <a:xfrm>
            <a:off x="5094772" y="2708920"/>
            <a:ext cx="2663279" cy="474067"/>
          </a:xfrm>
        </p:spPr>
        <p:txBody>
          <a:bodyPr/>
          <a:lstStyle/>
          <a:p>
            <a:r>
              <a:rPr lang="ru-RU" dirty="0" smtClean="0">
                <a:solidFill>
                  <a:srgbClr val="7651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СТАЛО</a:t>
            </a:r>
            <a:endParaRPr lang="ru-RU" dirty="0">
              <a:solidFill>
                <a:srgbClr val="7651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28" y="1495436"/>
            <a:ext cx="4347518" cy="2445478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quarter" idx="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111" y="3532559"/>
            <a:ext cx="5479151" cy="2967873"/>
          </a:xfrm>
        </p:spPr>
      </p:pic>
    </p:spTree>
    <p:extLst>
      <p:ext uri="{BB962C8B-B14F-4D97-AF65-F5344CB8AC3E}">
        <p14:creationId xmlns:p14="http://schemas.microsoft.com/office/powerpoint/2010/main" val="89840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00034" y="142852"/>
            <a:ext cx="74295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«Интеллект», 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Кабинет «Основ  безопасности и защиты Родины»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9" descr="C:\Users\днс\Downloads\photo_5463161107767219100_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1000108"/>
            <a:ext cx="5414759" cy="3092335"/>
          </a:xfrm>
          <a:prstGeom prst="rect">
            <a:avLst/>
          </a:prstGeom>
          <a:noFill/>
        </p:spPr>
      </p:pic>
      <p:pic>
        <p:nvPicPr>
          <p:cNvPr id="22" name="Picture 13" descr="C:\Users\днс\Downloads\photo_5463161107767219109_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71604" y="4214818"/>
            <a:ext cx="5643602" cy="25146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4391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500034" y="142852"/>
            <a:ext cx="74295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«Интеллект», 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Кабинет «Основ безопасности и защиты Родины»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3" descr="C:\Users\днс\Downloads\photo_5463161107767219107_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1000108"/>
            <a:ext cx="4130788" cy="3143272"/>
          </a:xfrm>
          <a:prstGeom prst="rect">
            <a:avLst/>
          </a:prstGeom>
          <a:noFill/>
        </p:spPr>
      </p:pic>
      <p:pic>
        <p:nvPicPr>
          <p:cNvPr id="3077" name="Picture 5" descr="C:\Users\днс\Downloads\photo_5463161107767219101_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1928802"/>
            <a:ext cx="2990828" cy="47148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504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078834" y="187802"/>
            <a:ext cx="462910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СОШ №15, </a:t>
            </a:r>
            <a:b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кабинет ОБЖ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C:\Users\teacher1-1\Desktop\ДО_ПОСЛЕ\WhatsApp Image 2023-12-18 at 18.36.51 (1)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486" y="1124744"/>
            <a:ext cx="4873811" cy="365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teacher1-1\Desktop\ДО_ПОСЛЕ\WhatsApp Image 2023-12-18 at 18.36.52 (1).jpe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6015"/>
          <a:stretch/>
        </p:blipFill>
        <p:spPr bwMode="auto">
          <a:xfrm>
            <a:off x="307975" y="1476551"/>
            <a:ext cx="2169405" cy="124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teacher1-1\Desktop\ДО_ПОСЛЕ\WhatsApp Image 2023-12-18 at 18.36.50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34" y="4986125"/>
            <a:ext cx="1974258" cy="148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teacher1-1\Desktop\ДО_ПОСЛЕ\WhatsApp Image 2023-12-18 at 18.36.45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485" y="5019433"/>
            <a:ext cx="1954384" cy="1467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teacher1-1\Desktop\ДО_ПОСЛЕ\WhatsApp Image 2023-12-18 at 18.36.56 (1).jpe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2" r="6443"/>
          <a:stretch/>
        </p:blipFill>
        <p:spPr bwMode="auto">
          <a:xfrm>
            <a:off x="416911" y="3256008"/>
            <a:ext cx="2010119" cy="130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teacher1-1\Desktop\ДО_ПОСЛЕ\WhatsApp Image 2023-12-18 at 18.36.48.jpe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214" y="5039022"/>
            <a:ext cx="1902206" cy="142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94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</a:t>
            </a:r>
          </a:p>
          <a:p>
            <a:pPr algn="ctr"/>
            <a:r>
              <a:rPr lang="ru-RU" sz="2000" b="1" dirty="0" smtClean="0">
                <a:ln>
                  <a:solidFill>
                    <a:srgbClr val="19434F"/>
                  </a:solidFill>
                </a:ln>
                <a:latin typeface="Times New Roman" pitchFamily="18" charset="0"/>
                <a:cs typeface="Times New Roman" pitchFamily="18" charset="0"/>
              </a:rPr>
              <a:t>СТАЛО</a:t>
            </a:r>
          </a:p>
          <a:p>
            <a:pPr algn="ctr"/>
            <a:r>
              <a:rPr lang="ru-RU" sz="2000" b="1" dirty="0" smtClean="0">
                <a:ln>
                  <a:solidFill>
                    <a:srgbClr val="19434F"/>
                  </a:solidFill>
                </a:ln>
                <a:latin typeface="Times New Roman" pitchFamily="18" charset="0"/>
                <a:cs typeface="Times New Roman" pitchFamily="18" charset="0"/>
              </a:rPr>
              <a:t>«Умные дети»</a:t>
            </a:r>
          </a:p>
          <a:p>
            <a:pPr algn="ctr"/>
            <a:r>
              <a:rPr lang="ru-RU" sz="2000" b="1" dirty="0" smtClean="0">
                <a:ln>
                  <a:solidFill>
                    <a:srgbClr val="19434F"/>
                  </a:solidFill>
                </a:ln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b="1" dirty="0" smtClean="0">
                <a:ln>
                  <a:solidFill>
                    <a:srgbClr val="19434F"/>
                  </a:solidFill>
                </a:ln>
                <a:latin typeface="Times New Roman" pitchFamily="18" charset="0"/>
                <a:cs typeface="Times New Roman" pitchFamily="18" charset="0"/>
              </a:rPr>
              <a:t>математическое направление)</a:t>
            </a:r>
            <a:endParaRPr lang="ru-RU" sz="2000" b="1" dirty="0" smtClean="0">
              <a:ln>
                <a:solidFill>
                  <a:srgbClr val="19434F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n>
                <a:solidFill>
                  <a:srgbClr val="19434F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(математическое направление)</a:t>
            </a:r>
          </a:p>
          <a:p>
            <a:pPr algn="ctr"/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 descr="C:\Users\ЗавИвушка\Desktop\IMG-20231215-WA008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1428736"/>
            <a:ext cx="7358114" cy="528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144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28926" y="0"/>
            <a:ext cx="462910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«Интеллект», 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видеонаблюдение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WhatsApp Image 2023-12-19 at 07.34.22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29057" y="857232"/>
            <a:ext cx="3619525" cy="2714644"/>
          </a:xfrm>
          <a:prstGeom prst="rect">
            <a:avLst/>
          </a:prstGeom>
        </p:spPr>
      </p:pic>
      <p:pic>
        <p:nvPicPr>
          <p:cNvPr id="17" name="Рисунок 16" descr="WhatsApp Image 2023-12-19 at 07.34.23 (1)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2844" y="3714752"/>
            <a:ext cx="3531399" cy="2648549"/>
          </a:xfrm>
          <a:prstGeom prst="rect">
            <a:avLst/>
          </a:prstGeom>
        </p:spPr>
      </p:pic>
      <p:pic>
        <p:nvPicPr>
          <p:cNvPr id="18" name="Рисунок 17" descr="WhatsApp Image 2023-12-19 at 07.34.23.jpe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2844" y="857232"/>
            <a:ext cx="3571736" cy="2678802"/>
          </a:xfrm>
          <a:prstGeom prst="rect">
            <a:avLst/>
          </a:prstGeom>
        </p:spPr>
      </p:pic>
      <p:pic>
        <p:nvPicPr>
          <p:cNvPr id="1026" name="Picture 2" descr="C:\Users\днс\Downloads\WhatsApp Image 2023-12-19 at 07.49.37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9058" y="3696892"/>
            <a:ext cx="3632698" cy="27245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532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89251" y="65391"/>
            <a:ext cx="412505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 «Притяжение»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1519" y="4442534"/>
            <a:ext cx="3723965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видеонаблюдение, 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корпус 1, Красногвардейская 73</a:t>
            </a:r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689333" y="2677297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6" t="10324" r="18916" b="5001"/>
          <a:stretch/>
        </p:blipFill>
        <p:spPr>
          <a:xfrm>
            <a:off x="61929" y="819899"/>
            <a:ext cx="4222039" cy="2804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4" t="23750" r="17270" b="16853"/>
          <a:stretch/>
        </p:blipFill>
        <p:spPr>
          <a:xfrm>
            <a:off x="4150682" y="3717032"/>
            <a:ext cx="4723726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17801" r="20863" b="17800"/>
          <a:stretch/>
        </p:blipFill>
        <p:spPr>
          <a:xfrm>
            <a:off x="4150681" y="943509"/>
            <a:ext cx="4631732" cy="2840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" name="Группа 2"/>
          <p:cNvGrpSpPr/>
          <p:nvPr/>
        </p:nvGrpSpPr>
        <p:grpSpPr>
          <a:xfrm>
            <a:off x="7414302" y="-8191"/>
            <a:ext cx="1389292" cy="1396454"/>
            <a:chOff x="7414302" y="-8191"/>
            <a:chExt cx="1389292" cy="1396454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4302" y="-8191"/>
              <a:ext cx="1389292" cy="1396454"/>
            </a:xfrm>
            <a:prstGeom prst="rect">
              <a:avLst/>
            </a:prstGeom>
          </p:spPr>
        </p:pic>
        <p:sp>
          <p:nvSpPr>
            <p:cNvPr id="11" name="Солнце 10"/>
            <p:cNvSpPr/>
            <p:nvPr/>
          </p:nvSpPr>
          <p:spPr>
            <a:xfrm>
              <a:off x="7703413" y="258666"/>
              <a:ext cx="811069" cy="862740"/>
            </a:xfrm>
            <a:prstGeom prst="sun">
              <a:avLst/>
            </a:prstGeom>
            <a:solidFill>
              <a:srgbClr val="F6EC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36072" flipH="1" flipV="1">
            <a:off x="8227146" y="1696363"/>
            <a:ext cx="798657" cy="80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07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4644008" y="142852"/>
            <a:ext cx="2571198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СОШ 5, </a:t>
            </a:r>
          </a:p>
          <a:p>
            <a:pPr algn="r"/>
            <a:r>
              <a:rPr lang="ru-RU" sz="20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Проект «Молодежный бюджет» - объект «Современная школа: уличный актовый зал, </a:t>
            </a:r>
            <a:r>
              <a:rPr lang="ru-RU" sz="2000" b="1" dirty="0" err="1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воркаут</a:t>
            </a:r>
            <a:r>
              <a:rPr lang="ru-RU" sz="20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16" y="949895"/>
            <a:ext cx="4464496" cy="28102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5" y="3760155"/>
            <a:ext cx="4497406" cy="298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26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214414" y="142852"/>
            <a:ext cx="6000792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«Интеллект», </a:t>
            </a:r>
          </a:p>
          <a:p>
            <a:pPr algn="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Проект «Молодежный бюджет» - объект «Кабинет географии под открытым небом»  </a:t>
            </a:r>
          </a:p>
        </p:txBody>
      </p:sp>
      <p:pic>
        <p:nvPicPr>
          <p:cNvPr id="1026" name="Picture 2" descr="C:\Users\днс\Downloads\WhatsApp Image 2023-12-19 at 12.59.51.jpeg"/>
          <p:cNvPicPr>
            <a:picLocks noChangeAspect="1" noChangeArrowheads="1"/>
          </p:cNvPicPr>
          <p:nvPr/>
        </p:nvPicPr>
        <p:blipFill>
          <a:blip r:embed="rId6" cstate="print"/>
          <a:srcRect l="13889" t="20677" r="27986" b="17812"/>
          <a:stretch>
            <a:fillRect/>
          </a:stretch>
        </p:blipFill>
        <p:spPr bwMode="auto">
          <a:xfrm rot="16200000">
            <a:off x="1357008" y="214572"/>
            <a:ext cx="5213108" cy="73556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768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latin typeface="Times New Roman" pitchFamily="18" charset="0"/>
                <a:cs typeface="Times New Roman" pitchFamily="18" charset="0"/>
              </a:rPr>
              <a:t>БЫЛО</a:t>
            </a:r>
          </a:p>
          <a:p>
            <a:pPr algn="ctr"/>
            <a:r>
              <a:rPr lang="ru-RU" sz="2000" b="1" dirty="0" smtClean="0">
                <a:ln>
                  <a:solidFill>
                    <a:srgbClr val="19434F"/>
                  </a:solidFill>
                </a:ln>
                <a:latin typeface="Times New Roman" pitchFamily="18" charset="0"/>
                <a:cs typeface="Times New Roman" pitchFamily="18" charset="0"/>
              </a:rPr>
              <a:t> методический  кабинет</a:t>
            </a:r>
          </a:p>
          <a:p>
            <a:pPr algn="ctr"/>
            <a:endParaRPr lang="ru-RU" sz="2000" b="1" dirty="0" smtClean="0">
              <a:ln>
                <a:solidFill>
                  <a:srgbClr val="19434F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300" b="1" dirty="0">
              <a:ln>
                <a:solidFill>
                  <a:srgbClr val="19434F"/>
                </a:solidFill>
              </a:ln>
              <a:solidFill>
                <a:srgbClr val="296D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ЗавИвушка\Desktop\IMG-20231216-WA005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1214422"/>
            <a:ext cx="7262778" cy="5357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3746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5816" y="102404"/>
            <a:ext cx="462910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МБОУ ЦО «Интеллект»</a:t>
            </a:r>
          </a:p>
          <a:p>
            <a:pPr algn="ctr"/>
            <a:r>
              <a:rPr lang="ru-RU" sz="2300" b="1" dirty="0" smtClean="0">
                <a:ln>
                  <a:solidFill>
                    <a:srgbClr val="19434F"/>
                  </a:solidFill>
                </a:ln>
                <a:latin typeface="Times New Roman" pitchFamily="18" charset="0"/>
                <a:cs typeface="Times New Roman" pitchFamily="18" charset="0"/>
              </a:rPr>
              <a:t>СТАЛО</a:t>
            </a:r>
          </a:p>
          <a:p>
            <a:pPr algn="ctr"/>
            <a:r>
              <a:rPr lang="ru-RU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«Бабашки»</a:t>
            </a:r>
          </a:p>
          <a:p>
            <a:pPr algn="ctr"/>
            <a:r>
              <a:rPr lang="ru-RU" b="1" dirty="0" smtClean="0">
                <a:ln>
                  <a:solidFill>
                    <a:srgbClr val="19434F"/>
                  </a:solidFill>
                </a:ln>
                <a:solidFill>
                  <a:srgbClr val="296D7F"/>
                </a:solidFill>
                <a:latin typeface="Times New Roman" pitchFamily="18" charset="0"/>
                <a:cs typeface="Times New Roman" pitchFamily="18" charset="0"/>
              </a:rPr>
              <a:t>(техническое направление)</a:t>
            </a:r>
          </a:p>
        </p:txBody>
      </p:sp>
      <p:pic>
        <p:nvPicPr>
          <p:cNvPr id="20482" name="Picture 2" descr="E:\фото видео\IMG-20231018-WA013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1428736"/>
            <a:ext cx="7500990" cy="51435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820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955" y="0"/>
            <a:ext cx="1311045" cy="6858000"/>
          </a:xfrm>
          <a:prstGeom prst="rect">
            <a:avLst/>
          </a:prstGeom>
        </p:spPr>
      </p:pic>
      <p:sp>
        <p:nvSpPr>
          <p:cNvPr id="28" name="AutoShape 12" descr="графики, диаграммы, Диаграмма, бизнес значок в Infographic Vol 7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Минус 29"/>
          <p:cNvSpPr/>
          <p:nvPr/>
        </p:nvSpPr>
        <p:spPr>
          <a:xfrm>
            <a:off x="-612576" y="511667"/>
            <a:ext cx="4211735" cy="86898"/>
          </a:xfrm>
          <a:prstGeom prst="mathMinus">
            <a:avLst/>
          </a:prstGeom>
          <a:solidFill>
            <a:srgbClr val="E2C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22159" y="35528"/>
            <a:ext cx="323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Спасск-Дальний</a:t>
            </a:r>
            <a:r>
              <a:rPr lang="en-US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n>
                  <a:solidFill>
                    <a:srgbClr val="CBA78D"/>
                  </a:solidFill>
                </a:ln>
                <a:solidFill>
                  <a:srgbClr val="F2F6F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Приморский край</a:t>
            </a:r>
            <a:endParaRPr lang="ru-RU" sz="1400" dirty="0">
              <a:ln>
                <a:solidFill>
                  <a:srgbClr val="CBA78D"/>
                </a:solidFill>
              </a:ln>
              <a:solidFill>
                <a:srgbClr val="F2F6F7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7533785" y="2676422"/>
            <a:ext cx="964232" cy="81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олнце 9"/>
          <p:cNvSpPr/>
          <p:nvPr/>
        </p:nvSpPr>
        <p:spPr>
          <a:xfrm>
            <a:off x="8338391" y="3909051"/>
            <a:ext cx="713807" cy="672876"/>
          </a:xfrm>
          <a:prstGeom prst="su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09" y="187802"/>
            <a:ext cx="1389292" cy="1396454"/>
          </a:xfrm>
          <a:prstGeom prst="rect">
            <a:avLst/>
          </a:prstGeom>
        </p:spPr>
      </p:pic>
      <p:sp>
        <p:nvSpPr>
          <p:cNvPr id="11" name="Солнце 10"/>
          <p:cNvSpPr/>
          <p:nvPr/>
        </p:nvSpPr>
        <p:spPr>
          <a:xfrm>
            <a:off x="7427420" y="454659"/>
            <a:ext cx="811069" cy="862740"/>
          </a:xfrm>
          <a:prstGeom prst="sun">
            <a:avLst/>
          </a:prstGeom>
          <a:solidFill>
            <a:srgbClr val="F6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9379" flipH="1" flipV="1">
            <a:off x="8227146" y="1696363"/>
            <a:ext cx="798657" cy="80633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1866">
            <a:off x="8355080" y="5852328"/>
            <a:ext cx="634370" cy="53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73128" flipH="1" flipV="1">
            <a:off x="7866224" y="4981346"/>
            <a:ext cx="798657" cy="806336"/>
          </a:xfrm>
          <a:prstGeom prst="rect">
            <a:avLst/>
          </a:prstGeom>
        </p:spPr>
      </p:pic>
      <p:pic>
        <p:nvPicPr>
          <p:cNvPr id="4098" name="Picture 2" descr="C:\Users\ЗавИвушка\Desktop\IMG-20231215-WA011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714356"/>
            <a:ext cx="7143800" cy="55856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724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1453</TotalTime>
  <Words>1097</Words>
  <Application>Microsoft Office PowerPoint</Application>
  <PresentationFormat>Экран (4:3)</PresentationFormat>
  <Paragraphs>331</Paragraphs>
  <Slides>63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6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МБОУ ЦО «Содружество»       «Гардероб»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pc-7</dc:creator>
  <cp:lastModifiedBy>Елена Геннадьевна</cp:lastModifiedBy>
  <cp:revision>150</cp:revision>
  <dcterms:created xsi:type="dcterms:W3CDTF">2022-07-05T23:20:10Z</dcterms:created>
  <dcterms:modified xsi:type="dcterms:W3CDTF">2024-01-16T22:08:48Z</dcterms:modified>
</cp:coreProperties>
</file>