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93" r:id="rId5"/>
    <p:sldId id="287" r:id="rId6"/>
    <p:sldId id="288" r:id="rId7"/>
    <p:sldId id="269" r:id="rId8"/>
    <p:sldId id="290" r:id="rId9"/>
    <p:sldId id="291" r:id="rId10"/>
    <p:sldId id="289" r:id="rId11"/>
    <p:sldId id="298" r:id="rId12"/>
    <p:sldId id="292" r:id="rId13"/>
    <p:sldId id="294" r:id="rId14"/>
    <p:sldId id="297" r:id="rId15"/>
    <p:sldId id="295" r:id="rId16"/>
    <p:sldId id="299" r:id="rId17"/>
    <p:sldId id="302" r:id="rId18"/>
    <p:sldId id="300" r:id="rId19"/>
    <p:sldId id="30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6D48"/>
    <a:srgbClr val="296D7F"/>
    <a:srgbClr val="C6E6E9"/>
    <a:srgbClr val="4AB9C2"/>
    <a:srgbClr val="DBBCA0"/>
    <a:srgbClr val="CBA78D"/>
    <a:srgbClr val="F6ECE0"/>
    <a:srgbClr val="19434F"/>
    <a:srgbClr val="765136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 varScale="1">
        <p:scale>
          <a:sx n="70" d="100"/>
          <a:sy n="70" d="100"/>
        </p:scale>
        <p:origin x="1016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cat>
            <c:strRef>
              <c:f>Лист1!$A$1:$F$1</c:f>
              <c:strCache>
                <c:ptCount val="6"/>
                <c:pt idx="0">
                  <c:v>техническая - 815 уч-ся</c:v>
                </c:pt>
                <c:pt idx="1">
                  <c:v>физ-спорт. - 1198 уч-ся</c:v>
                </c:pt>
                <c:pt idx="2">
                  <c:v>худ. - 2887 уч-ся</c:v>
                </c:pt>
                <c:pt idx="3">
                  <c:v>естественно-научная - 1116 уч-ся</c:v>
                </c:pt>
                <c:pt idx="4">
                  <c:v>тур-кр. 448 уч-ся</c:v>
                </c:pt>
                <c:pt idx="5">
                  <c:v>соц-гум. - 1619 уч-ся</c:v>
                </c:pt>
              </c:strCache>
            </c:strRef>
          </c:cat>
          <c:val>
            <c:numRef>
              <c:f>Лист1!$A$2:$F$2</c:f>
              <c:numCache>
                <c:formatCode>General</c:formatCode>
                <c:ptCount val="6"/>
                <c:pt idx="0">
                  <c:v>815</c:v>
                </c:pt>
                <c:pt idx="1">
                  <c:v>1198</c:v>
                </c:pt>
                <c:pt idx="2">
                  <c:v>2887</c:v>
                </c:pt>
                <c:pt idx="3">
                  <c:v>1116</c:v>
                </c:pt>
                <c:pt idx="4">
                  <c:v>448</c:v>
                </c:pt>
                <c:pt idx="5">
                  <c:v>1619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7-402B-A624-4DBC09060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685902677608306"/>
          <c:y val="6.2376912141835064E-2"/>
          <c:w val="0.38314097322391727"/>
          <c:h val="0.7444607512078547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Лист1!$A$1:$F$1</c:f>
              <c:strCache>
                <c:ptCount val="6"/>
                <c:pt idx="0">
                  <c:v>техническая - 815 уч-ся</c:v>
                </c:pt>
                <c:pt idx="1">
                  <c:v>физ-спорт. - 1198 уч-ся</c:v>
                </c:pt>
                <c:pt idx="2">
                  <c:v>худ. - 2887 уч-ся</c:v>
                </c:pt>
                <c:pt idx="3">
                  <c:v>естественно-научная - 1116 уч-ся</c:v>
                </c:pt>
                <c:pt idx="4">
                  <c:v>тур-кр. 448 уч-ся</c:v>
                </c:pt>
                <c:pt idx="5">
                  <c:v>соц-гум. - 1619 уч-ся</c:v>
                </c:pt>
              </c:strCache>
            </c:strRef>
          </c:cat>
          <c:val>
            <c:numRef>
              <c:f>Лист1!$A$2:$F$2</c:f>
              <c:numCache>
                <c:formatCode>General</c:formatCode>
                <c:ptCount val="6"/>
                <c:pt idx="0">
                  <c:v>815</c:v>
                </c:pt>
                <c:pt idx="1">
                  <c:v>1198</c:v>
                </c:pt>
                <c:pt idx="2">
                  <c:v>2887</c:v>
                </c:pt>
                <c:pt idx="3">
                  <c:v>1116</c:v>
                </c:pt>
                <c:pt idx="4">
                  <c:v>448</c:v>
                </c:pt>
                <c:pt idx="5">
                  <c:v>1619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7-41AF-AC4A-39EA8B2D6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716288"/>
        <c:axId val="184734464"/>
      </c:barChart>
      <c:catAx>
        <c:axId val="184716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4734464"/>
        <c:crosses val="autoZero"/>
        <c:auto val="1"/>
        <c:lblAlgn val="ctr"/>
        <c:lblOffset val="100"/>
        <c:noMultiLvlLbl val="0"/>
      </c:catAx>
      <c:valAx>
        <c:axId val="184734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47162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8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08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 и текст право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F13BB1-14C2-C54D-AA78-42E17DAB91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r="70972"/>
          <a:stretch/>
        </p:blipFill>
        <p:spPr>
          <a:xfrm flipH="1">
            <a:off x="6489700" y="0"/>
            <a:ext cx="26543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B1FDC-4333-5A43-9552-48DF38D0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66" y="991892"/>
            <a:ext cx="4295937" cy="1058362"/>
          </a:xfrm>
        </p:spPr>
        <p:txBody>
          <a:bodyPr anchor="b">
            <a:noAutofit/>
          </a:bodyPr>
          <a:lstStyle>
            <a:lvl1pPr>
              <a:defRPr sz="3200" b="1" i="0">
                <a:solidFill>
                  <a:srgbClr val="34379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9766D27-2771-3E46-A7C2-E179D8D0DA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66" y="2258596"/>
            <a:ext cx="4295937" cy="309966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lnSpc>
                <a:spcPct val="100000"/>
              </a:lnSpc>
              <a:buNone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lnSpc>
                <a:spcPct val="100000"/>
              </a:lnSpc>
              <a:buNone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lnSpc>
                <a:spcPct val="100000"/>
              </a:lnSpc>
              <a:buNone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lnSpc>
                <a:spcPct val="100000"/>
              </a:lnSpc>
              <a:buNone/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E89A5DA-827F-9540-B6D7-203DD7D40F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4237" y="724691"/>
            <a:ext cx="2883850" cy="521116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DE28A68-42D3-4742-A58E-D3517838A7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2667" y="6231772"/>
            <a:ext cx="324156" cy="38649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0BAAE15-BC81-E548-8345-9A00233453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461747" y="6231772"/>
            <a:ext cx="321136" cy="36200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92C18FA-EF72-A649-8FD9-BD6CBF0011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12309" y="6261135"/>
            <a:ext cx="2011631" cy="3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8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6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5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CD0-3109-40C8-8D8F-3AE95E08D833}" type="datetimeFigureOut">
              <a:rPr lang="ru-RU" smtClean="0"/>
              <a:pPr/>
              <a:t>03.07.2024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630C-8573-4BF6-AAA4-B789D41C7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6.jpeg"/><Relationship Id="rId7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7.png"/><Relationship Id="rId7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7.png"/><Relationship Id="rId7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13">
            <a:off x="8285783" y="1033700"/>
            <a:ext cx="628579" cy="5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893">
            <a:off x="7504585" y="2675816"/>
            <a:ext cx="775609" cy="65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олнце 24"/>
          <p:cNvSpPr/>
          <p:nvPr/>
        </p:nvSpPr>
        <p:spPr>
          <a:xfrm>
            <a:off x="8387827" y="1975939"/>
            <a:ext cx="707355" cy="65552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00" y="4126933"/>
            <a:ext cx="624682" cy="44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 descr="Подбор циферблатов и стрелок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99" y="88282"/>
            <a:ext cx="1187627" cy="11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6704884" y="4221088"/>
            <a:ext cx="2331612" cy="245286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63823" y="1977845"/>
            <a:ext cx="6470791" cy="1569660"/>
          </a:xfrm>
          <a:prstGeom prst="rect">
            <a:avLst/>
          </a:prstGeom>
          <a:noFill/>
          <a:effectLst>
            <a:outerShdw blurRad="279400" dist="127000" dir="5400000" sx="54000" sy="54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  <a:endParaRPr lang="ru-RU" sz="32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D64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sz="32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Спасск-Дальний Приморского края</a:t>
            </a:r>
          </a:p>
        </p:txBody>
      </p:sp>
      <p:sp>
        <p:nvSpPr>
          <p:cNvPr id="27" name="Солнце 26"/>
          <p:cNvSpPr/>
          <p:nvPr/>
        </p:nvSpPr>
        <p:spPr>
          <a:xfrm>
            <a:off x="6779762" y="341700"/>
            <a:ext cx="738337" cy="673448"/>
          </a:xfrm>
          <a:prstGeom prst="su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11" y="4413699"/>
            <a:ext cx="414521" cy="40892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251" flipH="1" flipV="1">
            <a:off x="8218696" y="74513"/>
            <a:ext cx="798657" cy="80633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8">
            <a:off x="7927264" y="3315003"/>
            <a:ext cx="820137" cy="69120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645">
            <a:off x="7454032" y="1352859"/>
            <a:ext cx="854564" cy="854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560" y="5566326"/>
            <a:ext cx="617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Спасск-Дальний 2024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Муниципальные проекты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Актовые залы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" name="Объект 9" descr="WhatsApp Image 2023-12-18 at 12.39.42.jpe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55575" y="1481820"/>
            <a:ext cx="4704848" cy="3535987"/>
          </a:xfrm>
          <a:prstGeom prst="rect">
            <a:avLst/>
          </a:prstGeom>
        </p:spPr>
      </p:pic>
      <p:pic>
        <p:nvPicPr>
          <p:cNvPr id="11" name="Объект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95570"/>
            <a:ext cx="3421062" cy="295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55576" y="151948"/>
            <a:ext cx="822477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Муниципальные проекты</a:t>
            </a:r>
          </a:p>
          <a:p>
            <a:pPr algn="ctr"/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Спецп</a:t>
            </a:r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омещения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основного и доп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. образования дошкольников </a:t>
            </a:r>
          </a:p>
          <a:p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Инженерикум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				 «Умные дети»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Picture 2" descr="C:\Users\ЗавИвушка\Desktop\IMG-20231215-WA00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4215412" cy="3028548"/>
          </a:xfrm>
          <a:prstGeom prst="rect">
            <a:avLst/>
          </a:prstGeom>
          <a:noFill/>
        </p:spPr>
      </p:pic>
      <p:pic>
        <p:nvPicPr>
          <p:cNvPr id="14" name="Picture 2" descr="C:\Users\ЗавИвушка\Desktop\IMG-20231218-WA00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412776"/>
            <a:ext cx="4142264" cy="3027039"/>
          </a:xfrm>
          <a:prstGeom prst="rect">
            <a:avLst/>
          </a:prstGeom>
          <a:noFill/>
        </p:spPr>
      </p:pic>
      <p:pic>
        <p:nvPicPr>
          <p:cNvPr id="15" name="Picture 2" descr="C:\Users\ЗавИвушка\Desktop\IMG-20231215-WA01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005064"/>
            <a:ext cx="4006798" cy="2569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14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Городской фестиваль дополнительного образования, внеурочной деятельности и детских общественных объединений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59961"/>
            <a:ext cx="4038600" cy="302895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789040"/>
            <a:ext cx="4038600" cy="2274332"/>
          </a:xfrm>
        </p:spPr>
      </p:pic>
      <p:pic>
        <p:nvPicPr>
          <p:cNvPr id="14" name="Объект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302724"/>
            <a:ext cx="4038600" cy="22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 - летом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890554"/>
            <a:ext cx="4038600" cy="302895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790350"/>
            <a:ext cx="4038600" cy="2271712"/>
          </a:xfrm>
        </p:spPr>
      </p:pic>
      <p:pic>
        <p:nvPicPr>
          <p:cNvPr id="14" name="Объект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302724"/>
            <a:ext cx="4038599" cy="22717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16016" y="836712"/>
            <a:ext cx="3752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 всех ОО реализуются летние лагеря.</a:t>
            </a:r>
          </a:p>
          <a:p>
            <a:r>
              <a:rPr lang="ru-RU" dirty="0" smtClean="0"/>
              <a:t>В лагерях реализуются краткосрочные программы. </a:t>
            </a:r>
          </a:p>
          <a:p>
            <a:r>
              <a:rPr lang="ru-RU" dirty="0" smtClean="0"/>
              <a:t>В том числе, сертифицированная, в рамках социального заказа </a:t>
            </a:r>
          </a:p>
          <a:p>
            <a:r>
              <a:rPr lang="ru-RU" dirty="0" smtClean="0"/>
              <a:t>«Моя малая Родина»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5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825934" y="326538"/>
            <a:ext cx="5040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Развитие института наставничества в системе ДОД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618856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Разработаны Целевая модель наставничества,  Положение о наставничестве, Дорожная карта, персонализированные программы, в том числе, по </a:t>
            </a:r>
            <a:r>
              <a:rPr lang="ru-RU" dirty="0" smtClean="0"/>
              <a:t>направлениям </a:t>
            </a:r>
            <a:r>
              <a:rPr lang="ru-RU" dirty="0"/>
              <a:t>(театр, хор, музей, медиа)</a:t>
            </a:r>
          </a:p>
          <a:p>
            <a:r>
              <a:rPr lang="ru-RU" dirty="0"/>
              <a:t>Формы наставничества: 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ученик – ученик»,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педагог – педагог</a:t>
            </a:r>
            <a:r>
              <a:rPr lang="ru-RU" dirty="0" smtClean="0"/>
              <a:t>»,</a:t>
            </a:r>
          </a:p>
          <a:p>
            <a:r>
              <a:rPr lang="ru-RU" dirty="0" smtClean="0"/>
              <a:t> </a:t>
            </a:r>
            <a:r>
              <a:rPr lang="ru-RU" dirty="0"/>
              <a:t>«педагог-ученик»,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студент – ученик» </a:t>
            </a:r>
            <a:r>
              <a:rPr lang="ru-RU" dirty="0" smtClean="0"/>
              <a:t>(выпускники)</a:t>
            </a:r>
            <a:endParaRPr lang="ru-RU" dirty="0"/>
          </a:p>
          <a:p>
            <a:endParaRPr lang="ru-RU" dirty="0"/>
          </a:p>
        </p:txBody>
      </p:sp>
      <p:pic>
        <p:nvPicPr>
          <p:cNvPr id="15" name="Picture 3" descr="C:\Users\AdMiN\Desktop\выступление 9 декабря 2022\для презентации\photo166902285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19" y="349611"/>
            <a:ext cx="3045107" cy="26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\Desktop\выступление 9 декабря 2022\для презентации\Screenshot_2022-12-02-14-40-42-089_com.miui.videoplay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2232248" cy="301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Кадры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Объект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3911995" cy="26253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88024" y="1196752"/>
            <a:ext cx="375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4896" y="598224"/>
            <a:ext cx="4038600" cy="327290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МБУ ДО ДДТ </a:t>
            </a:r>
            <a:r>
              <a:rPr lang="ru-RU" dirty="0"/>
              <a:t>– 11 </a:t>
            </a:r>
            <a:r>
              <a:rPr lang="ru-RU" dirty="0" smtClean="0"/>
              <a:t>чел. </a:t>
            </a:r>
            <a:r>
              <a:rPr lang="ru-RU" dirty="0"/>
              <a:t>и 24 педагога внешние </a:t>
            </a:r>
            <a:r>
              <a:rPr lang="ru-RU" dirty="0" smtClean="0"/>
              <a:t>совместители  (всего часов 636, из них на школах 350, из них реализуется учителями – 94)</a:t>
            </a:r>
            <a:endParaRPr lang="ru-RU" dirty="0"/>
          </a:p>
          <a:p>
            <a:r>
              <a:rPr lang="ru-RU" b="1" dirty="0"/>
              <a:t>МБУДО «Созвездие» </a:t>
            </a:r>
            <a:r>
              <a:rPr lang="ru-RU" dirty="0"/>
              <a:t>– 8 </a:t>
            </a:r>
            <a:r>
              <a:rPr lang="ru-RU" dirty="0" smtClean="0"/>
              <a:t>чел. и 11 внешних совместителей (</a:t>
            </a:r>
            <a:r>
              <a:rPr lang="ru-RU" dirty="0"/>
              <a:t>всего часов </a:t>
            </a:r>
            <a:r>
              <a:rPr lang="ru-RU" dirty="0" smtClean="0"/>
              <a:t>232, </a:t>
            </a:r>
            <a:r>
              <a:rPr lang="ru-RU" dirty="0"/>
              <a:t>из них на школах </a:t>
            </a:r>
            <a:r>
              <a:rPr lang="ru-RU" dirty="0" smtClean="0"/>
              <a:t>46, </a:t>
            </a:r>
            <a:r>
              <a:rPr lang="ru-RU" dirty="0"/>
              <a:t>из них реализуется учителями – </a:t>
            </a:r>
            <a:r>
              <a:rPr lang="ru-RU" dirty="0" smtClean="0"/>
              <a:t>24)</a:t>
            </a:r>
          </a:p>
          <a:p>
            <a:r>
              <a:rPr lang="ru-RU" dirty="0" smtClean="0"/>
              <a:t>В 2023 г. создано ГМО педагогов доп.образования</a:t>
            </a:r>
          </a:p>
          <a:p>
            <a:r>
              <a:rPr lang="ru-RU" dirty="0" smtClean="0"/>
              <a:t>Педагогические работники – участники региональных и всероссийских событий, победители конкурсов наставнических практик.</a:t>
            </a:r>
          </a:p>
          <a:p>
            <a:pPr marL="0" indent="0">
              <a:buNone/>
            </a:pPr>
            <a:r>
              <a:rPr lang="ru-RU" dirty="0" smtClean="0"/>
              <a:t>В 2023 г. присвоено звание Почетный работник сферы образования – 1 чел.</a:t>
            </a:r>
          </a:p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467544" y="3356992"/>
            <a:ext cx="3322712" cy="29523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Достижения </a:t>
            </a:r>
            <a:r>
              <a:rPr lang="ru-RU" b="1" smtClean="0"/>
              <a:t>в конкурсе профессионального </a:t>
            </a:r>
            <a:r>
              <a:rPr lang="ru-RU" b="1" dirty="0" smtClean="0"/>
              <a:t>мастерства работников сферы дополнительного образования «Сердце </a:t>
            </a:r>
            <a:r>
              <a:rPr lang="ru-RU" b="1" dirty="0"/>
              <a:t>отдаю детям»</a:t>
            </a:r>
            <a:endParaRPr lang="ru-RU" b="1" dirty="0" smtClean="0"/>
          </a:p>
          <a:p>
            <a:r>
              <a:rPr lang="ru-RU" dirty="0" smtClean="0"/>
              <a:t>2022 – победитель (</a:t>
            </a:r>
            <a:r>
              <a:rPr lang="ru-RU" dirty="0" err="1" smtClean="0"/>
              <a:t>физ</a:t>
            </a:r>
            <a:r>
              <a:rPr lang="ru-RU" dirty="0" smtClean="0"/>
              <a:t>-спорт) и призер </a:t>
            </a:r>
            <a:r>
              <a:rPr lang="ru-RU" dirty="0"/>
              <a:t>(техническая) </a:t>
            </a:r>
            <a:r>
              <a:rPr lang="ru-RU" dirty="0" smtClean="0"/>
              <a:t>очного регионального этапа</a:t>
            </a:r>
          </a:p>
          <a:p>
            <a:r>
              <a:rPr lang="ru-RU" dirty="0" smtClean="0"/>
              <a:t>2023 - финалист (техническая) очного Всероссийского этапа, г. Санкт-Петербург</a:t>
            </a:r>
          </a:p>
          <a:p>
            <a:r>
              <a:rPr lang="ru-RU" dirty="0" smtClean="0"/>
              <a:t>2024 – четыре победителя заочного этапа, победитель  и призер (наставник-педагог) очного регионального </a:t>
            </a:r>
            <a:r>
              <a:rPr lang="ru-RU" dirty="0"/>
              <a:t>этапа</a:t>
            </a:r>
          </a:p>
          <a:p>
            <a:r>
              <a:rPr lang="ru-RU" dirty="0" smtClean="0"/>
              <a:t>2024 – участник заочного Всероссийского этапа </a:t>
            </a:r>
            <a:r>
              <a:rPr lang="ru-RU" dirty="0"/>
              <a:t>(наставник-педагог) </a:t>
            </a:r>
            <a:r>
              <a:rPr lang="ru-RU" dirty="0" smtClean="0"/>
              <a:t>(идет конкурс)</a:t>
            </a:r>
            <a:endParaRPr lang="ru-RU" dirty="0"/>
          </a:p>
        </p:txBody>
      </p:sp>
      <p:pic>
        <p:nvPicPr>
          <p:cNvPr id="15" name="Объект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651" y="2875489"/>
            <a:ext cx="1707448" cy="1707448"/>
          </a:xfrm>
          <a:prstGeom prst="rect">
            <a:avLst/>
          </a:prstGeom>
        </p:spPr>
      </p:pic>
      <p:pic>
        <p:nvPicPr>
          <p:cNvPr id="16" name="Объект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872020"/>
            <a:ext cx="2293550" cy="32448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81307" y="4653136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ДО ДДТ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9182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Наша модель дополнительной общеразвивающей программы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8024" y="1196752"/>
            <a:ext cx="375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0"/>
            <a:ext cx="3463553" cy="2016224"/>
          </a:xfrm>
          <a:prstGeom prst="rect">
            <a:avLst/>
          </a:prstGeom>
          <a:solidFill>
            <a:schemeClr val="bg1"/>
          </a:solidFill>
          <a:ln>
            <a:solidFill>
              <a:srgbClr val="29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востребованное, актуальное, обеспечивается углубленное изучение предметов, формирование функциональной грамотности, практико- ориентированное обучение, проектная и исследовательская деятельность, профессиональные пробы</a:t>
            </a:r>
            <a:endParaRPr lang="ru-RU" sz="1400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717032"/>
            <a:ext cx="3463553" cy="2088232"/>
          </a:xfrm>
          <a:prstGeom prst="rect">
            <a:avLst/>
          </a:prstGeom>
          <a:solidFill>
            <a:schemeClr val="bg1"/>
          </a:solidFill>
          <a:ln>
            <a:solidFill>
              <a:srgbClr val="29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предполагает создание детского-подросткового-молодежного, в том числе разновозрастного, сообщества (поисковый (волонтерский, тимуровский, вожатский и др.) отряд, театральная труппа, хоровой коллектив и т. д.)</a:t>
            </a:r>
            <a:endParaRPr lang="ru-RU" sz="1400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2108876" y="3258692"/>
            <a:ext cx="432048" cy="484632"/>
          </a:xfrm>
          <a:prstGeom prst="rightArrow">
            <a:avLst/>
          </a:prstGeom>
          <a:solidFill>
            <a:srgbClr val="296D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1271016"/>
            <a:ext cx="3528392" cy="2013968"/>
          </a:xfrm>
          <a:prstGeom prst="rect">
            <a:avLst/>
          </a:prstGeom>
          <a:solidFill>
            <a:schemeClr val="bg1"/>
          </a:solidFill>
          <a:ln>
            <a:solidFill>
              <a:srgbClr val="29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ориентирована на конкретные перечневые олимпиады, интеллектуальные и творческие конкурсы, мероприятия</a:t>
            </a:r>
            <a:endParaRPr lang="ru-RU" sz="1400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931097" y="2034556"/>
            <a:ext cx="856927" cy="484632"/>
          </a:xfrm>
          <a:prstGeom prst="rightArrow">
            <a:avLst/>
          </a:prstGeom>
          <a:solidFill>
            <a:srgbClr val="296D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88024" y="3717032"/>
            <a:ext cx="352839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9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рамках программы заключаются договоры о сетевом взаимодействии, партнерские соглашения (СПО, вузы, работодатели и др.)</a:t>
            </a:r>
            <a:endParaRPr lang="ru-RU" sz="1400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6421880" y="3284984"/>
            <a:ext cx="484632" cy="432048"/>
          </a:xfrm>
          <a:prstGeom prst="downArrow">
            <a:avLst/>
          </a:prstGeom>
          <a:solidFill>
            <a:srgbClr val="296D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3931097" y="4367373"/>
            <a:ext cx="856927" cy="484632"/>
          </a:xfrm>
          <a:prstGeom prst="rightArrow">
            <a:avLst/>
          </a:prstGeom>
          <a:solidFill>
            <a:srgbClr val="296D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Наши практики в сфере дополнительного образования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8024" y="1196752"/>
            <a:ext cx="375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12776"/>
            <a:ext cx="8064896" cy="3744416"/>
          </a:xfrm>
          <a:prstGeom prst="rect">
            <a:avLst/>
          </a:prstGeom>
          <a:solidFill>
            <a:schemeClr val="bg1"/>
          </a:solidFill>
          <a:ln>
            <a:solidFill>
              <a:srgbClr val="29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интеграции общего и дополнительного образования </a:t>
            </a: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(Школа полного дня)</a:t>
            </a:r>
          </a:p>
          <a:p>
            <a:pPr algn="ctr"/>
            <a:endParaRPr lang="ru-RU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обеспечения профилактики школьной </a:t>
            </a:r>
            <a:r>
              <a:rPr lang="ru-RU" b="1" dirty="0" err="1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рамках реализации Антикризисного плана)</a:t>
            </a:r>
          </a:p>
          <a:p>
            <a:pPr algn="ctr"/>
            <a:endParaRPr lang="ru-RU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сетевого взаимодействия </a:t>
            </a: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(СПО, вузы)</a:t>
            </a:r>
          </a:p>
          <a:p>
            <a:pPr algn="ctr"/>
            <a:endParaRPr lang="ru-RU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преемственности и непрерывности образовательных траекторий средствами и возможностями </a:t>
            </a:r>
            <a:r>
              <a:rPr lang="ru-RU" b="1" dirty="0" err="1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допобразования</a:t>
            </a:r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(сквозные линии ДО – НОО – ООО - СОО)</a:t>
            </a:r>
            <a:endParaRPr lang="ru-RU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151948"/>
            <a:ext cx="577649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Наш муниципальный заказ для ОО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8024" y="1196752"/>
            <a:ext cx="375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308709"/>
              </p:ext>
            </p:extLst>
          </p:nvPr>
        </p:nvGraphicFramePr>
        <p:xfrm>
          <a:off x="323526" y="598225"/>
          <a:ext cx="8496945" cy="5231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5304">
                  <a:extLst>
                    <a:ext uri="{9D8B030D-6E8A-4147-A177-3AD203B41FA5}">
                      <a16:colId xmlns:a16="http://schemas.microsoft.com/office/drawing/2014/main" val="3437330804"/>
                    </a:ext>
                  </a:extLst>
                </a:gridCol>
                <a:gridCol w="1862499">
                  <a:extLst>
                    <a:ext uri="{9D8B030D-6E8A-4147-A177-3AD203B41FA5}">
                      <a16:colId xmlns:a16="http://schemas.microsoft.com/office/drawing/2014/main" val="709604506"/>
                    </a:ext>
                  </a:extLst>
                </a:gridCol>
                <a:gridCol w="5529142">
                  <a:extLst>
                    <a:ext uri="{9D8B030D-6E8A-4147-A177-3AD203B41FA5}">
                      <a16:colId xmlns:a16="http://schemas.microsoft.com/office/drawing/2014/main" val="2378834307"/>
                    </a:ext>
                  </a:extLst>
                </a:gridCol>
              </a:tblGrid>
              <a:tr h="35818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</a:t>
                      </a: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общеразвивающие программы</a:t>
                      </a:r>
                      <a:r>
                        <a:rPr lang="ru-RU" sz="800" b="1" dirty="0" smtClean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856159"/>
                  </a:ext>
                </a:extLst>
              </a:tr>
              <a:tr h="5969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 </a:t>
                      </a:r>
                      <a:r>
                        <a:rPr lang="ru-RU" sz="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агроведение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юннаты (</a:t>
                      </a:r>
                      <a:r>
                        <a:rPr lang="ru-RU" sz="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эколята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-дошколята)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Практикумы по предметам естественнонаучной направленности для профильного обучения, подготовки к ОГЭ, ЕГЭ (в том числе в 10-11 классах вузовская подготовка за часы школы)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научная студия (исследования в области биологии, химии, физики на базе «Точек роста»)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Агрошкола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медицины (включая волонтеров-медиков – обучение навыкам первой медицинской помощи)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8191"/>
                  </a:ext>
                </a:extLst>
              </a:tr>
              <a:tr h="7163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Практикумы по предметам технологической направленности для профильного обучения, подготовки к ОГЭ, ЕГЭ (в том числе в 10-11 классах вузовская подготовка за часы школы)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Робототехническая школа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программирования «Код будущего»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</a:t>
                      </a: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-лаборатория «</a:t>
                      </a:r>
                      <a:r>
                        <a:rPr lang="ru-RU" sz="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Хакатонщики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управления БПЛА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03848"/>
                  </a:ext>
                </a:extLst>
              </a:tr>
              <a:tr h="4441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Туристско-краеведческая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безопасности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туризм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безопасности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537119"/>
                  </a:ext>
                </a:extLst>
              </a:tr>
              <a:tr h="5564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дошкольный спортивный клуб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спортивный клуб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Шахматная школа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801720"/>
                  </a:ext>
                </a:extLst>
              </a:tr>
              <a:tr h="13133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Социально-гуманитарная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патриотический клуб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Практикумы по предметам гуманитарной направленности для профильного обучения, подготовки к ОГЭ, ЕГЭ (в том числе в 10-11 классах вузовская подготовка за часы школы)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Школьное движение «Мы – Первые!» (РДДМ)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военно-патриотический клуб (в том числе </a:t>
                      </a:r>
                      <a:r>
                        <a:rPr lang="ru-RU" sz="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Юнармия</a:t>
                      </a: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ЮИД (юный инспектор дорожного движения)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ЮПС (юный пожарный спасатель)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ученического самоуправления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волонтера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вожатого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музей (школьный поисковый отряд)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</a:t>
                      </a:r>
                      <a:r>
                        <a:rPr lang="ru-RU" sz="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медиацентр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338371"/>
                  </a:ext>
                </a:extLst>
              </a:tr>
              <a:tr h="10055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9E6D4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направленность</a:t>
                      </a:r>
                      <a:endParaRPr lang="ru-RU" sz="800" b="1" dirty="0">
                        <a:solidFill>
                          <a:srgbClr val="9E6D4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Рекомендуется: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хоровая студия,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театральная студия,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ремесленная мастерская,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изостудия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хор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театральная студия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изостудия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дизайна школьных пространств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3" marR="52873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47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1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83568" y="981145"/>
            <a:ext cx="681408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МЫ ХОТИМ БЫТЬ ЗАМЕТНЫМИ В ЕДИНОМ ОБРАЗОВАТЕЛЬНОМ </a:t>
            </a:r>
            <a:r>
              <a:rPr lang="ru-RU" sz="3200" dirty="0" smtClean="0"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ПРОСТРАНСТВЕ ПРИМОРСКОГО КРАЯ И </a:t>
            </a:r>
            <a:r>
              <a:rPr lang="ru-RU" sz="3200" dirty="0" smtClean="0"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463229"/>
            <a:ext cx="5328592" cy="212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3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63566" y="1849897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32804" y="710593"/>
            <a:ext cx="74111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 2023-2024 учебном году – всего 257 программ</a:t>
            </a: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83335210"/>
              </p:ext>
            </p:extLst>
          </p:nvPr>
        </p:nvGraphicFramePr>
        <p:xfrm>
          <a:off x="307975" y="1251866"/>
          <a:ext cx="4040265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3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2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Направленности</a:t>
                      </a:r>
                      <a:r>
                        <a:rPr lang="ru-RU" sz="1400" baseline="0" dirty="0" smtClean="0"/>
                        <a:t> программ</a:t>
                      </a:r>
                      <a:endParaRPr lang="ru-RU" sz="1400" dirty="0" smtClean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Кол-во</a:t>
                      </a:r>
                      <a:r>
                        <a:rPr lang="ru-RU" sz="1400" baseline="0" dirty="0" smtClean="0"/>
                        <a:t> программ</a:t>
                      </a:r>
                      <a:endParaRPr lang="ru-RU" sz="14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том</a:t>
                      </a:r>
                      <a:r>
                        <a:rPr lang="ru-RU" sz="1400" baseline="0" dirty="0" smtClean="0"/>
                        <a:t> числе для детей с ОВЗ и инвалидов</a:t>
                      </a:r>
                      <a:endParaRPr lang="ru-RU" sz="14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7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Техническая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23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2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Физкультурно-спортивная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46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57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Художественная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93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2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Естественно-научная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37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2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Туристско-краеведческая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2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Социально-гуманитарная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48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575"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ВСЕГО: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257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66 (26%)</a:t>
                      </a:r>
                      <a:endParaRPr lang="ru-RU" sz="1600" dirty="0"/>
                    </a:p>
                  </a:txBody>
                  <a:tcPr marL="51214" marR="51214">
                    <a:solidFill>
                      <a:srgbClr val="4AB9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505233" y="1336053"/>
            <a:ext cx="2947087" cy="395128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ПФДО</a:t>
            </a:r>
          </a:p>
          <a:p>
            <a:r>
              <a:rPr lang="ru-RU" dirty="0" smtClean="0"/>
              <a:t>В реестре бюджетных – 184 (72%)</a:t>
            </a:r>
          </a:p>
          <a:p>
            <a:r>
              <a:rPr lang="ru-RU" dirty="0" smtClean="0"/>
              <a:t>В реестре сертифицированных – 11 </a:t>
            </a:r>
          </a:p>
          <a:p>
            <a:r>
              <a:rPr lang="ru-RU" dirty="0" smtClean="0"/>
              <a:t>В реестре платных – 62</a:t>
            </a:r>
          </a:p>
          <a:p>
            <a:pPr marL="0" indent="0" algn="ctr">
              <a:buNone/>
            </a:pPr>
            <a:r>
              <a:rPr lang="ru-RU" b="1" dirty="0" smtClean="0"/>
              <a:t>Проекты в ПФДО:</a:t>
            </a:r>
          </a:p>
          <a:p>
            <a:r>
              <a:rPr lang="ru-RU" dirty="0" smtClean="0"/>
              <a:t>Точка роста – 19 программ</a:t>
            </a:r>
          </a:p>
          <a:p>
            <a:r>
              <a:rPr lang="ru-RU" dirty="0" smtClean="0"/>
              <a:t>Школьный музей – 7 программ</a:t>
            </a:r>
          </a:p>
          <a:p>
            <a:r>
              <a:rPr lang="ru-RU" dirty="0" smtClean="0"/>
              <a:t>ШСК -33 программы</a:t>
            </a:r>
          </a:p>
          <a:p>
            <a:r>
              <a:rPr lang="ru-RU" dirty="0" smtClean="0"/>
              <a:t>Школьный театр – 7 программ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477802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043608" y="54868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Количество ЗАЧИСЛЕНИЙ с 01.01.2024 г. – 8083 уч-ся</a:t>
            </a:r>
          </a:p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ОХВАТ в ПФДО - 4756 уч-ся (91,5%)</a:t>
            </a:r>
          </a:p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 культурой – 5038 (96,9%)</a:t>
            </a:r>
            <a:endParaRPr lang="ru-RU" sz="24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511430"/>
              </p:ext>
            </p:extLst>
          </p:nvPr>
        </p:nvGraphicFramePr>
        <p:xfrm>
          <a:off x="494203" y="1844824"/>
          <a:ext cx="3816424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669304"/>
              </p:ext>
            </p:extLst>
          </p:nvPr>
        </p:nvGraphicFramePr>
        <p:xfrm>
          <a:off x="4896036" y="2060848"/>
          <a:ext cx="3959932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44007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Охват детей с ОВЗ и инвалидов – всего 68 детей, охвачено 50 детей (73,5%) + 120 детей КШИ (МБУ ДО ДДТ)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12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427984" y="820213"/>
            <a:ext cx="4295937" cy="2520280"/>
          </a:xfrm>
        </p:spPr>
        <p:txBody>
          <a:bodyPr/>
          <a:lstStyle/>
          <a:p>
            <a:r>
              <a:rPr lang="ru-RU" sz="1600" dirty="0"/>
              <a:t>Картинг, </a:t>
            </a:r>
            <a:endParaRPr lang="ru-RU" sz="1600" dirty="0" smtClean="0"/>
          </a:p>
          <a:p>
            <a:r>
              <a:rPr lang="ru-RU" sz="1600" dirty="0" smtClean="0"/>
              <a:t>Радиосвязь, </a:t>
            </a:r>
          </a:p>
          <a:p>
            <a:r>
              <a:rPr lang="ru-RU" sz="1600" dirty="0" err="1" smtClean="0"/>
              <a:t>Радиоконструирование</a:t>
            </a:r>
            <a:r>
              <a:rPr lang="ru-RU" sz="1600" dirty="0" smtClean="0"/>
              <a:t>, </a:t>
            </a:r>
            <a:r>
              <a:rPr lang="ru-RU" sz="1600" dirty="0" err="1" smtClean="0"/>
              <a:t>Автомоделирование</a:t>
            </a:r>
            <a:r>
              <a:rPr lang="ru-RU" sz="1600" dirty="0" smtClean="0"/>
              <a:t>, </a:t>
            </a:r>
          </a:p>
          <a:p>
            <a:r>
              <a:rPr lang="ru-RU" sz="1600" dirty="0" smtClean="0"/>
              <a:t>Робототехника,</a:t>
            </a:r>
          </a:p>
          <a:p>
            <a:r>
              <a:rPr lang="ru-RU" sz="1600" dirty="0"/>
              <a:t>3</a:t>
            </a:r>
            <a:r>
              <a:rPr lang="ru-RU" sz="1600" dirty="0" smtClean="0"/>
              <a:t>Д моделирование </a:t>
            </a:r>
          </a:p>
          <a:p>
            <a:r>
              <a:rPr lang="en-US" sz="1600" dirty="0" smtClean="0"/>
              <a:t>VR</a:t>
            </a:r>
            <a:r>
              <a:rPr lang="ru-RU" sz="1600" dirty="0" smtClean="0"/>
              <a:t> – класс</a:t>
            </a:r>
          </a:p>
          <a:p>
            <a:r>
              <a:rPr lang="ru-RU" sz="1600" dirty="0" smtClean="0"/>
              <a:t>Слесарь по ремонту автомобиля</a:t>
            </a:r>
          </a:p>
          <a:p>
            <a:r>
              <a:rPr lang="ru-RU" sz="1600" dirty="0" smtClean="0"/>
              <a:t>Код будущего и другие объединения</a:t>
            </a:r>
          </a:p>
          <a:p>
            <a:endParaRPr lang="ru-RU" dirty="0"/>
          </a:p>
        </p:txBody>
      </p:sp>
      <p:pic>
        <p:nvPicPr>
          <p:cNvPr id="1026" name="Picture 2" descr="C:\Users\AdMiN\Desktop\выступление 9 декабря 2022\для презентации\IMG_20221209_132602_6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" y="692696"/>
            <a:ext cx="3818735" cy="277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выступление 9 декабря 2022\для презентации\Screenshot_2022-12-09-13-31-00-925_com.instagram.andro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17000"/>
            <a:ext cx="1974769" cy="26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выступление 9 декабря 2022\для презентации\Screenshot_2022-12-09-13-30-03-754_com.instagram.androi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28" y="4034163"/>
            <a:ext cx="1965545" cy="261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выступление 9 декабря 2022\для презентации\кванториум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925884" cy="283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выступление 9 декабря 2022\для презентации\Screenshot_2022-12-09-13-39-08-105_com.instagram.androi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510" y="908720"/>
            <a:ext cx="1918978" cy="181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49081" y="111557"/>
            <a:ext cx="47525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Техническая направленность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3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049081" y="111557"/>
            <a:ext cx="47525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«Образование»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395536" y="758758"/>
            <a:ext cx="3888432" cy="5334538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rgbClr val="296D7F"/>
                </a:solidFill>
              </a:rPr>
              <a:t>С 2021 г. </a:t>
            </a:r>
            <a:r>
              <a:rPr lang="ru-RU" sz="1900" dirty="0" smtClean="0"/>
              <a:t>семь </a:t>
            </a:r>
            <a:r>
              <a:rPr lang="ru-RU" sz="1900" b="1" dirty="0" smtClean="0"/>
              <a:t>«Точек роста» - </a:t>
            </a:r>
            <a:r>
              <a:rPr lang="ru-RU" sz="1900" dirty="0" smtClean="0"/>
              <a:t>19 программ</a:t>
            </a:r>
          </a:p>
          <a:p>
            <a:r>
              <a:rPr lang="ru-RU" sz="1900" b="1" dirty="0" smtClean="0"/>
              <a:t>Кабинеты ЦОС </a:t>
            </a:r>
            <a:r>
              <a:rPr lang="ru-RU" sz="1900" dirty="0" smtClean="0"/>
              <a:t>– 7 </a:t>
            </a:r>
          </a:p>
          <a:p>
            <a:r>
              <a:rPr lang="ru-RU" sz="1900" b="1" dirty="0" smtClean="0"/>
              <a:t>«</a:t>
            </a:r>
            <a:r>
              <a:rPr lang="ru-RU" sz="1900" b="1" dirty="0"/>
              <a:t>Новые места» </a:t>
            </a:r>
          </a:p>
          <a:p>
            <a:pPr marL="0" indent="0">
              <a:buNone/>
            </a:pPr>
            <a:r>
              <a:rPr lang="ru-RU" sz="1900" dirty="0" smtClean="0"/>
              <a:t>2022 </a:t>
            </a:r>
            <a:r>
              <a:rPr lang="ru-RU" sz="1900" dirty="0"/>
              <a:t>– МБУДО «Созвездие» – 40 мест технической направленности.</a:t>
            </a:r>
          </a:p>
          <a:p>
            <a:pPr marL="0" indent="0">
              <a:buNone/>
            </a:pPr>
            <a:r>
              <a:rPr lang="ru-RU" sz="1900" dirty="0" smtClean="0"/>
              <a:t>2023 </a:t>
            </a:r>
            <a:r>
              <a:rPr lang="ru-RU" sz="1900" dirty="0"/>
              <a:t>– МБОУ ЦО «Притяжение» </a:t>
            </a:r>
            <a:r>
              <a:rPr lang="ru-RU" sz="1900" b="1" dirty="0"/>
              <a:t>–</a:t>
            </a:r>
          </a:p>
          <a:p>
            <a:pPr marL="0" indent="0">
              <a:buNone/>
            </a:pPr>
            <a:r>
              <a:rPr lang="ru-RU" sz="1900" dirty="0"/>
              <a:t>15 мест туристско-краеведческой,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15 </a:t>
            </a:r>
            <a:r>
              <a:rPr lang="ru-RU" sz="1900" dirty="0"/>
              <a:t>мест естественно-научной </a:t>
            </a:r>
            <a:r>
              <a:rPr lang="ru-RU" sz="1900" dirty="0" smtClean="0"/>
              <a:t>направленности</a:t>
            </a:r>
          </a:p>
          <a:p>
            <a:r>
              <a:rPr lang="ru-RU" sz="1900" dirty="0" smtClean="0"/>
              <a:t>МБУДО «Созвездие» с 2022 г. базовая опорная площадка </a:t>
            </a:r>
            <a:r>
              <a:rPr lang="ru-RU" sz="1900" b="1" dirty="0" smtClean="0"/>
              <a:t>Мобильного технопарка </a:t>
            </a:r>
            <a:r>
              <a:rPr lang="ru-RU" sz="1900" b="1" dirty="0" err="1" smtClean="0"/>
              <a:t>кванториум</a:t>
            </a:r>
            <a:r>
              <a:rPr lang="ru-RU" sz="1900" dirty="0" smtClean="0"/>
              <a:t> РМЦ (5 программ)</a:t>
            </a:r>
          </a:p>
          <a:p>
            <a:endParaRPr lang="ru-RU" sz="1900" dirty="0" smtClean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452192" cy="341297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8" name="Рисунок 17" descr="ЦО Интеллект ЦОС оборудование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911776"/>
            <a:ext cx="2972256" cy="2229192"/>
          </a:xfrm>
          <a:prstGeom prst="rect">
            <a:avLst/>
          </a:prstGeom>
        </p:spPr>
      </p:pic>
      <p:pic>
        <p:nvPicPr>
          <p:cNvPr id="20" name="Объект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11697"/>
            <a:ext cx="3321998" cy="186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4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42773" y="297138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Федеральная программа модернизации школьных систем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7982" y="775245"/>
            <a:ext cx="4038600" cy="45259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296D7F"/>
                </a:solidFill>
              </a:rPr>
              <a:t>2022 г.</a:t>
            </a:r>
            <a:r>
              <a:rPr lang="ru-RU" sz="2000" dirty="0" smtClean="0"/>
              <a:t> – 5 школ из 9</a:t>
            </a:r>
          </a:p>
          <a:p>
            <a:r>
              <a:rPr lang="ru-RU" sz="2000" dirty="0" smtClean="0"/>
              <a:t>Появились:</a:t>
            </a:r>
          </a:p>
          <a:p>
            <a:r>
              <a:rPr lang="ru-RU" sz="2000" dirty="0" smtClean="0"/>
              <a:t>Пространства ИБЦ</a:t>
            </a:r>
          </a:p>
          <a:p>
            <a:r>
              <a:rPr lang="ru-RU" sz="2000" dirty="0" smtClean="0"/>
              <a:t>Центры детских инициатив</a:t>
            </a:r>
          </a:p>
          <a:p>
            <a:r>
              <a:rPr lang="ru-RU" sz="2000" dirty="0" err="1" smtClean="0"/>
              <a:t>Коворкинговые</a:t>
            </a:r>
            <a:r>
              <a:rPr lang="ru-RU" sz="2000" dirty="0" smtClean="0"/>
              <a:t> зоны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Picture 2" descr="https://sun9-64.userapi.com/impf/tHMdAgc8pYKDxGMah7ZkVYJ8zlGSM_sJMLIoVg/_khldWX7rz8.jpg?size=2560x1920&amp;quality=95&amp;sign=aa280544a4f6435315c5b10b5ffa7e25&amp;c_uniq_tag=3lGTAz9XjoDD31C3caNeQaEfTbsVYZEF6TRCrWUJasg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650" y="1412776"/>
            <a:ext cx="4743562" cy="3487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9" y="2852936"/>
            <a:ext cx="3794201" cy="2845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4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35528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Региональные средства фонда стимулирования,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5536" y="692696"/>
            <a:ext cx="4038600" cy="4525963"/>
          </a:xfrm>
        </p:spPr>
        <p:txBody>
          <a:bodyPr/>
          <a:lstStyle/>
          <a:p>
            <a:r>
              <a:rPr lang="ru-RU" dirty="0" err="1" smtClean="0"/>
              <a:t>Медиацентры</a:t>
            </a:r>
            <a:r>
              <a:rPr lang="ru-RU" dirty="0" smtClean="0"/>
              <a:t> – </a:t>
            </a:r>
            <a:r>
              <a:rPr lang="ru-RU" dirty="0" err="1" smtClean="0"/>
              <a:t>креативные</a:t>
            </a:r>
            <a:r>
              <a:rPr lang="ru-RU" dirty="0" smtClean="0"/>
              <a:t> индустрии</a:t>
            </a:r>
          </a:p>
          <a:p>
            <a:r>
              <a:rPr lang="ru-RU" dirty="0" smtClean="0"/>
              <a:t>БПЛА </a:t>
            </a:r>
            <a:r>
              <a:rPr lang="ru-RU" dirty="0" smtClean="0"/>
              <a:t>– техническая направленность</a:t>
            </a:r>
          </a:p>
        </p:txBody>
      </p:sp>
      <p:pic>
        <p:nvPicPr>
          <p:cNvPr id="10" name="Picture 5" descr="C:\Users\днс\Downloads\photo_5463161107767219101_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052736"/>
            <a:ext cx="2637788" cy="4525963"/>
          </a:xfrm>
          <a:prstGeom prst="rect">
            <a:avLst/>
          </a:prstGeom>
          <a:noFill/>
        </p:spPr>
      </p:pic>
      <p:pic>
        <p:nvPicPr>
          <p:cNvPr id="11" name="Picture 2" descr="C:\Users\teacher1-1\Desktop\ДО_ПОСЛЕ\WhatsApp Image 2023-12-18 at 18.36.52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6015"/>
          <a:stretch/>
        </p:blipFill>
        <p:spPr bwMode="auto">
          <a:xfrm>
            <a:off x="683568" y="3212976"/>
            <a:ext cx="413743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59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99592" y="616128"/>
            <a:ext cx="64293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МБУДО «Созвездие» Швейная мастерская 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1262434" y="980728"/>
            <a:ext cx="4673449" cy="47406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 				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Объект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1394825"/>
            <a:ext cx="4344417" cy="3258311"/>
          </a:xfrm>
          <a:prstGeom prst="rect">
            <a:avLst/>
          </a:prstGeom>
        </p:spPr>
      </p:pic>
      <p:sp>
        <p:nvSpPr>
          <p:cNvPr id="25" name="Текст 26"/>
          <p:cNvSpPr>
            <a:spLocks noGrp="1"/>
          </p:cNvSpPr>
          <p:nvPr>
            <p:ph type="body" sz="quarter" idx="3"/>
          </p:nvPr>
        </p:nvSpPr>
        <p:spPr>
          <a:xfrm>
            <a:off x="1373010" y="3090152"/>
            <a:ext cx="6825523" cy="4740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Объект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8269" b="-3587"/>
          <a:stretch/>
        </p:blipFill>
        <p:spPr>
          <a:xfrm>
            <a:off x="3532999" y="3564219"/>
            <a:ext cx="4955477" cy="3147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7975" y="5013176"/>
            <a:ext cx="3039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Реализация волонтерского проекта «Шьем для наших»</a:t>
            </a:r>
          </a:p>
          <a:p>
            <a:endParaRPr lang="ru-RU" dirty="0" smtClean="0"/>
          </a:p>
          <a:p>
            <a:r>
              <a:rPr lang="ru-RU" dirty="0" err="1" smtClean="0"/>
              <a:t>Педагоги+дети+родители</a:t>
            </a:r>
            <a:endParaRPr lang="ru-RU" dirty="0"/>
          </a:p>
        </p:txBody>
      </p:sp>
      <p:pic>
        <p:nvPicPr>
          <p:cNvPr id="19" name="Объект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772" y="1058779"/>
            <a:ext cx="3700452" cy="208150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809182" y="112472"/>
            <a:ext cx="64293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Муниципальные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2275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692696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МБУДО «Созвездие»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Развитие «Картинга»</a:t>
            </a: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899592" y="886029"/>
            <a:ext cx="2314600" cy="40205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023835" y="1481131"/>
            <a:ext cx="2663279" cy="474067"/>
          </a:xfrm>
        </p:spPr>
        <p:txBody>
          <a:bodyPr/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81" y="1450114"/>
            <a:ext cx="3753959" cy="2111601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75258"/>
            <a:ext cx="5479151" cy="2967873"/>
          </a:xfrm>
        </p:spPr>
      </p:pic>
      <p:sp>
        <p:nvSpPr>
          <p:cNvPr id="18" name="TextBox 17"/>
          <p:cNvSpPr txBox="1"/>
          <p:nvPr/>
        </p:nvSpPr>
        <p:spPr>
          <a:xfrm>
            <a:off x="1809182" y="112472"/>
            <a:ext cx="64293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Муниципальные проекты</a:t>
            </a:r>
          </a:p>
        </p:txBody>
      </p:sp>
      <p:pic>
        <p:nvPicPr>
          <p:cNvPr id="19" name="Объект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91" y="1916832"/>
            <a:ext cx="3714958" cy="208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1083</Words>
  <Application>Microsoft Office PowerPoint</Application>
  <PresentationFormat>Экран (4:3)</PresentationFormat>
  <Paragraphs>218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pc-7</dc:creator>
  <cp:lastModifiedBy>Елена Геннадьевна</cp:lastModifiedBy>
  <cp:revision>103</cp:revision>
  <dcterms:created xsi:type="dcterms:W3CDTF">2022-07-05T23:20:10Z</dcterms:created>
  <dcterms:modified xsi:type="dcterms:W3CDTF">2024-07-02T23:28:53Z</dcterms:modified>
</cp:coreProperties>
</file>