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86" r:id="rId4"/>
    <p:sldId id="258" r:id="rId5"/>
    <p:sldId id="288" r:id="rId6"/>
    <p:sldId id="273" r:id="rId7"/>
    <p:sldId id="282" r:id="rId8"/>
    <p:sldId id="298" r:id="rId9"/>
    <p:sldId id="272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6D48"/>
    <a:srgbClr val="4AB9C2"/>
    <a:srgbClr val="296D7F"/>
    <a:srgbClr val="C6E6E9"/>
    <a:srgbClr val="DBBCA0"/>
    <a:srgbClr val="CBA78D"/>
    <a:srgbClr val="F6ECE0"/>
    <a:srgbClr val="19434F"/>
    <a:srgbClr val="765136"/>
    <a:srgbClr val="F2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>
      <p:cViewPr varScale="1">
        <p:scale>
          <a:sx n="70" d="100"/>
          <a:sy n="70" d="100"/>
        </p:scale>
        <p:origin x="1016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188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0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1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7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3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6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5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24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3ECD0-3109-40C8-8D8F-3AE95E08D833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913">
            <a:off x="8285783" y="1033700"/>
            <a:ext cx="628579" cy="52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4893">
            <a:off x="7504585" y="2675816"/>
            <a:ext cx="775609" cy="65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олнце 24"/>
          <p:cNvSpPr/>
          <p:nvPr/>
        </p:nvSpPr>
        <p:spPr>
          <a:xfrm>
            <a:off x="8387827" y="1975939"/>
            <a:ext cx="707355" cy="65552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00" y="4126933"/>
            <a:ext cx="624682" cy="44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 descr="Подбор циферблатов и стрелок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99" y="88282"/>
            <a:ext cx="1187627" cy="11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6704884" y="4221088"/>
            <a:ext cx="2331612" cy="245286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63823" y="1977845"/>
            <a:ext cx="6470791" cy="1846659"/>
          </a:xfrm>
          <a:prstGeom prst="rect">
            <a:avLst/>
          </a:prstGeom>
          <a:noFill/>
          <a:effectLst>
            <a:outerShdw blurRad="279400" dist="127000" dir="5400000" sx="54000" sy="54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модель эффективной реализации федеральных проектов</a:t>
            </a:r>
            <a:endParaRPr lang="ru-RU" sz="32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D64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олнце 26"/>
          <p:cNvSpPr/>
          <p:nvPr/>
        </p:nvSpPr>
        <p:spPr>
          <a:xfrm>
            <a:off x="6779762" y="341700"/>
            <a:ext cx="738337" cy="673448"/>
          </a:xfrm>
          <a:prstGeom prst="su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11" y="4413699"/>
            <a:ext cx="414521" cy="40892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2251" flipH="1" flipV="1">
            <a:off x="8218696" y="74513"/>
            <a:ext cx="798657" cy="80633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98">
            <a:off x="7927264" y="3315003"/>
            <a:ext cx="820137" cy="691201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4645">
            <a:off x="7454032" y="1352859"/>
            <a:ext cx="854564" cy="8545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430" y="692696"/>
            <a:ext cx="617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АДМИНИСТРАЦИИ ГОРОДСКОГО ОКРУГА СПАССК-ДАЛЬНИЙ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1560" y="5566326"/>
            <a:ext cx="6177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Спасск-Дальний, 2022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404156" y="250896"/>
            <a:ext cx="4276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Механизмы создания единого образовательного пространства</a:t>
            </a:r>
            <a:endParaRPr lang="ru-RU" sz="20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Реализация федеральных проектов национального проекта «Образование»:</a:t>
            </a:r>
          </a:p>
          <a:p>
            <a:pPr algn="just"/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just">
              <a:buNone/>
            </a:pPr>
            <a:r>
              <a:rPr lang="ru-RU" sz="20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«Современная школа»</a:t>
            </a:r>
            <a:endParaRPr lang="ru-RU" sz="2000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20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«Успех каждого ребенка»</a:t>
            </a:r>
            <a:endParaRPr lang="ru-RU" sz="2000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20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образовательная среда»</a:t>
            </a:r>
            <a:endParaRPr lang="ru-RU" sz="2000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20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«Патриотическое воспитание граждан РФ»</a:t>
            </a:r>
            <a:endParaRPr lang="ru-RU" sz="2000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«Социальная активность»</a:t>
            </a:r>
            <a:endParaRPr lang="ru-RU" sz="2000" dirty="0">
              <a:solidFill>
                <a:srgbClr val="9E6D4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9E6D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системы поддержки молодежи»</a:t>
            </a:r>
          </a:p>
          <a:p>
            <a:pPr marL="109728" indent="0" algn="just">
              <a:spcBef>
                <a:spcPts val="0"/>
              </a:spcBef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«Школа </a:t>
            </a:r>
            <a:r>
              <a:rPr lang="ru-RU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России»</a:t>
            </a:r>
          </a:p>
          <a:p>
            <a:pPr marL="109728" indent="0" algn="just">
              <a:spcBef>
                <a:spcPts val="0"/>
              </a:spcBef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ГОСУДАРСТВЕННОЙ ПОЛИТИКИ</a:t>
            </a:r>
          </a:p>
          <a:p>
            <a:pPr marL="109728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ОБРАЗОВАНИЯ</a:t>
            </a:r>
          </a:p>
          <a:p>
            <a:pPr marL="109728" indent="0" algn="just">
              <a:spcBef>
                <a:spcPts val="0"/>
              </a:spcBef>
              <a:buNone/>
            </a:pP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spcBef>
                <a:spcPts val="0"/>
              </a:spcBef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320341"/>
              </p:ext>
            </p:extLst>
          </p:nvPr>
        </p:nvGraphicFramePr>
        <p:xfrm>
          <a:off x="155575" y="719609"/>
          <a:ext cx="7512769" cy="1554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0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84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Показатель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Позиция в рейтинге Приморского края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4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Объективность оценочных процедур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94,5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(97,9%)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84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Эффективности механизмов управления качеством образования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61,1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(87,4%)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6578"/>
              </p:ext>
            </p:extLst>
          </p:nvPr>
        </p:nvGraphicFramePr>
        <p:xfrm>
          <a:off x="183803" y="2924944"/>
          <a:ext cx="7488834" cy="295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1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2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0853"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 обучения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r>
                        <a:rPr lang="ru-RU" sz="13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г.о</a:t>
                      </a:r>
                      <a:r>
                        <a:rPr lang="ru-RU" sz="13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Спасск-Дальний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Среднекраевой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показатель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показатель</a:t>
                      </a:r>
                      <a:r>
                        <a:rPr lang="ru-RU" sz="13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городским округам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Средний показатель по малым городам края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Достижение минимального уровня подготовки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(86%)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76,7%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76,2%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Достижение высокого уровня подготовки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1,9%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(29,2%)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2,4%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2,4%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2,3%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Функциональная грамотность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51,9%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(79,5%)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53,6%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52,8%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Поступление в вузы региона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67,8%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296D7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(72,6%)</a:t>
                      </a:r>
                      <a:endParaRPr lang="ru-RU" sz="1400" b="1" dirty="0">
                        <a:solidFill>
                          <a:srgbClr val="296D7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67,2%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64,6%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64,2%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43608" y="2348880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Проблемное </a:t>
            </a:r>
            <a:r>
              <a:rPr lang="ru-RU" sz="20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поле</a:t>
            </a:r>
            <a:endParaRPr lang="ru-RU" sz="20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39985" y="198455"/>
            <a:ext cx="4942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400" b="1" dirty="0" err="1" smtClean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2000" b="1" dirty="0" smtClean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n>
                  <a:solidFill>
                    <a:srgbClr val="765136"/>
                  </a:solidFill>
                </a:ln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за 2021 год</a:t>
            </a:r>
          </a:p>
        </p:txBody>
      </p:sp>
    </p:spTree>
    <p:extLst>
      <p:ext uri="{BB962C8B-B14F-4D97-AF65-F5344CB8AC3E}">
        <p14:creationId xmlns:p14="http://schemas.microsoft.com/office/powerpoint/2010/main" val="146030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347865" y="352942"/>
            <a:ext cx="427604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ТОЧКА ОТСЧЁТА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Совещание руководителей муниципальных общеобразовательных организаций городского округа Спасск-Дальний, март 2021 года, презентация Стратегического портфеля проектов «12 ПВГ или 12 прыжков выше головы»:</a:t>
            </a:r>
          </a:p>
          <a:p>
            <a:pPr algn="just"/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мультипрофильной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общеобразовательной организации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2.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на базе школ городского округа Спасск-Дальний открытых лабораторий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-компетенций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3.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олимпиадного движения школьников и педагогов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4.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сетевой проектно-исследовательской образовательной среды с использованием ресурсов Центра «Точка роста» в городском округе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5.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сетевой площадки по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среды в городском округе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6.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сетевого кластера по реализации рабочих программ воспитания образовательных организаций городского округа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7.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Центра школьной молодёжи городского округа Спасск-Дальний</a:t>
            </a:r>
          </a:p>
          <a:p>
            <a:pPr marL="109728" indent="0" algn="just">
              <a:spcBef>
                <a:spcPts val="0"/>
              </a:spcBef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8.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ассоциации школьных спортивных клубов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9.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конкурсного движения «Умная образовательная среда» в городском округе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10.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брендинговой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студии по продвижению системы образования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11.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Реформирование муниципальной методической службы городского округа Спасск-Дальний</a:t>
            </a:r>
          </a:p>
          <a:p>
            <a:pPr marL="109728" indent="0" algn="just">
              <a:buNone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12.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резерва кадров в системе образования городского округа Спасск-Дальний «Учись у лучших – стань лучшим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marL="109728" indent="0" algn="just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3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2915817" y="352942"/>
            <a:ext cx="491713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ЛЕНТА КЛЮЧЕВЫХ СОБЫТИЙ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575" y="997119"/>
            <a:ext cx="746833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Городской Форум образовательных инициатив, август 2021 года, доклад «Единая образовательная среда: территория равных возможностей»: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вызовы системе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инфраструктуре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(система образования должна быть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гибкой и мобильной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системы подготовки учителя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повышение квалификации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переподготовка – основной инструмент адаптации учителя к новым условиям)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качества образования в условиях индивидуализации обучения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(возможности для </a:t>
            </a:r>
            <a:r>
              <a:rPr lang="ru-RU" sz="1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 каждого ребёнка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5-ти из 9 школ в реализацию федеральной программы «Модернизация школьных систем образования», февраль 2022 года: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Информационно-библиотечные центры с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коворкинговыми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зонами (гибкое пространство)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классы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Цифровое оборудование для реализации образовательных программ по физике, химии, биологии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«Флагманы образования. Муниципалитеты», июль 2022 года, презентация и экспертиза муниципальной программы развития образования городского округа Спасск-Дальний Приморского края «Модернизации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образовательной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среды»:</a:t>
            </a:r>
          </a:p>
          <a:p>
            <a:pPr algn="just"/>
            <a:r>
              <a:rPr lang="ru-RU" sz="1100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ПРОЕКТ 1: «Объединение ресурсов образовательных организаций как механизм повышения качества общего образования в муниципалитете»</a:t>
            </a:r>
          </a:p>
          <a:p>
            <a:pPr algn="just"/>
            <a:r>
              <a:rPr lang="ru-RU" sz="1100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ПРОЕКТ 2: «Введение обновленных ФГОС НОО и ООО, совершенствование системы дополнительного образования как условие повышения функциональной грамотности учащихся»</a:t>
            </a:r>
          </a:p>
          <a:p>
            <a:pPr algn="just"/>
            <a:r>
              <a:rPr lang="ru-RU" sz="1100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 3: «Обновление содержания внеурочной деятельности как фактор развития системы воспитания в муниципальных общеобразовательных организациях»</a:t>
            </a:r>
          </a:p>
          <a:p>
            <a:pPr algn="just"/>
            <a:r>
              <a:rPr lang="ru-RU" sz="1100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 4: «Развитие сетевого взаимодействия, горизонтального обучения, наставничества, муниципальных механизмов управления качеством образования как механизмы обеспеченности квалифицированными кадрами в системе образования городского округа Спасск-Дальний</a:t>
            </a:r>
            <a:r>
              <a:rPr lang="ru-RU" sz="1100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1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1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ТРИ КИТА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574" y="548680"/>
            <a:ext cx="7512769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00" b="1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E6D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DBBC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ОСТИЖИМОСТЬ ЦЕЛЕЙ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E6D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rgbClr val="DBBC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ПТИМИЗАЦИЯ ОБЪЕКТОВ</a:t>
            </a:r>
          </a:p>
          <a:p>
            <a:pPr algn="just">
              <a:lnSpc>
                <a:spcPct val="200000"/>
              </a:lnSpc>
            </a:pPr>
            <a:r>
              <a:rPr lang="ru-RU" sz="2000" b="1" dirty="0" smtClean="0">
                <a:solidFill>
                  <a:srgbClr val="9E6D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DBBC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ОТИВАЦИЯ СУБЪЕКТОВ</a:t>
            </a:r>
          </a:p>
          <a:p>
            <a:pPr algn="just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1 января 2024 года повышение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 100% доли МБОУ СОШ, соответствующих всем критериям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среднего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уровня, установленным в рамках реализации федерального проекта «Школа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России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</a:pPr>
            <a:endParaRPr lang="ru-RU" sz="2000" b="1" dirty="0" smtClean="0">
              <a:solidFill>
                <a:srgbClr val="DBBC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4283968" y="1285415"/>
            <a:ext cx="155448" cy="91440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715409" y="994956"/>
            <a:ext cx="2547399" cy="1497940"/>
          </a:xfrm>
          <a:prstGeom prst="ellipse">
            <a:avLst/>
          </a:prstGeom>
          <a:solidFill>
            <a:srgbClr val="4AB9C2"/>
          </a:solidFill>
          <a:ln>
            <a:solidFill>
              <a:srgbClr val="4AB9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условиях многозадачности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3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954020" y="183066"/>
            <a:ext cx="6156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МОТИВАЦИЯ СУБЪЕКТОВ</a:t>
            </a:r>
            <a:endParaRPr lang="ru-RU" sz="28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5575" y="850222"/>
            <a:ext cx="8732866" cy="1138620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первого впечатления: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рганизация управленческих (педагогических) чтений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5575" y="2317444"/>
            <a:ext cx="8732866" cy="1255572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позитивного отношения: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самодиагностика, демонстрация преимуществ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9007" y="3929393"/>
            <a:ext cx="8732866" cy="1371815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личностных смыслов: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оделирование образа будущего, реализация системы стимулирования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31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7660" y="2011660"/>
            <a:ext cx="548680" cy="91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7956376" y="5301208"/>
            <a:ext cx="1023971" cy="10772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954020" y="183066"/>
            <a:ext cx="6156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ОПТИМИЗАЦИЯ </a:t>
            </a:r>
            <a:r>
              <a:rPr lang="ru-RU" sz="28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СУБЪЕКТОВ</a:t>
            </a:r>
            <a:endParaRPr lang="ru-RU" sz="2800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5575" y="850222"/>
            <a:ext cx="8732866" cy="1138620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Привлечение внешних дополнительных ресурсов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5575" y="2317444"/>
            <a:ext cx="8732866" cy="1255572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внутренних ресурсов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9007" y="3929393"/>
            <a:ext cx="8732866" cy="1371815"/>
          </a:xfrm>
          <a:prstGeom prst="roundRect">
            <a:avLst/>
          </a:prstGeom>
          <a:ln>
            <a:solidFill>
              <a:srgbClr val="CBA7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сетевого взаимодействия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1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7162357" y="352943"/>
            <a:ext cx="1341195" cy="1288352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004">
            <a:off x="8151859" y="2240142"/>
            <a:ext cx="950784" cy="95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291">
            <a:off x="8013310" y="5203942"/>
            <a:ext cx="1037140" cy="8740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7894944" y="4198388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00">
            <a:off x="8581811" y="78880"/>
            <a:ext cx="543601" cy="53625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58123" y="818166"/>
            <a:ext cx="752784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9E6D48"/>
                </a:solidFill>
                <a:latin typeface="Times New Roman" pitchFamily="18" charset="0"/>
                <a:cs typeface="Times New Roman" pitchFamily="18" charset="0"/>
              </a:rPr>
              <a:t>Предлагаем сетевое сотрудничество!</a:t>
            </a:r>
          </a:p>
          <a:p>
            <a:pPr algn="ctr"/>
            <a:endParaRPr lang="ru-RU" sz="4000" dirty="0">
              <a:solidFill>
                <a:srgbClr val="9E6D4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solidFill>
                <a:srgbClr val="9E6D4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63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749</Words>
  <Application>Microsoft Office PowerPoint</Application>
  <PresentationFormat>Экран (4:3)</PresentationFormat>
  <Paragraphs>137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pc-7</dc:creator>
  <cp:lastModifiedBy>Елена Геннадьевна</cp:lastModifiedBy>
  <cp:revision>115</cp:revision>
  <cp:lastPrinted>2023-04-12T22:31:27Z</cp:lastPrinted>
  <dcterms:created xsi:type="dcterms:W3CDTF">2022-07-05T23:20:10Z</dcterms:created>
  <dcterms:modified xsi:type="dcterms:W3CDTF">2023-04-12T23:19:27Z</dcterms:modified>
</cp:coreProperties>
</file>