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8" r:id="rId4"/>
    <p:sldId id="268" r:id="rId5"/>
    <p:sldId id="269" r:id="rId6"/>
    <p:sldId id="286" r:id="rId7"/>
    <p:sldId id="273" r:id="rId8"/>
    <p:sldId id="271" r:id="rId9"/>
    <p:sldId id="289" r:id="rId10"/>
    <p:sldId id="290" r:id="rId11"/>
    <p:sldId id="277" r:id="rId12"/>
    <p:sldId id="291" r:id="rId13"/>
    <p:sldId id="292" r:id="rId14"/>
    <p:sldId id="293" r:id="rId15"/>
    <p:sldId id="295" r:id="rId16"/>
    <p:sldId id="282" r:id="rId17"/>
    <p:sldId id="285" r:id="rId18"/>
    <p:sldId id="296" r:id="rId19"/>
    <p:sldId id="272" r:id="rId20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6D48"/>
    <a:srgbClr val="4AB9C2"/>
    <a:srgbClr val="296D7F"/>
    <a:srgbClr val="C6E6E9"/>
    <a:srgbClr val="DBBCA0"/>
    <a:srgbClr val="CBA78D"/>
    <a:srgbClr val="F6ECE0"/>
    <a:srgbClr val="19434F"/>
    <a:srgbClr val="765136"/>
    <a:srgbClr val="F2F6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54" autoAdjust="0"/>
    <p:restoredTop sz="94660"/>
  </p:normalViewPr>
  <p:slideViewPr>
    <p:cSldViewPr>
      <p:cViewPr varScale="1">
        <p:scale>
          <a:sx n="70" d="100"/>
          <a:sy n="70" d="100"/>
        </p:scale>
        <p:origin x="1016" y="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19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188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908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111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091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277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561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335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864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552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246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3ECD0-3109-40C8-8D8F-3AE95E08D833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81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09329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03947" y="1862915"/>
            <a:ext cx="936103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5913">
            <a:off x="8285783" y="1033700"/>
            <a:ext cx="628579" cy="523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84893">
            <a:off x="7504585" y="2675816"/>
            <a:ext cx="775609" cy="654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Солнце 24"/>
          <p:cNvSpPr/>
          <p:nvPr/>
        </p:nvSpPr>
        <p:spPr>
          <a:xfrm>
            <a:off x="8387827" y="1975939"/>
            <a:ext cx="707355" cy="655527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500" y="4126933"/>
            <a:ext cx="624682" cy="442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8" descr="Подбор циферблатов и стрелок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499" y="88282"/>
            <a:ext cx="1187627" cy="1187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1" b="16863"/>
          <a:stretch/>
        </p:blipFill>
        <p:spPr>
          <a:xfrm>
            <a:off x="6704884" y="4221088"/>
            <a:ext cx="2331612" cy="2452860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463823" y="1977845"/>
            <a:ext cx="6470791" cy="2339102"/>
          </a:xfrm>
          <a:prstGeom prst="rect">
            <a:avLst/>
          </a:prstGeom>
          <a:noFill/>
          <a:effectLst>
            <a:outerShdw blurRad="279400" dist="127000" dir="5400000" sx="54000" sy="54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sz="32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D647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муниципальной системы управления образованием в условиях реализации проекта «Школа </a:t>
            </a:r>
            <a:r>
              <a:rPr lang="ru-RU" sz="3200" dirty="0" err="1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D647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32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D647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России»</a:t>
            </a:r>
            <a:endParaRPr lang="ru-RU" sz="3200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rgbClr val="D647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олнце 26"/>
          <p:cNvSpPr/>
          <p:nvPr/>
        </p:nvSpPr>
        <p:spPr>
          <a:xfrm>
            <a:off x="6779762" y="341700"/>
            <a:ext cx="738337" cy="673448"/>
          </a:xfrm>
          <a:prstGeom prst="su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2811" y="4413699"/>
            <a:ext cx="414521" cy="408920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02251" flipH="1" flipV="1">
            <a:off x="8218696" y="74513"/>
            <a:ext cx="798657" cy="806336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7598">
            <a:off x="7927264" y="3315003"/>
            <a:ext cx="820137" cy="691201"/>
          </a:xfrm>
          <a:prstGeom prst="rect">
            <a:avLst/>
          </a:prstGeom>
          <a:effectLst>
            <a:outerShdw blurRad="50800" dist="50800" dir="5400000" sx="1000" sy="1000" algn="ctr" rotWithShape="0">
              <a:srgbClr val="000000">
                <a:alpha val="90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74645">
            <a:off x="7454032" y="1352859"/>
            <a:ext cx="854564" cy="85456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2430" y="692696"/>
            <a:ext cx="6177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УПРАВЛЕНИЕ ОБРАЗОВАНИЯ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АДМИНИСТРАЦИИ ГОРОДСКОГО ОКРУГА СПАССК-ДАЛЬНИЙ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11560" y="5566326"/>
            <a:ext cx="6177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Спасск-Дальний, 2022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87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7660" y="2011660"/>
            <a:ext cx="54868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1" b="16863"/>
          <a:stretch/>
        </p:blipFill>
        <p:spPr>
          <a:xfrm>
            <a:off x="7956376" y="5301208"/>
            <a:ext cx="1023971" cy="107721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108741" y="35528"/>
            <a:ext cx="6035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ОПТИМИЗАЦИЯ ОБЪЕКТОВ</a:t>
            </a:r>
            <a:endParaRPr lang="ru-RU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6262" y="949894"/>
            <a:ext cx="8732866" cy="1337046"/>
          </a:xfrm>
          <a:prstGeom prst="roundRect">
            <a:avLst/>
          </a:prstGeom>
          <a:ln>
            <a:solidFill>
              <a:srgbClr val="CBA78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 этап (2022 г.).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Создание в 100% МБОУ СОШ школьных театров, хоров, музеев через разработку и внедрение дополнительных общеразвивающих программ с практической реализацией полученных знаний, умений, навыков (компетенций) во внеурочной деятельности. Создание в 75% МБОУ СОШ школьных информационно-библиотечных центров. Создание в 100% МБОУ СОШ центров детских инициатив.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59614" y="2430955"/>
            <a:ext cx="8732866" cy="1289813"/>
          </a:xfrm>
          <a:prstGeom prst="roundRect">
            <a:avLst/>
          </a:prstGeom>
          <a:ln>
            <a:solidFill>
              <a:srgbClr val="CBA78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2 этап (2023 г.).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Организация муниципальных конкурсов театральных и хоровых коллективов, смотра-конкурса на лучший школьный музей. Создание в 100% МБОУ СОШ эффективных школьных информационно-библиотечных центров.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47481" y="3843880"/>
            <a:ext cx="8732866" cy="1440160"/>
          </a:xfrm>
          <a:prstGeom prst="roundRect">
            <a:avLst/>
          </a:prstGeom>
          <a:ln>
            <a:solidFill>
              <a:srgbClr val="CBA78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3 этап (2024 г.).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Организация муниципальных конкурсов театральных и хоровых коллективов, смотра-конкурса на лучший школьный музей. Организация муниципального конкурса на лучший школьный информационно-библиотечный центр. </a:t>
            </a:r>
          </a:p>
        </p:txBody>
      </p:sp>
    </p:spTree>
    <p:extLst>
      <p:ext uri="{BB962C8B-B14F-4D97-AF65-F5344CB8AC3E}">
        <p14:creationId xmlns:p14="http://schemas.microsoft.com/office/powerpoint/2010/main" val="424429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7660" y="2011660"/>
            <a:ext cx="548680" cy="9144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108741" y="290173"/>
            <a:ext cx="59747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МОНИТОРИНГ КАК МЕХАНИЗМ РАЗВИТИЯ</a:t>
            </a:r>
            <a:endParaRPr lang="ru-RU" sz="1600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6895285"/>
              </p:ext>
            </p:extLst>
          </p:nvPr>
        </p:nvGraphicFramePr>
        <p:xfrm>
          <a:off x="683565" y="813396"/>
          <a:ext cx="8064898" cy="54130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88115">
                  <a:extLst>
                    <a:ext uri="{9D8B030D-6E8A-4147-A177-3AD203B41FA5}">
                      <a16:colId xmlns:a16="http://schemas.microsoft.com/office/drawing/2014/main" val="1586170443"/>
                    </a:ext>
                  </a:extLst>
                </a:gridCol>
                <a:gridCol w="2688115">
                  <a:extLst>
                    <a:ext uri="{9D8B030D-6E8A-4147-A177-3AD203B41FA5}">
                      <a16:colId xmlns:a16="http://schemas.microsoft.com/office/drawing/2014/main" val="2180786718"/>
                    </a:ext>
                  </a:extLst>
                </a:gridCol>
                <a:gridCol w="2688668">
                  <a:extLst>
                    <a:ext uri="{9D8B030D-6E8A-4147-A177-3AD203B41FA5}">
                      <a16:colId xmlns:a16="http://schemas.microsoft.com/office/drawing/2014/main" val="3073516883"/>
                    </a:ext>
                  </a:extLst>
                </a:gridCol>
              </a:tblGrid>
              <a:tr h="168703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 (направления деятельности)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 (устанавливаются ответственными исполнителями самостоятельно с учетом необходимости развития по указанным направлениям деятельности и возможности сопоставления эффективности работы учреждений по указанным направлениям деятельности)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Источник получения информации (статистические данные должны быть взяты максимально без участия образовательных организаций)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3335321"/>
                  </a:ext>
                </a:extLst>
              </a:tr>
              <a:tr h="190978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Знание: качество и объективность (Демиденко Е. Н.)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2550185"/>
                  </a:ext>
                </a:extLst>
              </a:tr>
              <a:tr h="2043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Углубленное изучение предметов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5182036"/>
                  </a:ext>
                </a:extLst>
              </a:tr>
              <a:tr h="2043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Функциональная грамотность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2741424"/>
                  </a:ext>
                </a:extLst>
              </a:tr>
              <a:tr h="2043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Сетевая форма обучения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367070"/>
                  </a:ext>
                </a:extLst>
              </a:tr>
              <a:tr h="4086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(программа) </a:t>
                      </a:r>
                      <a:r>
                        <a:rPr lang="ru-RU" sz="10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внутришкольного</a:t>
                      </a: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контроля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1093329"/>
                  </a:ext>
                </a:extLst>
              </a:tr>
              <a:tr h="20434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Здоровье (Акишева О. А., </a:t>
                      </a:r>
                      <a:r>
                        <a:rPr lang="ru-RU" sz="10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Моляренко</a:t>
                      </a: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И. А.)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9329525"/>
                  </a:ext>
                </a:extLst>
              </a:tr>
              <a:tr h="2043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ГТО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729389"/>
                  </a:ext>
                </a:extLst>
              </a:tr>
              <a:tr h="4086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Доступность спортивной инфраструктуры для семей с детьми (во внеклассное время)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0303511"/>
                  </a:ext>
                </a:extLst>
              </a:tr>
              <a:tr h="2043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</a:t>
                      </a:r>
                      <a:r>
                        <a:rPr lang="ru-RU" sz="10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здоровьесбережения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585280"/>
                  </a:ext>
                </a:extLst>
              </a:tr>
              <a:tr h="4086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по развитию инклюзивного образования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663143"/>
                  </a:ext>
                </a:extLst>
              </a:tr>
              <a:tr h="4086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Индивидуальные образовательные маршруты детей-инвалидов, детей с ОВЗ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950897"/>
                  </a:ext>
                </a:extLst>
              </a:tr>
              <a:tr h="6130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квалификации педагогов по вопросам образования детей-инвалидов, детей с ОВЗ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1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185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7660" y="2011660"/>
            <a:ext cx="548680" cy="9144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108741" y="290173"/>
            <a:ext cx="59747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МОНИТОРИНГ КАК МЕХАНИЗМ РАЗВИТИЯ</a:t>
            </a:r>
            <a:endParaRPr lang="ru-RU" sz="1600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6559981"/>
              </p:ext>
            </p:extLst>
          </p:nvPr>
        </p:nvGraphicFramePr>
        <p:xfrm>
          <a:off x="683565" y="820060"/>
          <a:ext cx="8064898" cy="49852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88115">
                  <a:extLst>
                    <a:ext uri="{9D8B030D-6E8A-4147-A177-3AD203B41FA5}">
                      <a16:colId xmlns:a16="http://schemas.microsoft.com/office/drawing/2014/main" val="1586170443"/>
                    </a:ext>
                  </a:extLst>
                </a:gridCol>
                <a:gridCol w="2688115">
                  <a:extLst>
                    <a:ext uri="{9D8B030D-6E8A-4147-A177-3AD203B41FA5}">
                      <a16:colId xmlns:a16="http://schemas.microsoft.com/office/drawing/2014/main" val="2180786718"/>
                    </a:ext>
                  </a:extLst>
                </a:gridCol>
                <a:gridCol w="2688668">
                  <a:extLst>
                    <a:ext uri="{9D8B030D-6E8A-4147-A177-3AD203B41FA5}">
                      <a16:colId xmlns:a16="http://schemas.microsoft.com/office/drawing/2014/main" val="3073516883"/>
                    </a:ext>
                  </a:extLst>
                </a:gridCol>
              </a:tblGrid>
              <a:tr h="12719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 (направления деятельности)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 (устанавливаются ответственными исполнителями самостоятельно с учетом необходимости развития по указанным направлениям деятельности и возможности сопоставления эффективности работы учреждений по указанным направлениям деятельности)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Источник получения информации (статистические данные должны быть взяты максимально без участия образовательных организаций)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3335321"/>
                  </a:ext>
                </a:extLst>
              </a:tr>
              <a:tr h="18170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Творчество (Лескова И. И. совместно с </a:t>
                      </a: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Кудасовой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 А.)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9541014"/>
                  </a:ext>
                </a:extLst>
              </a:tr>
              <a:tr h="36341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Реализация дополнительных общеобразовательных программ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15498"/>
                  </a:ext>
                </a:extLst>
              </a:tr>
              <a:tr h="36341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учащихся и педагогов в олимпиадном движении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951922"/>
                  </a:ext>
                </a:extLst>
              </a:tr>
              <a:tr h="36341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обучающихся на базе Точек роста (СОШ 1 и 11)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8927797"/>
                  </a:ext>
                </a:extLst>
              </a:tr>
              <a:tr h="36341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обучающихся на базе МБУ ДО «Созвездие» (</a:t>
                      </a: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Кванториум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5032617"/>
                  </a:ext>
                </a:extLst>
              </a:tr>
              <a:tr h="18170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Воспитание (Старовойтова Н. В. и Косолапова Т. Л.)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5151278"/>
                  </a:ext>
                </a:extLst>
              </a:tr>
              <a:tr h="1817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Ученическое самоуправление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0675563"/>
                  </a:ext>
                </a:extLst>
              </a:tr>
              <a:tr h="36341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Детские и молодежные общественные объединения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0361521"/>
                  </a:ext>
                </a:extLst>
              </a:tr>
              <a:tr h="1817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Краеведение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6549709"/>
                  </a:ext>
                </a:extLst>
              </a:tr>
              <a:tr h="36341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квалификации </a:t>
                      </a: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педработников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сфере воспитания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089426"/>
                  </a:ext>
                </a:extLst>
              </a:tr>
              <a:tr h="1817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 для школьников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9351913"/>
                  </a:ext>
                </a:extLst>
              </a:tr>
              <a:tr h="44257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Продвижение воспитательных сущностей на сайте школы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4114001"/>
                  </a:ext>
                </a:extLst>
              </a:tr>
              <a:tr h="1817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09476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508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7660" y="2011660"/>
            <a:ext cx="548680" cy="9144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108741" y="290173"/>
            <a:ext cx="59747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МОНИТОРИНГ КАК МЕХАНИЗМ РАЗВИТИЯ</a:t>
            </a:r>
            <a:endParaRPr lang="ru-RU" sz="1600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296642"/>
              </p:ext>
            </p:extLst>
          </p:nvPr>
        </p:nvGraphicFramePr>
        <p:xfrm>
          <a:off x="683565" y="780243"/>
          <a:ext cx="8064898" cy="52801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88115">
                  <a:extLst>
                    <a:ext uri="{9D8B030D-6E8A-4147-A177-3AD203B41FA5}">
                      <a16:colId xmlns:a16="http://schemas.microsoft.com/office/drawing/2014/main" val="1586170443"/>
                    </a:ext>
                  </a:extLst>
                </a:gridCol>
                <a:gridCol w="2688115">
                  <a:extLst>
                    <a:ext uri="{9D8B030D-6E8A-4147-A177-3AD203B41FA5}">
                      <a16:colId xmlns:a16="http://schemas.microsoft.com/office/drawing/2014/main" val="2180786718"/>
                    </a:ext>
                  </a:extLst>
                </a:gridCol>
                <a:gridCol w="2688668">
                  <a:extLst>
                    <a:ext uri="{9D8B030D-6E8A-4147-A177-3AD203B41FA5}">
                      <a16:colId xmlns:a16="http://schemas.microsoft.com/office/drawing/2014/main" val="3073516883"/>
                    </a:ext>
                  </a:extLst>
                </a:gridCol>
              </a:tblGrid>
              <a:tr h="127451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 (направления деятельности)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 (устанавливаются ответственными исполнителями самостоятельно с учетом необходимости развития по указанным направлениям деятельности и возможности сопоставления эффективности работы учреждений по указанным направлениям деятельности)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Источник получения информации (статистические данные должны быть взяты максимально без участия образовательных организаций)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3335321"/>
                  </a:ext>
                </a:extLst>
              </a:tr>
              <a:tr h="1820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Профориентация (Вольхина Д. В.)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7661554"/>
                  </a:ext>
                </a:extLst>
              </a:tr>
              <a:tr h="1820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Сетевые программы профориентации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5133429"/>
                  </a:ext>
                </a:extLst>
              </a:tr>
              <a:tr h="1820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Профессиональное обучение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8294832"/>
                  </a:ext>
                </a:extLst>
              </a:tr>
              <a:tr h="36414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Психологическое сопровождение выбора профессии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762741"/>
                  </a:ext>
                </a:extLst>
              </a:tr>
              <a:tr h="54621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Профессиональные пробы в рамках организации каникулярного отдыха школьников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7698962"/>
                  </a:ext>
                </a:extLst>
              </a:tr>
              <a:tr h="1820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Учитель (Бочкова Р. И.)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6555341"/>
                  </a:ext>
                </a:extLst>
              </a:tr>
              <a:tr h="1820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квалификации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162876"/>
                  </a:ext>
                </a:extLst>
              </a:tr>
              <a:tr h="1820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Методическое сопровождение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611680"/>
                  </a:ext>
                </a:extLst>
              </a:tr>
              <a:tr h="1820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Система наставничества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3455056"/>
                  </a:ext>
                </a:extLst>
              </a:tr>
              <a:tr h="1820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педагогов в конкурсном движении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5515418"/>
                  </a:ext>
                </a:extLst>
              </a:tr>
              <a:tr h="1820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Школьная команда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1288636"/>
                  </a:ext>
                </a:extLst>
              </a:tr>
              <a:tr h="1820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Распространение лучшего опыта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2691174"/>
                  </a:ext>
                </a:extLst>
              </a:tr>
              <a:tr h="1820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Школьный климат (</a:t>
                      </a: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Димаева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 В.)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9948350"/>
                  </a:ext>
                </a:extLst>
              </a:tr>
              <a:tr h="1820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Психолого-педагогическая служба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230412"/>
                  </a:ext>
                </a:extLst>
              </a:tr>
              <a:tr h="1820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Служба школьной медиации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4151154"/>
                  </a:ext>
                </a:extLst>
              </a:tr>
              <a:tr h="1820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Антибуллинговые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программы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5282625"/>
                  </a:ext>
                </a:extLst>
              </a:tr>
              <a:tr h="1820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Образовательная среда (Демиденко Е. Н.)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5107486"/>
                  </a:ext>
                </a:extLst>
              </a:tr>
              <a:tr h="1820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ФГИС «Моя школа»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9154768"/>
                  </a:ext>
                </a:extLst>
              </a:tr>
              <a:tr h="1820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Сферум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695" marR="23695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09476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745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7660" y="2011660"/>
            <a:ext cx="548680" cy="9144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108741" y="290173"/>
            <a:ext cx="59747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МОНИТОРИНГ КАК МЕХАНИЗМ РАЗВИТИЯ</a:t>
            </a:r>
            <a:endParaRPr lang="ru-RU" sz="1600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6182899"/>
              </p:ext>
            </p:extLst>
          </p:nvPr>
        </p:nvGraphicFramePr>
        <p:xfrm>
          <a:off x="457200" y="1772815"/>
          <a:ext cx="8229601" cy="34760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7874">
                  <a:extLst>
                    <a:ext uri="{9D8B030D-6E8A-4147-A177-3AD203B41FA5}">
                      <a16:colId xmlns:a16="http://schemas.microsoft.com/office/drawing/2014/main" val="1295120702"/>
                    </a:ext>
                  </a:extLst>
                </a:gridCol>
                <a:gridCol w="1071091">
                  <a:extLst>
                    <a:ext uri="{9D8B030D-6E8A-4147-A177-3AD203B41FA5}">
                      <a16:colId xmlns:a16="http://schemas.microsoft.com/office/drawing/2014/main" val="1467017380"/>
                    </a:ext>
                  </a:extLst>
                </a:gridCol>
                <a:gridCol w="1063744">
                  <a:extLst>
                    <a:ext uri="{9D8B030D-6E8A-4147-A177-3AD203B41FA5}">
                      <a16:colId xmlns:a16="http://schemas.microsoft.com/office/drawing/2014/main" val="3180241188"/>
                    </a:ext>
                  </a:extLst>
                </a:gridCol>
                <a:gridCol w="1073918">
                  <a:extLst>
                    <a:ext uri="{9D8B030D-6E8A-4147-A177-3AD203B41FA5}">
                      <a16:colId xmlns:a16="http://schemas.microsoft.com/office/drawing/2014/main" val="3436298262"/>
                    </a:ext>
                  </a:extLst>
                </a:gridCol>
                <a:gridCol w="1105570">
                  <a:extLst>
                    <a:ext uri="{9D8B030D-6E8A-4147-A177-3AD203B41FA5}">
                      <a16:colId xmlns:a16="http://schemas.microsoft.com/office/drawing/2014/main" val="2952695984"/>
                    </a:ext>
                  </a:extLst>
                </a:gridCol>
                <a:gridCol w="1095961">
                  <a:extLst>
                    <a:ext uri="{9D8B030D-6E8A-4147-A177-3AD203B41FA5}">
                      <a16:colId xmlns:a16="http://schemas.microsoft.com/office/drawing/2014/main" val="2882353897"/>
                    </a:ext>
                  </a:extLst>
                </a:gridCol>
                <a:gridCol w="975004">
                  <a:extLst>
                    <a:ext uri="{9D8B030D-6E8A-4147-A177-3AD203B41FA5}">
                      <a16:colId xmlns:a16="http://schemas.microsoft.com/office/drawing/2014/main" val="2458010562"/>
                    </a:ext>
                  </a:extLst>
                </a:gridCol>
                <a:gridCol w="896439">
                  <a:extLst>
                    <a:ext uri="{9D8B030D-6E8A-4147-A177-3AD203B41FA5}">
                      <a16:colId xmlns:a16="http://schemas.microsoft.com/office/drawing/2014/main" val="280854237"/>
                    </a:ext>
                  </a:extLst>
                </a:gridCol>
              </a:tblGrid>
              <a:tr h="17586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ОО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Положение (1 балл), сертификат (1 балл)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Активная ссылка на программу ДО (1 балл)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Расписание занятий (1 балл) с указанием места проведения (1 балл)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Качественное фото в деловом стиле (1 балл) и краткая информация о руководителе объединения (1 балл)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Новостная лента с фото, видео материалами (1 балл)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Иное (2 балла)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Общее количество баллов (до 10 баллов)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7994745"/>
                  </a:ext>
                </a:extLst>
              </a:tr>
              <a:tr h="2146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СОШ 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9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8295011"/>
                  </a:ext>
                </a:extLst>
              </a:tr>
              <a:tr h="2146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СОШ 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9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4566515"/>
                  </a:ext>
                </a:extLst>
              </a:tr>
              <a:tr h="2146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СОШ 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9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6121875"/>
                  </a:ext>
                </a:extLst>
              </a:tr>
              <a:tr h="2146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СОШ 11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9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5163377"/>
                  </a:ext>
                </a:extLst>
              </a:tr>
              <a:tr h="2146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СОШ 12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9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1107213"/>
                  </a:ext>
                </a:extLst>
              </a:tr>
              <a:tr h="2146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СОШ 14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9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418107"/>
                  </a:ext>
                </a:extLst>
              </a:tr>
              <a:tr h="2146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СОШ 15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9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5821888"/>
                  </a:ext>
                </a:extLst>
              </a:tr>
              <a:tr h="2146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ЦОИ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9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550049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57200" y="980728"/>
            <a:ext cx="8229601" cy="6783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tx1"/>
                </a:solidFill>
              </a:rPr>
              <a:t>ЧЕК-ЛИСТ  ВОСПИТАТЕЛЬНЫЕ СУЩНОСТИ</a:t>
            </a:r>
            <a:endParaRPr lang="ru-RU" sz="1100" dirty="0">
              <a:solidFill>
                <a:schemeClr val="tx1"/>
              </a:solidFill>
            </a:endParaRPr>
          </a:p>
          <a:p>
            <a:pPr algn="ctr"/>
            <a:r>
              <a:rPr lang="ru-RU" sz="1100" b="1" dirty="0">
                <a:solidFill>
                  <a:schemeClr val="tx1"/>
                </a:solidFill>
              </a:rPr>
              <a:t>(аналитик – Косолапова Т. Л.)</a:t>
            </a:r>
            <a:endParaRPr lang="ru-RU" sz="1100" dirty="0">
              <a:solidFill>
                <a:schemeClr val="tx1"/>
              </a:solidFill>
            </a:endParaRPr>
          </a:p>
          <a:p>
            <a:pPr algn="ctr"/>
            <a:r>
              <a:rPr lang="ru-RU" sz="1100" b="1" i="1" u="sng" dirty="0">
                <a:solidFill>
                  <a:schemeClr val="tx1"/>
                </a:solidFill>
              </a:rPr>
              <a:t>Школьный театр (координатор-эксперт Вольхина Д. В. )</a:t>
            </a:r>
            <a:endParaRPr lang="ru-RU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37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7660" y="2011660"/>
            <a:ext cx="548680" cy="9144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108741" y="290173"/>
            <a:ext cx="59747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МОНИТОРИНГ КАК МЕХАНИЗМ РАЗВИТИЯ</a:t>
            </a:r>
            <a:endParaRPr lang="ru-RU" sz="1600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8172024"/>
              </p:ext>
            </p:extLst>
          </p:nvPr>
        </p:nvGraphicFramePr>
        <p:xfrm>
          <a:off x="251521" y="980054"/>
          <a:ext cx="8712966" cy="50412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7621">
                  <a:extLst>
                    <a:ext uri="{9D8B030D-6E8A-4147-A177-3AD203B41FA5}">
                      <a16:colId xmlns:a16="http://schemas.microsoft.com/office/drawing/2014/main" val="2586053642"/>
                    </a:ext>
                  </a:extLst>
                </a:gridCol>
                <a:gridCol w="593779">
                  <a:extLst>
                    <a:ext uri="{9D8B030D-6E8A-4147-A177-3AD203B41FA5}">
                      <a16:colId xmlns:a16="http://schemas.microsoft.com/office/drawing/2014/main" val="276250804"/>
                    </a:ext>
                  </a:extLst>
                </a:gridCol>
                <a:gridCol w="580608">
                  <a:extLst>
                    <a:ext uri="{9D8B030D-6E8A-4147-A177-3AD203B41FA5}">
                      <a16:colId xmlns:a16="http://schemas.microsoft.com/office/drawing/2014/main" val="576120796"/>
                    </a:ext>
                  </a:extLst>
                </a:gridCol>
                <a:gridCol w="616828">
                  <a:extLst>
                    <a:ext uri="{9D8B030D-6E8A-4147-A177-3AD203B41FA5}">
                      <a16:colId xmlns:a16="http://schemas.microsoft.com/office/drawing/2014/main" val="3180921687"/>
                    </a:ext>
                  </a:extLst>
                </a:gridCol>
                <a:gridCol w="566340">
                  <a:extLst>
                    <a:ext uri="{9D8B030D-6E8A-4147-A177-3AD203B41FA5}">
                      <a16:colId xmlns:a16="http://schemas.microsoft.com/office/drawing/2014/main" val="3602742420"/>
                    </a:ext>
                  </a:extLst>
                </a:gridCol>
                <a:gridCol w="541096">
                  <a:extLst>
                    <a:ext uri="{9D8B030D-6E8A-4147-A177-3AD203B41FA5}">
                      <a16:colId xmlns:a16="http://schemas.microsoft.com/office/drawing/2014/main" val="2007740544"/>
                    </a:ext>
                  </a:extLst>
                </a:gridCol>
                <a:gridCol w="503230">
                  <a:extLst>
                    <a:ext uri="{9D8B030D-6E8A-4147-A177-3AD203B41FA5}">
                      <a16:colId xmlns:a16="http://schemas.microsoft.com/office/drawing/2014/main" val="1992291281"/>
                    </a:ext>
                  </a:extLst>
                </a:gridCol>
                <a:gridCol w="533413">
                  <a:extLst>
                    <a:ext uri="{9D8B030D-6E8A-4147-A177-3AD203B41FA5}">
                      <a16:colId xmlns:a16="http://schemas.microsoft.com/office/drawing/2014/main" val="3827266267"/>
                    </a:ext>
                  </a:extLst>
                </a:gridCol>
                <a:gridCol w="652499">
                  <a:extLst>
                    <a:ext uri="{9D8B030D-6E8A-4147-A177-3AD203B41FA5}">
                      <a16:colId xmlns:a16="http://schemas.microsoft.com/office/drawing/2014/main" val="1129778872"/>
                    </a:ext>
                  </a:extLst>
                </a:gridCol>
                <a:gridCol w="744693">
                  <a:extLst>
                    <a:ext uri="{9D8B030D-6E8A-4147-A177-3AD203B41FA5}">
                      <a16:colId xmlns:a16="http://schemas.microsoft.com/office/drawing/2014/main" val="432737922"/>
                    </a:ext>
                  </a:extLst>
                </a:gridCol>
                <a:gridCol w="480182">
                  <a:extLst>
                    <a:ext uri="{9D8B030D-6E8A-4147-A177-3AD203B41FA5}">
                      <a16:colId xmlns:a16="http://schemas.microsoft.com/office/drawing/2014/main" val="1514863386"/>
                    </a:ext>
                  </a:extLst>
                </a:gridCol>
                <a:gridCol w="443962">
                  <a:extLst>
                    <a:ext uri="{9D8B030D-6E8A-4147-A177-3AD203B41FA5}">
                      <a16:colId xmlns:a16="http://schemas.microsoft.com/office/drawing/2014/main" val="3893701444"/>
                    </a:ext>
                  </a:extLst>
                </a:gridCol>
                <a:gridCol w="527925">
                  <a:extLst>
                    <a:ext uri="{9D8B030D-6E8A-4147-A177-3AD203B41FA5}">
                      <a16:colId xmlns:a16="http://schemas.microsoft.com/office/drawing/2014/main" val="716152766"/>
                    </a:ext>
                  </a:extLst>
                </a:gridCol>
                <a:gridCol w="544938">
                  <a:extLst>
                    <a:ext uri="{9D8B030D-6E8A-4147-A177-3AD203B41FA5}">
                      <a16:colId xmlns:a16="http://schemas.microsoft.com/office/drawing/2014/main" val="1082573422"/>
                    </a:ext>
                  </a:extLst>
                </a:gridCol>
                <a:gridCol w="785852">
                  <a:extLst>
                    <a:ext uri="{9D8B030D-6E8A-4147-A177-3AD203B41FA5}">
                      <a16:colId xmlns:a16="http://schemas.microsoft.com/office/drawing/2014/main" val="1254256637"/>
                    </a:ext>
                  </a:extLst>
                </a:gridCol>
              </a:tblGrid>
              <a:tr h="135360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ОО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Шк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Медиац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(1-9)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ИБЦ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(1-8)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Научная студия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(1-9)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Шк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 Музей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(1-10)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Центр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ДИ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(1-9)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УСУ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(1-9)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Орлята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(1-9)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Экология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(1-9)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Волонтеры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(1-9)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РДШ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(1-9)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Шк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Хор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(1-9)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Шк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Театр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(1-10)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ШСК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(1-10)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Баллы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(макс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119)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7002511"/>
                  </a:ext>
                </a:extLst>
              </a:tr>
              <a:tr h="3352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СОШ 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88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0523391"/>
                  </a:ext>
                </a:extLst>
              </a:tr>
              <a:tr h="3352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СОШ 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82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247132"/>
                  </a:ext>
                </a:extLst>
              </a:tr>
              <a:tr h="3352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СОШ 5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99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2862090"/>
                  </a:ext>
                </a:extLst>
              </a:tr>
              <a:tr h="3352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СОШ 11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75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3480910"/>
                  </a:ext>
                </a:extLst>
              </a:tr>
              <a:tr h="6704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СОШ 12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65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5088912"/>
                  </a:ext>
                </a:extLst>
              </a:tr>
              <a:tr h="6704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СОШ 14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78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8526531"/>
                  </a:ext>
                </a:extLst>
              </a:tr>
              <a:tr h="6704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СОШ 15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2465202"/>
                  </a:ext>
                </a:extLst>
              </a:tr>
              <a:tr h="3352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ЦОИ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980" marR="5598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1304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714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7660" y="2011660"/>
            <a:ext cx="54868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1" b="16863"/>
          <a:stretch/>
        </p:blipFill>
        <p:spPr>
          <a:xfrm>
            <a:off x="7956376" y="5301208"/>
            <a:ext cx="1023971" cy="107721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2954020" y="183066"/>
            <a:ext cx="6156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МОТИВАЦИЯ СУБЪЕКТОВ</a:t>
            </a:r>
            <a:endParaRPr lang="ru-RU" sz="2800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5575" y="850222"/>
            <a:ext cx="8732866" cy="1138620"/>
          </a:xfrm>
          <a:prstGeom prst="roundRect">
            <a:avLst/>
          </a:prstGeom>
          <a:ln>
            <a:solidFill>
              <a:srgbClr val="CBA78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первого впечатления: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рганизация управленческих (педагогических) чтений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55575" y="2317444"/>
            <a:ext cx="8732866" cy="1255572"/>
          </a:xfrm>
          <a:prstGeom prst="roundRect">
            <a:avLst/>
          </a:prstGeom>
          <a:ln>
            <a:solidFill>
              <a:srgbClr val="CBA78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позитивного отношения: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самодиагностика, демонстрация преимуществ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59007" y="3929393"/>
            <a:ext cx="8732866" cy="1371815"/>
          </a:xfrm>
          <a:prstGeom prst="roundRect">
            <a:avLst/>
          </a:prstGeom>
          <a:ln>
            <a:solidFill>
              <a:srgbClr val="CBA78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личностных смыслов: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оделирование образа будущего, реализация системы стимулирования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31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7660" y="2011660"/>
            <a:ext cx="548680" cy="9144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987824" y="558748"/>
            <a:ext cx="599252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МОДЕЛИРОВАНИЕ ШКОЛЫ ПОЛНОГО ДНЯ</a:t>
            </a:r>
            <a:endParaRPr lang="ru-RU" sz="1600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2737187"/>
              </p:ext>
            </p:extLst>
          </p:nvPr>
        </p:nvGraphicFramePr>
        <p:xfrm>
          <a:off x="395536" y="944385"/>
          <a:ext cx="8352927" cy="5305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1007343669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4149026081"/>
                    </a:ext>
                  </a:extLst>
                </a:gridCol>
                <a:gridCol w="3600399">
                  <a:extLst>
                    <a:ext uri="{9D8B030D-6E8A-4147-A177-3AD203B41FA5}">
                      <a16:colId xmlns:a16="http://schemas.microsoft.com/office/drawing/2014/main" val="3738470942"/>
                    </a:ext>
                  </a:extLst>
                </a:gridCol>
              </a:tblGrid>
              <a:tr h="26543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Педагогические работники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0966512"/>
                  </a:ext>
                </a:extLst>
              </a:tr>
              <a:tr h="45965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08.00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13.00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Урочная деятельность с перерывом на завтрак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начальных классов (классный руководитель), учителя по отдельным предметам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2240720"/>
                  </a:ext>
                </a:extLst>
              </a:tr>
              <a:tr h="44238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13.00 – 13.30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Обед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начальных классов (классный руководитель)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2943271"/>
                  </a:ext>
                </a:extLst>
              </a:tr>
              <a:tr h="44238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13.30 – 14.30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Прогулка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начальных классов (классный руководитель)</a:t>
                      </a:r>
                    </a:p>
                  </a:txBody>
                  <a:tcPr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67371"/>
                  </a:ext>
                </a:extLst>
              </a:tr>
              <a:tr h="97324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14.30 – 16.00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Внеурочная деятельность (в том числе 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внешкольная, а также самоподготовка, онлайн-консультации по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Сферуму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 дополнительное образование, индивидуальные занятия с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узкими 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специалистами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Педагогические работники, реализующие программы внеурочной деятельности и (или) дополнительного образования, в том числе узкие специалисты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7733419"/>
                  </a:ext>
                </a:extLst>
              </a:tr>
              <a:tr h="61933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16.00 – 16.30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Полдник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Педагогический работник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который вёл последнее занятие или принимает учащихся на следующее занятие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289288"/>
                  </a:ext>
                </a:extLst>
              </a:tr>
              <a:tr h="115019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16.30 – 17.30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Дополнительное образование или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внеурочная деятельность 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 том числе 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внешкольная, а также самоподготовка, онлайн-консультации по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Сферуму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индивидуальные занятия с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узкими 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специалистами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Педагогические работники, реализующие программы внеурочной деятельности и (или) дополнительного образования, в том числе узкие специалисты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997808"/>
                  </a:ext>
                </a:extLst>
              </a:tr>
              <a:tr h="79628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17.30 – 18.30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Индивидуальные беседы с родителями (законными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представителями) обучающихся (по необходимости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в том числе в онлайн-формате (</a:t>
                      </a:r>
                      <a:r>
                        <a:rPr lang="ru-RU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Сферум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6E6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Административные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п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едагогические работники (в зависимости от цели беседы)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6E6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9833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439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7660" y="2011660"/>
            <a:ext cx="548680" cy="9144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987824" y="558748"/>
            <a:ext cx="59925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В ПЕРСПЕКТИВЕ</a:t>
            </a:r>
            <a:endParaRPr lang="ru-RU" sz="3600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877336"/>
            <a:ext cx="84969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ПРЕЕМСТВЕННОСТЬ ДОУ-ШКОЛА</a:t>
            </a:r>
          </a:p>
          <a:p>
            <a:pPr algn="just"/>
            <a:endParaRPr lang="ru-RU" sz="2400" b="1" dirty="0" smtClean="0">
              <a:solidFill>
                <a:srgbClr val="9E6D4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ПСИХОЛОГО-ПЕДАГОГИЧЕСКИЕ СЛУЖБЫ, МЕДИАЦИЯ</a:t>
            </a:r>
          </a:p>
          <a:p>
            <a:pPr algn="just"/>
            <a:endParaRPr lang="ru-RU" sz="2400" b="1" dirty="0" smtClean="0">
              <a:solidFill>
                <a:srgbClr val="9E6D4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ИНФОРМАЦИОННО-БИБЛИОТЕЧНЫЙ ЦЕНТР КАК ПЛОЩАДКА КРАЕВЕДЕНИЯ (ПРОЕКТНАЯ И ИССЛЕДОВАТЕЛЬСКАЯ ДЕЯТЕЛЬНОСТЬ)</a:t>
            </a:r>
          </a:p>
          <a:p>
            <a:pPr algn="just"/>
            <a:endParaRPr lang="ru-RU" sz="2400" b="1" dirty="0" smtClean="0">
              <a:solidFill>
                <a:srgbClr val="9E6D4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ГОСУДАРСТВЕННО-ОБЩЕСТВЕННОЕ УПРАВЛЕНИЕ</a:t>
            </a:r>
            <a:endParaRPr lang="ru-RU" sz="2400" b="1" dirty="0">
              <a:solidFill>
                <a:srgbClr val="9E6D4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82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09329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03947" y="1862915"/>
            <a:ext cx="936103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sp>
        <p:nvSpPr>
          <p:cNvPr id="19" name="Солнце 18"/>
          <p:cNvSpPr/>
          <p:nvPr/>
        </p:nvSpPr>
        <p:spPr>
          <a:xfrm>
            <a:off x="7162357" y="352943"/>
            <a:ext cx="1341195" cy="1288352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004">
            <a:off x="8151859" y="2240142"/>
            <a:ext cx="950784" cy="9507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8291">
            <a:off x="8013310" y="5203942"/>
            <a:ext cx="1037140" cy="87408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7894944" y="4198388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8581811" y="78880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158123" y="818166"/>
            <a:ext cx="7527841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Концепция «Школа Министерства просвещения России» – «настольная книга для директоров школ» </a:t>
            </a: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инистр просвещения Российской Федерации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С. С. Кравцов)</a:t>
            </a: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63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09329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03947" y="1862915"/>
            <a:ext cx="936103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sp>
        <p:nvSpPr>
          <p:cNvPr id="19" name="Солнце 18"/>
          <p:cNvSpPr/>
          <p:nvPr/>
        </p:nvSpPr>
        <p:spPr>
          <a:xfrm>
            <a:off x="7162357" y="352943"/>
            <a:ext cx="1341195" cy="1288352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004">
            <a:off x="8151859" y="2240142"/>
            <a:ext cx="950784" cy="9507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8291">
            <a:off x="8013310" y="5203942"/>
            <a:ext cx="1037140" cy="87408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7894944" y="4198388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8581811" y="78880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3347865" y="352942"/>
            <a:ext cx="427604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ТОЧКА ОТСЧЁТА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5575" y="997119"/>
            <a:ext cx="7468333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Совещание руководителей муниципальных общеобразовательных организаций городского округа Спасск-Дальний, март 2021 года, презентация Стратегического портфеля проектов «12 ПВГ или 12 прыжков выше головы»:</a:t>
            </a:r>
          </a:p>
          <a:p>
            <a:pPr algn="just"/>
            <a:endParaRPr lang="ru-RU" sz="1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 algn="just"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1.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мультипрофильной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общеобразовательной организации</a:t>
            </a:r>
          </a:p>
          <a:p>
            <a:pPr marL="109728" indent="0" algn="just"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2.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на базе школ городского округа Спасск-Дальний открытых лабораторий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PISA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-компетенций</a:t>
            </a:r>
          </a:p>
          <a:p>
            <a:pPr marL="109728" indent="0" algn="just"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3.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олимпиадного движения школьников и педагогов городского округа Спасск-Дальний</a:t>
            </a:r>
          </a:p>
          <a:p>
            <a:pPr marL="109728" indent="0" algn="just"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4.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сетевой проектно-исследовательской образовательной среды с использованием ресурсов Центра «Точка роста» в городском округе Спасск-Дальний</a:t>
            </a:r>
          </a:p>
          <a:p>
            <a:pPr marL="109728" indent="0" algn="just">
              <a:spcBef>
                <a:spcPts val="0"/>
              </a:spcBef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5.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сетевой площадки по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цифровизации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образовательной среды в городском округе Спасск-Дальний</a:t>
            </a:r>
          </a:p>
          <a:p>
            <a:pPr marL="109728" indent="0" algn="just">
              <a:spcBef>
                <a:spcPts val="0"/>
              </a:spcBef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6.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сетевого кластера по реализации рабочих программ воспитания образовательных организаций городского округа Спасск-Дальний</a:t>
            </a:r>
          </a:p>
          <a:p>
            <a:pPr marL="109728" indent="0" algn="just">
              <a:spcBef>
                <a:spcPts val="0"/>
              </a:spcBef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7.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Центра школьной молодёжи городского округа Спасск-Дальний</a:t>
            </a:r>
          </a:p>
          <a:p>
            <a:pPr marL="109728" indent="0" algn="just">
              <a:spcBef>
                <a:spcPts val="0"/>
              </a:spcBef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8.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ассоциации школьных спортивных клубов городского округа Спасск-Дальний</a:t>
            </a:r>
          </a:p>
          <a:p>
            <a:pPr marL="109728" indent="0" algn="just"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9.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конкурсного движения «Умная образовательная среда» в городском округе Спасск-Дальний</a:t>
            </a:r>
          </a:p>
          <a:p>
            <a:pPr marL="109728" indent="0" algn="just"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10.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брендинговой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студии по продвижению системы образования городского округа Спасск-Дальний</a:t>
            </a:r>
          </a:p>
          <a:p>
            <a:pPr marL="109728" indent="0" algn="just"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11.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Реформирование муниципальной методической службы городского округа Спасск-Дальний</a:t>
            </a:r>
          </a:p>
          <a:p>
            <a:pPr marL="109728" indent="0" algn="just"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12.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 резерва кадров в системе образования городского округа Спасск-Дальний «Учись у лучших – стань лучшим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</a:p>
        </p:txBody>
      </p:sp>
    </p:spTree>
    <p:extLst>
      <p:ext uri="{BB962C8B-B14F-4D97-AF65-F5344CB8AC3E}">
        <p14:creationId xmlns:p14="http://schemas.microsoft.com/office/powerpoint/2010/main" val="27803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09329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03947" y="1862915"/>
            <a:ext cx="936103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sp>
        <p:nvSpPr>
          <p:cNvPr id="19" name="Солнце 18"/>
          <p:cNvSpPr/>
          <p:nvPr/>
        </p:nvSpPr>
        <p:spPr>
          <a:xfrm>
            <a:off x="7162357" y="352943"/>
            <a:ext cx="1341195" cy="1288352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004">
            <a:off x="8151859" y="2240142"/>
            <a:ext cx="950784" cy="9507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8291">
            <a:off x="8013310" y="5203942"/>
            <a:ext cx="1037140" cy="87408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7894944" y="4198388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8581811" y="78880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2915817" y="352942"/>
            <a:ext cx="491713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ЛЕНТА КЛЮЧЕВЫХ СОБЫТИЙ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5575" y="997119"/>
            <a:ext cx="7468333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Городской Форум образовательных инициатив, август 2021 года, доклад «Единая образовательная среда: территория равных возможностей»: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вызовы системе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</a:p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инфраструктуре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(система образования должна быть </a:t>
            </a:r>
            <a:r>
              <a:rPr lang="ru-RU" sz="1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гибкой и мобильной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Трансформация системы подготовки учителя 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постоянное повышение квалификации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переподготовка – основной инструмент адаптации учителя к новым условиям)</a:t>
            </a:r>
          </a:p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 качества образования в условиях индивидуализации обучения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(возможности для </a:t>
            </a:r>
            <a:r>
              <a:rPr lang="ru-RU" sz="1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самореализации каждого ребёнка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5-ти из 9 школ в реализацию федеральной программы «Модернизация школьных систем образования», февраль 2022 года: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Информационно-библиотечные центры с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коворкинговыми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зонами (гибкое пространство)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Мобильные классы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Цифровое оборудование для реализации образовательных программ по физике, химии, биологии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конкурс «Флагманы образования. Муниципалитеты», июль 2022 года, презентация и экспертиза муниципальной программы развития образования городского округа Спасск-Дальний Приморского края «Модернизации </a:t>
            </a: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муниципальной образовательной 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среды»:</a:t>
            </a:r>
          </a:p>
          <a:p>
            <a:pPr algn="just"/>
            <a:r>
              <a:rPr lang="ru-RU" sz="1100" dirty="0" smtClean="0">
                <a:ln>
                  <a:solidFill>
                    <a:srgbClr val="19434F"/>
                  </a:solidFill>
                </a:ln>
                <a:latin typeface="Times New Roman" pitchFamily="18" charset="0"/>
                <a:cs typeface="Times New Roman" pitchFamily="18" charset="0"/>
              </a:rPr>
              <a:t>ПРОЕКТ 1: «Объединение ресурсов образовательных организаций как механизм повышения качества общего образования в муниципалитете»</a:t>
            </a:r>
          </a:p>
          <a:p>
            <a:pPr algn="just"/>
            <a:r>
              <a:rPr lang="ru-RU" sz="1100" dirty="0" smtClean="0">
                <a:ln>
                  <a:solidFill>
                    <a:srgbClr val="19434F"/>
                  </a:solidFill>
                </a:ln>
                <a:latin typeface="Times New Roman" pitchFamily="18" charset="0"/>
                <a:cs typeface="Times New Roman" pitchFamily="18" charset="0"/>
              </a:rPr>
              <a:t>ПРОЕКТ 2: «Введение обновленных ФГОС НОО и ООО, совершенствование системы дополнительного образования как условие повышения функциональной грамотности учащихся»</a:t>
            </a:r>
          </a:p>
          <a:p>
            <a:pPr algn="just"/>
            <a:r>
              <a:rPr lang="ru-RU" sz="1100" dirty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ПРОЕКТ 3: «Обновление содержания внеурочной деятельности как фактор развития системы воспитания в муниципальных общеобразовательных организациях»</a:t>
            </a:r>
          </a:p>
          <a:p>
            <a:pPr algn="just"/>
            <a:r>
              <a:rPr lang="ru-RU" sz="1100" dirty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ПРОЕКТ 4: «Развитие сетевого взаимодействия, горизонтального обучения, наставничества, муниципальных механизмов управления качеством образования как механизмы обеспеченности квалифицированными кадрами в системе образования городского округа Спасск-Дальний</a:t>
            </a:r>
            <a:r>
              <a:rPr lang="ru-RU" sz="1100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100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10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7660" y="2011660"/>
            <a:ext cx="54868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1" b="16863"/>
          <a:stretch/>
        </p:blipFill>
        <p:spPr>
          <a:xfrm>
            <a:off x="7956376" y="5477802"/>
            <a:ext cx="1023971" cy="107721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3203848" y="-27384"/>
            <a:ext cx="5776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Основания для разработки программы</a:t>
            </a:r>
            <a:endParaRPr lang="ru-RU" sz="24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98565"/>
            <a:ext cx="8980347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Указ Президента Российской Федерации от 21 июня 2020 г. № 474 «О национальных целях развития Российской Федерации на период до 2030 года», </a:t>
            </a:r>
          </a:p>
          <a:p>
            <a:pPr algn="just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Федеральный закон от 29.12.2012 № 273-ФЗ «Об образовании в Российской Федерации»,</a:t>
            </a:r>
          </a:p>
          <a:p>
            <a:pPr algn="just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Распоряжение Правительства РФ от 31.03.2022 № 678-р «Об утверждении Концепции развития дополнительного образования детей и признании утратившим силу Распоряжения Правительства РФ от 04.09.2014 № 1726-р»,</a:t>
            </a:r>
          </a:p>
          <a:p>
            <a:pPr algn="just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Распоряжение Правительства РФ от 29.05.2015 № 996-р «Об утверждении Стратегии развития воспитания в Российской Федерации на период до 2025 года»,</a:t>
            </a:r>
          </a:p>
          <a:p>
            <a:pPr algn="just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Распоряжение Правительства РФ от 24.06.2022 № 1688-р «Об утверждении концепции подготовки педагогических кадров для системы образования на период до 2030 года»,</a:t>
            </a:r>
          </a:p>
          <a:p>
            <a:pPr algn="just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Национальный проект "Образование", утвержденный президиумом Совета при Президенте Российской Федерации по стратегическому развитию и национальным проектам (протокол от 3 сентября 2018 г. № 10),</a:t>
            </a:r>
          </a:p>
          <a:p>
            <a:pPr algn="just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России и Минстроя России от 19 января 2022 года № 15/25/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«Об утверждении программы "Модернизации школьных систем образования"»</a:t>
            </a:r>
          </a:p>
          <a:p>
            <a:pPr algn="just"/>
            <a:r>
              <a:rPr lang="ru-RU" sz="1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«Школа </a:t>
            </a:r>
            <a:r>
              <a:rPr lang="ru-RU" sz="13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1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России», утверждённого 10.04.2022 на заседании коллегии Министерства просвещения Российской Федерации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Постановление Администрации Приморского края от 28.12.2018 N 668-па (ред. от 16.05.2022) «Об утверждении Стратегии социально-экономического развития Приморского края до 2030 года»,</a:t>
            </a:r>
          </a:p>
          <a:p>
            <a:pPr algn="just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Паспорт Регионального проекта «Современная школа» (Приморский край), утвержденный Губернатором Приморского края 21.08.2021,</a:t>
            </a:r>
          </a:p>
          <a:p>
            <a:pPr algn="just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Паспорт Регионального проекта «Успех каждого ребёнка», утвержденный Губернатором Приморского края 02.02.2022,</a:t>
            </a:r>
          </a:p>
          <a:p>
            <a:pPr algn="just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Постановление Администрации Приморского края от 16.12.2019 № 848-па (ред. от 25.05.2022) «Об утверждении государственной программы Приморского края «Развитие образования Приморского края» на 2020 - 2027 годы»,</a:t>
            </a:r>
          </a:p>
          <a:p>
            <a:pPr algn="just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остановление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Администрации городского округа Спасск-Дальний от 15 апреля 2014 года № 291-па «Об утверждении Порядка принятия решений о разработке, формировании, реализации и проведении оценки эффективности муниципальных программ  городского округа Спасск-Дальний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49112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7660" y="2011660"/>
            <a:ext cx="54868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1" b="16863"/>
          <a:stretch/>
        </p:blipFill>
        <p:spPr>
          <a:xfrm>
            <a:off x="7956376" y="5301208"/>
            <a:ext cx="1023971" cy="107721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203848" y="-27384"/>
            <a:ext cx="577649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Стратегия социально-экономического развития Приморского края до 2030 года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5575" y="764704"/>
            <a:ext cx="882477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образовательных комплексов,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реализующих образовательные программы основного, дополнительного образования, а также профессионального обучения. 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возможности для увеличения числа учащихся школ, осваивающих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предпрофильные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профильные образовательные программы, программы профессионального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обучения.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Освоение не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менее 75%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школьниками дополнительных образовательных программ, носящих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характер профессиональных проб.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Вовлечение не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менее 12% школьников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освоение образовательных программ дополнительного образования технической и естественнонаучной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направленности.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Ликвидация сменности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обучения,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обновление учебно-лабораторной базы, модернизация цифровой инфраструктуры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общеобразовательных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моделей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процедур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управления и преподавания с помощью цифровых образовательных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инструментов.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Охват 90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% детей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программами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дополнительного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системы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поддержки профессиональных компетенций работающего населения в приоритетных отраслях, в том числе в образовании.</a:t>
            </a:r>
          </a:p>
        </p:txBody>
      </p:sp>
    </p:spTree>
    <p:extLst>
      <p:ext uri="{BB962C8B-B14F-4D97-AF65-F5344CB8AC3E}">
        <p14:creationId xmlns:p14="http://schemas.microsoft.com/office/powerpoint/2010/main" val="87359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09329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03947" y="1862915"/>
            <a:ext cx="936103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sp>
        <p:nvSpPr>
          <p:cNvPr id="19" name="Солнце 18"/>
          <p:cNvSpPr/>
          <p:nvPr/>
        </p:nvSpPr>
        <p:spPr>
          <a:xfrm>
            <a:off x="7162357" y="352943"/>
            <a:ext cx="1341195" cy="1288352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004">
            <a:off x="8151859" y="2240142"/>
            <a:ext cx="950784" cy="9507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8291">
            <a:off x="8013310" y="5203942"/>
            <a:ext cx="1037140" cy="87408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7894944" y="4198388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8581811" y="78880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320341"/>
              </p:ext>
            </p:extLst>
          </p:nvPr>
        </p:nvGraphicFramePr>
        <p:xfrm>
          <a:off x="155575" y="719609"/>
          <a:ext cx="7512769" cy="1554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00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0843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Показатель 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Позиция в рейтинге Приморского края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84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Объективность оценочных процедур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94,5</a:t>
                      </a: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296D7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(97,9%)</a:t>
                      </a:r>
                      <a:endParaRPr lang="ru-RU" sz="1400" b="1" dirty="0">
                        <a:solidFill>
                          <a:srgbClr val="296D7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084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Эффективности механизмов управления качеством образования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61,1</a:t>
                      </a: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296D7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(87,4%)</a:t>
                      </a:r>
                      <a:endParaRPr lang="ru-RU" sz="1400" b="1" dirty="0">
                        <a:solidFill>
                          <a:srgbClr val="296D7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6578"/>
              </p:ext>
            </p:extLst>
          </p:nvPr>
        </p:nvGraphicFramePr>
        <p:xfrm>
          <a:off x="183803" y="2924944"/>
          <a:ext cx="7488834" cy="2956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719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24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61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0853"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Результаты обучения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Показатель</a:t>
                      </a:r>
                      <a:r>
                        <a:rPr lang="ru-RU" sz="13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г.о</a:t>
                      </a:r>
                      <a:r>
                        <a:rPr lang="ru-RU" sz="13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 Спасск-Дальний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Среднекраевой</a:t>
                      </a:r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показатель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 показатель</a:t>
                      </a:r>
                      <a:r>
                        <a:rPr lang="ru-RU" sz="13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 городским округам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 показатель по малым городам края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85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Достижение минимального уровня подготовки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72%</a:t>
                      </a: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296D7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(86%)</a:t>
                      </a:r>
                      <a:endParaRPr lang="ru-RU" sz="1400" b="1" dirty="0">
                        <a:solidFill>
                          <a:srgbClr val="296D7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76,7%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76,2%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75%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08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Достижение высокого уровня подготовки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1,9%</a:t>
                      </a: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296D7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(29,2%)</a:t>
                      </a:r>
                      <a:endParaRPr lang="ru-RU" sz="1400" b="1" dirty="0">
                        <a:solidFill>
                          <a:srgbClr val="296D7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2,4%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2,4%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2,3%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85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Функциональная грамотность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51,9%</a:t>
                      </a: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296D7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(79,5%)</a:t>
                      </a:r>
                      <a:endParaRPr lang="ru-RU" sz="1400" b="1" dirty="0">
                        <a:solidFill>
                          <a:srgbClr val="296D7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53%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53,6%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52,8%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085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Поступление в вузы региона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67,8%</a:t>
                      </a: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296D7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(72,6%)</a:t>
                      </a:r>
                      <a:endParaRPr lang="ru-RU" sz="1400" b="1" dirty="0">
                        <a:solidFill>
                          <a:srgbClr val="296D7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67,2%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64,6%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64,2%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043608" y="2348880"/>
            <a:ext cx="5904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Проблемное </a:t>
            </a:r>
            <a:r>
              <a:rPr lang="ru-RU" sz="20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поле</a:t>
            </a:r>
            <a:endParaRPr lang="ru-RU" sz="20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39985" y="198455"/>
            <a:ext cx="49427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dirty="0" smtClean="0">
                <a:ln>
                  <a:solidFill>
                    <a:srgbClr val="765136"/>
                  </a:solidFill>
                </a:ln>
                <a:solidFill>
                  <a:srgbClr val="9E6D48"/>
                </a:solidFill>
                <a:latin typeface="Times New Roman" pitchFamily="18" charset="0"/>
                <a:cs typeface="Times New Roman" pitchFamily="18" charset="0"/>
              </a:rPr>
              <a:t>Показатели </a:t>
            </a:r>
            <a:r>
              <a:rPr lang="ru-RU" sz="2400" b="1" dirty="0" err="1" smtClean="0">
                <a:ln>
                  <a:solidFill>
                    <a:srgbClr val="765136"/>
                  </a:solidFill>
                </a:ln>
                <a:solidFill>
                  <a:srgbClr val="9E6D48"/>
                </a:solidFill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sz="2000" b="1" dirty="0" smtClean="0">
                <a:ln>
                  <a:solidFill>
                    <a:srgbClr val="765136"/>
                  </a:solidFill>
                </a:ln>
                <a:solidFill>
                  <a:srgbClr val="9E6D4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n>
                  <a:solidFill>
                    <a:srgbClr val="765136"/>
                  </a:solidFill>
                </a:ln>
                <a:solidFill>
                  <a:srgbClr val="9E6D48"/>
                </a:solidFill>
                <a:latin typeface="Times New Roman" pitchFamily="18" charset="0"/>
                <a:cs typeface="Times New Roman" pitchFamily="18" charset="0"/>
              </a:rPr>
              <a:t>за 2021 год</a:t>
            </a:r>
          </a:p>
        </p:txBody>
      </p:sp>
    </p:spTree>
    <p:extLst>
      <p:ext uri="{BB962C8B-B14F-4D97-AF65-F5344CB8AC3E}">
        <p14:creationId xmlns:p14="http://schemas.microsoft.com/office/powerpoint/2010/main" val="146030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6" y="102404"/>
            <a:ext cx="462910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ТРИ КИТА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5574" y="548680"/>
            <a:ext cx="7512769" cy="6201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00" b="1" dirty="0">
              <a:solidFill>
                <a:srgbClr val="7651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ru-RU" sz="2000" b="1" dirty="0" smtClean="0">
                <a:solidFill>
                  <a:srgbClr val="9E6D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b="1" dirty="0" smtClean="0">
                <a:solidFill>
                  <a:srgbClr val="DBBC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ОСТИЖИМОСТЬ ЦЕЛЕЙ</a:t>
            </a:r>
          </a:p>
          <a:p>
            <a:pPr algn="just">
              <a:lnSpc>
                <a:spcPct val="200000"/>
              </a:lnSpc>
            </a:pPr>
            <a:r>
              <a:rPr lang="ru-RU" sz="2000" b="1" dirty="0" smtClean="0">
                <a:solidFill>
                  <a:srgbClr val="9E6D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b="1" dirty="0" smtClean="0">
                <a:solidFill>
                  <a:srgbClr val="DBBC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ПТИМИЗАЦИЯ ОБЪЕКТОВ</a:t>
            </a:r>
          </a:p>
          <a:p>
            <a:pPr algn="just">
              <a:lnSpc>
                <a:spcPct val="200000"/>
              </a:lnSpc>
            </a:pPr>
            <a:r>
              <a:rPr lang="ru-RU" sz="2000" b="1" dirty="0" smtClean="0">
                <a:solidFill>
                  <a:srgbClr val="9E6D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dirty="0" smtClean="0">
                <a:solidFill>
                  <a:srgbClr val="DBBC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ОТИВАЦИЯ СУБЪЕКТОВ</a:t>
            </a:r>
          </a:p>
          <a:p>
            <a:pPr algn="just"/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1 января 2024 года повышение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до 100% доли МБОУ СОШ, соответствующих всем критериям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среднего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уровня, установленным в рамках реализации федерального проекта «Школа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России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200000"/>
              </a:lnSpc>
            </a:pPr>
            <a:endParaRPr lang="ru-RU" sz="2000" b="1" dirty="0" smtClean="0">
              <a:solidFill>
                <a:srgbClr val="DBBC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4283968" y="1285415"/>
            <a:ext cx="155448" cy="914400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715409" y="994956"/>
            <a:ext cx="2547399" cy="1497940"/>
          </a:xfrm>
          <a:prstGeom prst="ellipse">
            <a:avLst/>
          </a:prstGeom>
          <a:solidFill>
            <a:srgbClr val="4AB9C2"/>
          </a:solidFill>
          <a:ln>
            <a:solidFill>
              <a:srgbClr val="4AB9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условиях многозадачности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33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7660" y="2011660"/>
            <a:ext cx="54868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1" b="16863"/>
          <a:stretch/>
        </p:blipFill>
        <p:spPr>
          <a:xfrm>
            <a:off x="7956376" y="5301208"/>
            <a:ext cx="1023971" cy="107721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108741" y="35528"/>
            <a:ext cx="6035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ОПТИМИЗАЦИЯ ОБЪЕКТОВ</a:t>
            </a:r>
            <a:endParaRPr lang="ru-RU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6262" y="949894"/>
            <a:ext cx="8732866" cy="1337046"/>
          </a:xfrm>
          <a:prstGeom prst="roundRect">
            <a:avLst/>
          </a:prstGeom>
          <a:ln>
            <a:solidFill>
              <a:srgbClr val="CBA78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 этап (2022 г.).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Создание МБОУ «Центр образования «Интеллект» путем реорганизации 2-х школ (СОШ 4 и Гимназия) и 3-х садов (ДОУ 5, 26 и 27). Внедрение профильного обучения в 75% школ. Открытие медицинского и психолого-педагогических классов. Обновление МТБ 5-ти школ за счет участия в Федеральной программе «Модернизация школьных систем образования».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59614" y="2430955"/>
            <a:ext cx="8732866" cy="1289813"/>
          </a:xfrm>
          <a:prstGeom prst="roundRect">
            <a:avLst/>
          </a:prstGeom>
          <a:ln>
            <a:solidFill>
              <a:srgbClr val="CBA78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2 этап (2023 г.).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Создание двух центров образования путем реорганизации: 1) 2-х школ (СОШ 3 и 14) и 2-х садов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(ДОУ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 и 17); 2) 2-х школ (СОШ 12 и 11) и 3-х садов (ДОУ 11, 14 и 23).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профильного обучения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100% школ, включение учащихся в освоение программ профессионального обучения. Развитие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цифровой образовательной среды и внедрение смешанной технологии обучения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 внеурочной деятельности 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100%  МБОУ СОШ.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47481" y="3843880"/>
            <a:ext cx="8732866" cy="1440160"/>
          </a:xfrm>
          <a:prstGeom prst="roundRect">
            <a:avLst/>
          </a:prstGeom>
          <a:ln>
            <a:solidFill>
              <a:srgbClr val="CBA78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3 этап (2024 г.).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Создание двух центров образования путем реорганизации: 1) школы  №1 и 3-х садов (ДОУ 3, 7 и 18); 2) школы № 15 и 2-х садов (ДОУ 4 и 16). Повышение до 100% доли МБОУ СОШ, предоставляющих возможности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предпрофильного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профильного и профессионального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обучения: технологический профиль – 4 организации, естественно-научный профиль – 3 организации, социально-экономический и гуманитарный профили – 1 организация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Развитие цифровой образовательной среды и внедрение смешанной технологии обучения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урочной и внеурочной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деятельности в 100%  МБОУ СОШ.</a:t>
            </a:r>
          </a:p>
        </p:txBody>
      </p:sp>
    </p:spTree>
    <p:extLst>
      <p:ext uri="{BB962C8B-B14F-4D97-AF65-F5344CB8AC3E}">
        <p14:creationId xmlns:p14="http://schemas.microsoft.com/office/powerpoint/2010/main" val="15805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7660" y="2011660"/>
            <a:ext cx="54868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1" b="16863"/>
          <a:stretch/>
        </p:blipFill>
        <p:spPr>
          <a:xfrm>
            <a:off x="7956376" y="5301208"/>
            <a:ext cx="1023971" cy="107721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108741" y="35528"/>
            <a:ext cx="6035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ОПТИМИЗАЦИЯ ОБЪЕКТОВ</a:t>
            </a:r>
            <a:endParaRPr lang="ru-RU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6262" y="949894"/>
            <a:ext cx="8732866" cy="1337046"/>
          </a:xfrm>
          <a:prstGeom prst="roundRect">
            <a:avLst/>
          </a:prstGeom>
          <a:ln>
            <a:solidFill>
              <a:srgbClr val="CBA78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 этап (2022 г.).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Введение обновленных ФГОС (1 и 5 классы). Внедрение дополнительных общеразвивающих программ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профориентационной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направленности. Анализ дополнительных общеобразовательных программ, размещенных муниципальными образовательными организациями на платформе ПФДО, индивидуальное методическое сопровождение педагогов дополнительного образования по корректировке программ: включение в их содержание формирование функциональной грамотности,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профориентационной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составляющей, в том числе с возможностью профессиональных проб.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59614" y="2430955"/>
            <a:ext cx="8732866" cy="1289813"/>
          </a:xfrm>
          <a:prstGeom prst="roundRect">
            <a:avLst/>
          </a:prstGeom>
          <a:ln>
            <a:solidFill>
              <a:srgbClr val="CBA78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2 этап (2023 г.).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Введение обновленных ФГОС. Внедрение дополнительных общеразвивающих программ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профориентационной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направленности (организация профессиональных проб). Изучение опыта реализации дополнительных общеобразовательных программ, направленных на формирование функциональной грамотности, профориентацию, в том числе с организацией профессиональных проб.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47481" y="3843880"/>
            <a:ext cx="8732866" cy="1440160"/>
          </a:xfrm>
          <a:prstGeom prst="roundRect">
            <a:avLst/>
          </a:prstGeom>
          <a:ln>
            <a:solidFill>
              <a:srgbClr val="CBA78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3 этап (2024 г.).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Реализация обновленных ФГОС. Муниципальный конкурс дополнительных общеобразовательных программ, направленных на формирование функциональной грамотности, профориентацию, в том числе с организацией профессиональных проб. Распространение лучшего опыта. Включение формирования функциональной грамотности в не менее чем 70% дополнительных общеразвивающих программ.</a:t>
            </a:r>
          </a:p>
        </p:txBody>
      </p:sp>
    </p:spTree>
    <p:extLst>
      <p:ext uri="{BB962C8B-B14F-4D97-AF65-F5344CB8AC3E}">
        <p14:creationId xmlns:p14="http://schemas.microsoft.com/office/powerpoint/2010/main" val="35359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808</TotalTime>
  <Words>2720</Words>
  <Application>Microsoft Office PowerPoint</Application>
  <PresentationFormat>Экран (4:3)</PresentationFormat>
  <Paragraphs>566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pc-7</dc:creator>
  <cp:lastModifiedBy>Елена Геннадьевна</cp:lastModifiedBy>
  <cp:revision>105</cp:revision>
  <cp:lastPrinted>2023-04-04T22:33:45Z</cp:lastPrinted>
  <dcterms:created xsi:type="dcterms:W3CDTF">2022-07-05T23:20:10Z</dcterms:created>
  <dcterms:modified xsi:type="dcterms:W3CDTF">2023-04-04T22:43:46Z</dcterms:modified>
</cp:coreProperties>
</file>