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306" r:id="rId4"/>
    <p:sldId id="303" r:id="rId5"/>
    <p:sldId id="304" r:id="rId6"/>
    <p:sldId id="305"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6D7F"/>
    <a:srgbClr val="9E6D48"/>
    <a:srgbClr val="C6E6E9"/>
    <a:srgbClr val="765136"/>
    <a:srgbClr val="4AB9C2"/>
    <a:srgbClr val="DBBCA0"/>
    <a:srgbClr val="CBA78D"/>
    <a:srgbClr val="F6ECE0"/>
    <a:srgbClr val="19434F"/>
    <a:srgbClr val="F2F6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54" autoAdjust="0"/>
    <p:restoredTop sz="94660"/>
  </p:normalViewPr>
  <p:slideViewPr>
    <p:cSldViewPr>
      <p:cViewPr varScale="1">
        <p:scale>
          <a:sx n="70" d="100"/>
          <a:sy n="70" d="100"/>
        </p:scale>
        <p:origin x="1016" y="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9F3ECD0-3109-40C8-8D8F-3AE95E08D833}" type="datetimeFigureOut">
              <a:rPr lang="ru-RU" smtClean="0"/>
              <a:pPr/>
              <a:t>22.08.2024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135919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F3ECD0-3109-40C8-8D8F-3AE95E08D833}" type="datetimeFigureOut">
              <a:rPr lang="ru-RU" smtClean="0"/>
              <a:pPr/>
              <a:t>22.08.2024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3314188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F3ECD0-3109-40C8-8D8F-3AE95E08D833}" type="datetimeFigureOut">
              <a:rPr lang="ru-RU" smtClean="0"/>
              <a:pPr/>
              <a:t>22.08.2024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2630908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F3ECD0-3109-40C8-8D8F-3AE95E08D833}" type="datetimeFigureOut">
              <a:rPr lang="ru-RU" smtClean="0"/>
              <a:pPr/>
              <a:t>22.08.2024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3254111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9F3ECD0-3109-40C8-8D8F-3AE95E08D833}" type="datetimeFigureOut">
              <a:rPr lang="ru-RU" smtClean="0"/>
              <a:pPr/>
              <a:t>22.08.2024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221509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9F3ECD0-3109-40C8-8D8F-3AE95E08D833}" type="datetimeFigureOut">
              <a:rPr lang="ru-RU" smtClean="0"/>
              <a:pPr/>
              <a:t>22.08.2024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3904277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9F3ECD0-3109-40C8-8D8F-3AE95E08D833}" type="datetimeFigureOut">
              <a:rPr lang="ru-RU" smtClean="0"/>
              <a:pPr/>
              <a:t>22.08.2024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1297561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9F3ECD0-3109-40C8-8D8F-3AE95E08D833}" type="datetimeFigureOut">
              <a:rPr lang="ru-RU" smtClean="0"/>
              <a:pPr/>
              <a:t>22.08.2024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1407335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9F3ECD0-3109-40C8-8D8F-3AE95E08D833}" type="datetimeFigureOut">
              <a:rPr lang="ru-RU" smtClean="0"/>
              <a:pPr/>
              <a:t>22.08.2024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2696864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9F3ECD0-3109-40C8-8D8F-3AE95E08D833}" type="datetimeFigureOut">
              <a:rPr lang="ru-RU" smtClean="0"/>
              <a:pPr/>
              <a:t>22.08.2024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1547552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9F3ECD0-3109-40C8-8D8F-3AE95E08D833}" type="datetimeFigureOut">
              <a:rPr lang="ru-RU" smtClean="0"/>
              <a:pPr/>
              <a:t>22.08.2024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3356246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F3ECD0-3109-40C8-8D8F-3AE95E08D833}" type="datetimeFigureOut">
              <a:rPr lang="ru-RU" smtClean="0"/>
              <a:pPr/>
              <a:t>22.08.2024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5630C-8573-4BF6-AAA4-B789D41C7388}" type="slidenum">
              <a:rPr lang="ru-RU" smtClean="0"/>
              <a:pPr/>
              <a:t>‹#›</a:t>
            </a:fld>
            <a:endParaRPr lang="ru-RU"/>
          </a:p>
        </p:txBody>
      </p:sp>
    </p:spTree>
    <p:extLst>
      <p:ext uri="{BB962C8B-B14F-4D97-AF65-F5344CB8AC3E}">
        <p14:creationId xmlns:p14="http://schemas.microsoft.com/office/powerpoint/2010/main" val="3661814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2.jpg"/><Relationship Id="rId5" Type="http://schemas.openxmlformats.org/officeDocument/2006/relationships/image" Target="../media/image6.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093296"/>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4103947" y="1862915"/>
            <a:ext cx="936103"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285783" y="1033700"/>
            <a:ext cx="628579" cy="523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7504585" y="2675816"/>
            <a:ext cx="775609" cy="654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8387827" y="1975939"/>
            <a:ext cx="707355" cy="655527"/>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0500" y="4126933"/>
            <a:ext cx="624682" cy="442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8" descr="Подбор циферблатов и стрелок"/>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46499" y="88282"/>
            <a:ext cx="1187627" cy="1187627"/>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rotWithShape="1">
          <a:blip r:embed="rId6" cstate="print">
            <a:extLst>
              <a:ext uri="{28A0092B-C50C-407E-A947-70E740481C1C}">
                <a14:useLocalDpi xmlns:a14="http://schemas.microsoft.com/office/drawing/2010/main" val="0"/>
              </a:ext>
            </a:extLst>
          </a:blip>
          <a:srcRect t="12891" b="16863"/>
          <a:stretch/>
        </p:blipFill>
        <p:spPr>
          <a:xfrm>
            <a:off x="6704884" y="4221088"/>
            <a:ext cx="2331612" cy="2452860"/>
          </a:xfrm>
          <a:prstGeom prst="rect">
            <a:avLst/>
          </a:prstGeom>
          <a:effectLst>
            <a:innerShdw blurRad="63500" dist="50800">
              <a:prstClr val="black">
                <a:alpha val="50000"/>
              </a:prstClr>
            </a:innerShdw>
          </a:effectLst>
        </p:spPr>
      </p:pic>
      <p:sp>
        <p:nvSpPr>
          <p:cNvPr id="4" name="TextBox 3"/>
          <p:cNvSpPr txBox="1"/>
          <p:nvPr/>
        </p:nvSpPr>
        <p:spPr>
          <a:xfrm>
            <a:off x="395254" y="963062"/>
            <a:ext cx="6470791" cy="4616648"/>
          </a:xfrm>
          <a:prstGeom prst="rect">
            <a:avLst/>
          </a:prstGeom>
          <a:noFill/>
          <a:effectLst>
            <a:outerShdw blurRad="279400" dist="127000" dir="5400000" sx="54000" sy="54000" algn="ctr" rotWithShape="0">
              <a:srgbClr val="000000">
                <a:alpha val="43137"/>
              </a:srgbClr>
            </a:outerShdw>
          </a:effectLst>
        </p:spPr>
        <p:txBody>
          <a:bodyPr wrap="square" rtlCol="0">
            <a:spAutoFit/>
          </a:bodyPr>
          <a:lstStyle/>
          <a:p>
            <a:pPr algn="just"/>
            <a:r>
              <a:rPr lang="ru-RU" sz="14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Цель государственной политики РФ в области образования -</a:t>
            </a:r>
            <a:r>
              <a:rPr lang="ru-RU" sz="1400" b="1" dirty="0"/>
              <a:t> </a:t>
            </a:r>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построение суверенной национальной системы образования на основе укрепления традиционных российских духовно-нравственных ценностей.</a:t>
            </a:r>
          </a:p>
          <a:p>
            <a:pPr algn="just"/>
            <a:r>
              <a:rPr lang="ru-RU" sz="1400" b="1" dirty="0" smtClean="0">
                <a:ln>
                  <a:solidFill>
                    <a:schemeClr val="accent2">
                      <a:lumMod val="50000"/>
                    </a:schemeClr>
                  </a:solidFill>
                </a:ln>
                <a:latin typeface="Times New Roman" panose="02020603050405020304" pitchFamily="18" charset="0"/>
                <a:cs typeface="Times New Roman" panose="02020603050405020304" pitchFamily="18" charset="0"/>
              </a:rPr>
              <a:t>Основные механизмы</a:t>
            </a:r>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 – нацпроект «Образование», проект «Школа </a:t>
            </a:r>
            <a:r>
              <a:rPr lang="ru-RU" sz="1400" dirty="0" err="1" smtClean="0">
                <a:ln>
                  <a:solidFill>
                    <a:schemeClr val="accent2">
                      <a:lumMod val="50000"/>
                    </a:schemeClr>
                  </a:solidFill>
                </a:ln>
                <a:latin typeface="Times New Roman" panose="02020603050405020304" pitchFamily="18" charset="0"/>
                <a:cs typeface="Times New Roman" panose="02020603050405020304" pitchFamily="18" charset="0"/>
              </a:rPr>
              <a:t>Минпросвещения</a:t>
            </a:r>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 России».</a:t>
            </a:r>
          </a:p>
          <a:p>
            <a:pPr algn="just"/>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2023-2024 учебный год </a:t>
            </a:r>
            <a:r>
              <a:rPr lang="ru-RU" sz="1400" dirty="0">
                <a:ln>
                  <a:solidFill>
                    <a:schemeClr val="accent2">
                      <a:lumMod val="50000"/>
                    </a:schemeClr>
                  </a:solidFill>
                </a:ln>
                <a:latin typeface="Times New Roman" panose="02020603050405020304" pitchFamily="18" charset="0"/>
                <a:cs typeface="Times New Roman" panose="02020603050405020304" pitchFamily="18" charset="0"/>
              </a:rPr>
              <a:t>-</a:t>
            </a:r>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 внедрение на всей территории РФ (федеральная повестка): </a:t>
            </a:r>
            <a:r>
              <a:rPr lang="ru-RU" sz="1400" dirty="0" smtClean="0">
                <a:latin typeface="Times New Roman" panose="02020603050405020304" pitchFamily="18" charset="0"/>
                <a:cs typeface="Times New Roman" panose="02020603050405020304" pitchFamily="18" charset="0"/>
              </a:rPr>
              <a:t>обновленных ФГОС и ФОП ДО, НОО, ООО, СОО; ФРП, ФАОП ДО, НОО, ООО для детей с ОВЗ, ФАОП для обучающихся с умственной отсталостью (интеллектуальными нарушениями); единой </a:t>
            </a:r>
            <a:r>
              <a:rPr lang="ru-RU" sz="1400" dirty="0">
                <a:latin typeface="Times New Roman" panose="02020603050405020304" pitchFamily="18" charset="0"/>
                <a:cs typeface="Times New Roman" panose="02020603050405020304" pitchFamily="18" charset="0"/>
              </a:rPr>
              <a:t>модели </a:t>
            </a:r>
            <a:r>
              <a:rPr lang="ru-RU" sz="1400" dirty="0" err="1">
                <a:latin typeface="Times New Roman" panose="02020603050405020304" pitchFamily="18" charset="0"/>
                <a:cs typeface="Times New Roman" panose="02020603050405020304" pitchFamily="18" charset="0"/>
              </a:rPr>
              <a:t>профориентационной</a:t>
            </a:r>
            <a:r>
              <a:rPr lang="ru-RU" sz="1400" dirty="0">
                <a:latin typeface="Times New Roman" panose="02020603050405020304" pitchFamily="18" charset="0"/>
                <a:cs typeface="Times New Roman" panose="02020603050405020304" pitchFamily="18" charset="0"/>
              </a:rPr>
              <a:t> деятельности (</a:t>
            </a:r>
            <a:r>
              <a:rPr lang="ru-RU" sz="1400" dirty="0" err="1">
                <a:latin typeface="Times New Roman" panose="02020603050405020304" pitchFamily="18" charset="0"/>
                <a:cs typeface="Times New Roman" panose="02020603050405020304" pitchFamily="18" charset="0"/>
              </a:rPr>
              <a:t>профминимума</a:t>
            </a:r>
            <a:r>
              <a:rPr lang="ru-RU" sz="1400" dirty="0" smtClean="0">
                <a:latin typeface="Times New Roman" panose="02020603050405020304" pitchFamily="18" charset="0"/>
                <a:cs typeface="Times New Roman" panose="02020603050405020304" pitchFamily="18" charset="0"/>
              </a:rPr>
              <a:t>); инструкции </a:t>
            </a:r>
            <a:r>
              <a:rPr lang="ru-RU" sz="1400" dirty="0">
                <a:latin typeface="Times New Roman" panose="02020603050405020304" pitchFamily="18" charset="0"/>
                <a:cs typeface="Times New Roman" panose="02020603050405020304" pitchFamily="18" charset="0"/>
              </a:rPr>
              <a:t>по оформлению пространств образовательных </a:t>
            </a:r>
            <a:r>
              <a:rPr lang="ru-RU" sz="1400" dirty="0" smtClean="0">
                <a:latin typeface="Times New Roman" panose="02020603050405020304" pitchFamily="18" charset="0"/>
                <a:cs typeface="Times New Roman" panose="02020603050405020304" pitchFamily="18" charset="0"/>
              </a:rPr>
              <a:t>организаций; ФГИС </a:t>
            </a:r>
            <a:r>
              <a:rPr lang="ru-RU" sz="1400" dirty="0">
                <a:latin typeface="Times New Roman" panose="02020603050405020304" pitchFamily="18" charset="0"/>
                <a:cs typeface="Times New Roman" panose="02020603050405020304" pitchFamily="18" charset="0"/>
              </a:rPr>
              <a:t>«Моя школа», </a:t>
            </a:r>
            <a:r>
              <a:rPr lang="ru-RU" sz="1400" dirty="0" smtClean="0">
                <a:latin typeface="Times New Roman" panose="02020603050405020304" pitchFamily="18" charset="0"/>
                <a:cs typeface="Times New Roman" panose="02020603050405020304" pitchFamily="18" charset="0"/>
              </a:rPr>
              <a:t>ОП </a:t>
            </a:r>
            <a:r>
              <a:rPr lang="ru-RU" sz="1400" dirty="0">
                <a:latin typeface="Times New Roman" panose="02020603050405020304" pitchFamily="18" charset="0"/>
                <a:cs typeface="Times New Roman" panose="02020603050405020304" pitchFamily="18" charset="0"/>
              </a:rPr>
              <a:t>«</a:t>
            </a:r>
            <a:r>
              <a:rPr lang="ru-RU" sz="1400" dirty="0" err="1">
                <a:latin typeface="Times New Roman" panose="02020603050405020304" pitchFamily="18" charset="0"/>
                <a:cs typeface="Times New Roman" panose="02020603050405020304" pitchFamily="18" charset="0"/>
              </a:rPr>
              <a:t>Сферум</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ПК СПТ. А также введение </a:t>
            </a:r>
            <a:r>
              <a:rPr lang="ru-RU" sz="1400" dirty="0">
                <a:latin typeface="Times New Roman" panose="02020603050405020304" pitchFamily="18" charset="0"/>
                <a:cs typeface="Times New Roman" panose="02020603050405020304" pitchFamily="18" charset="0"/>
              </a:rPr>
              <a:t>ставок советников директоров по воспитанию и взаимодействию с детскими общественными </a:t>
            </a:r>
            <a:r>
              <a:rPr lang="ru-RU" sz="1400" dirty="0" smtClean="0">
                <a:latin typeface="Times New Roman" panose="02020603050405020304" pitchFamily="18" charset="0"/>
                <a:cs typeface="Times New Roman" panose="02020603050405020304" pitchFamily="18" charset="0"/>
              </a:rPr>
              <a:t>объединениями, создание </a:t>
            </a:r>
            <a:r>
              <a:rPr lang="ru-RU" sz="1400" dirty="0">
                <a:latin typeface="Times New Roman" panose="02020603050405020304" pitchFamily="18" charset="0"/>
                <a:cs typeface="Times New Roman" panose="02020603050405020304" pitchFamily="18" charset="0"/>
              </a:rPr>
              <a:t>первичных отделений </a:t>
            </a:r>
            <a:r>
              <a:rPr lang="ru-RU" sz="1400" dirty="0" smtClean="0">
                <a:latin typeface="Times New Roman" panose="02020603050405020304" pitchFamily="18" charset="0"/>
                <a:cs typeface="Times New Roman" panose="02020603050405020304" pitchFamily="18" charset="0"/>
              </a:rPr>
              <a:t>РДДМ </a:t>
            </a:r>
            <a:r>
              <a:rPr lang="ru-RU" sz="1400" dirty="0">
                <a:latin typeface="Times New Roman" panose="02020603050405020304" pitchFamily="18" charset="0"/>
                <a:cs typeface="Times New Roman" panose="02020603050405020304" pitchFamily="18" charset="0"/>
              </a:rPr>
              <a:t>«Движение </a:t>
            </a:r>
            <a:r>
              <a:rPr lang="ru-RU" sz="1400" dirty="0" smtClean="0">
                <a:latin typeface="Times New Roman" panose="02020603050405020304" pitchFamily="18" charset="0"/>
                <a:cs typeface="Times New Roman" panose="02020603050405020304" pitchFamily="18" charset="0"/>
              </a:rPr>
              <a:t>Первых».</a:t>
            </a:r>
            <a:endParaRPr lang="ru-RU" sz="1400" dirty="0">
              <a:latin typeface="Times New Roman" panose="02020603050405020304" pitchFamily="18" charset="0"/>
              <a:cs typeface="Times New Roman" panose="02020603050405020304" pitchFamily="18" charset="0"/>
            </a:endParaRPr>
          </a:p>
          <a:p>
            <a:pPr algn="just"/>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Региональная повестка – реализация государственной политики в сфере образования с учетом региональных особенностей, обеспечение роста качества общего образования.</a:t>
            </a:r>
            <a:endParaRPr lang="ru-RU" sz="1400" dirty="0">
              <a:ln>
                <a:solidFill>
                  <a:schemeClr val="accent2">
                    <a:lumMod val="50000"/>
                  </a:schemeClr>
                </a:solidFill>
              </a:ln>
              <a:latin typeface="Times New Roman" panose="02020603050405020304" pitchFamily="18" charset="0"/>
              <a:cs typeface="Times New Roman" panose="02020603050405020304" pitchFamily="18" charset="0"/>
            </a:endParaRPr>
          </a:p>
          <a:p>
            <a:pPr algn="just"/>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Муниципальная </a:t>
            </a:r>
            <a:r>
              <a:rPr lang="ru-RU" sz="1400" dirty="0">
                <a:ln>
                  <a:solidFill>
                    <a:schemeClr val="accent2">
                      <a:lumMod val="50000"/>
                    </a:schemeClr>
                  </a:solidFill>
                </a:ln>
                <a:latin typeface="Times New Roman" panose="02020603050405020304" pitchFamily="18" charset="0"/>
                <a:cs typeface="Times New Roman" panose="02020603050405020304" pitchFamily="18" charset="0"/>
              </a:rPr>
              <a:t>повестка – реализация государственной политики в сфере образования с учетом </a:t>
            </a:r>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региональных и местных </a:t>
            </a:r>
            <a:r>
              <a:rPr lang="ru-RU" sz="1400" dirty="0">
                <a:ln>
                  <a:solidFill>
                    <a:schemeClr val="accent2">
                      <a:lumMod val="50000"/>
                    </a:schemeClr>
                  </a:solidFill>
                </a:ln>
                <a:latin typeface="Times New Roman" panose="02020603050405020304" pitchFamily="18" charset="0"/>
                <a:cs typeface="Times New Roman" panose="02020603050405020304" pitchFamily="18" charset="0"/>
              </a:rPr>
              <a:t>особенностей, обеспечение роста качества общего образования.</a:t>
            </a:r>
          </a:p>
          <a:p>
            <a:pPr algn="just"/>
            <a:endParaRPr lang="ru-RU" sz="1400" dirty="0" smtClean="0">
              <a:ln>
                <a:solidFill>
                  <a:schemeClr val="accent2">
                    <a:lumMod val="50000"/>
                  </a:schemeClr>
                </a:solidFill>
              </a:ln>
              <a:latin typeface="Times New Roman" panose="02020603050405020304" pitchFamily="18" charset="0"/>
              <a:cs typeface="Times New Roman" panose="02020603050405020304" pitchFamily="18" charset="0"/>
            </a:endParaRPr>
          </a:p>
        </p:txBody>
      </p:sp>
      <p:sp>
        <p:nvSpPr>
          <p:cNvPr id="27" name="Солнце 26"/>
          <p:cNvSpPr/>
          <p:nvPr/>
        </p:nvSpPr>
        <p:spPr>
          <a:xfrm>
            <a:off x="6779762" y="341700"/>
            <a:ext cx="738337" cy="673448"/>
          </a:xfrm>
          <a:prstGeom prst="su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22811" y="4413699"/>
            <a:ext cx="414521" cy="408920"/>
          </a:xfrm>
          <a:prstGeom prst="rect">
            <a:avLst/>
          </a:prstGeom>
          <a:effectLst>
            <a:reflection endPos="0" dist="50800" dir="5400000" sy="-100000" algn="bl" rotWithShape="0"/>
          </a:effectLst>
        </p:spPr>
      </p:pic>
      <p:pic>
        <p:nvPicPr>
          <p:cNvPr id="46" name="Рисунок 4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3802251" flipH="1" flipV="1">
            <a:off x="8218696" y="74513"/>
            <a:ext cx="798657" cy="806336"/>
          </a:xfrm>
          <a:prstGeom prst="rect">
            <a:avLst/>
          </a:prstGeom>
        </p:spPr>
      </p:pic>
      <p:pic>
        <p:nvPicPr>
          <p:cNvPr id="47" name="Рисунок 4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997598">
            <a:off x="7927264" y="3315003"/>
            <a:ext cx="820137" cy="6912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74645">
            <a:off x="7454032" y="1352859"/>
            <a:ext cx="854564" cy="854564"/>
          </a:xfrm>
          <a:prstGeom prst="rect">
            <a:avLst/>
          </a:prstGeom>
        </p:spPr>
      </p:pic>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23" name="TextBox 22"/>
          <p:cNvSpPr txBox="1"/>
          <p:nvPr/>
        </p:nvSpPr>
        <p:spPr>
          <a:xfrm>
            <a:off x="611560" y="5566326"/>
            <a:ext cx="6177332" cy="338554"/>
          </a:xfrm>
          <a:prstGeom prst="rect">
            <a:avLst/>
          </a:prstGeom>
          <a:noFill/>
        </p:spPr>
        <p:txBody>
          <a:bodyPr wrap="square" rtlCol="0">
            <a:spAutoFit/>
          </a:bodyPr>
          <a:lstStyle/>
          <a:p>
            <a:pPr algn="ctr"/>
            <a:r>
              <a:rPr lang="ru-RU" sz="16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ЕДИНОЕ ОБРАЗОВАТЕЛЬНОЕ ПРОСТРАНСТВО</a:t>
            </a:r>
            <a:endParaRPr lang="ru-RU" sz="1600" b="1" dirty="0"/>
          </a:p>
        </p:txBody>
      </p:sp>
      <p:sp>
        <p:nvSpPr>
          <p:cNvPr id="6" name="Скругленный прямоугольник 5"/>
          <p:cNvSpPr/>
          <p:nvPr/>
        </p:nvSpPr>
        <p:spPr>
          <a:xfrm>
            <a:off x="3108741" y="99011"/>
            <a:ext cx="3270643" cy="82760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Векторы развития системы образования</a:t>
            </a:r>
          </a:p>
        </p:txBody>
      </p:sp>
    </p:spTree>
    <p:extLst>
      <p:ext uri="{BB962C8B-B14F-4D97-AF65-F5344CB8AC3E}">
        <p14:creationId xmlns:p14="http://schemas.microsoft.com/office/powerpoint/2010/main" val="22608763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830997"/>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Значимые результаты реализации МП развития образования ГО Спасск-Дальний </a:t>
            </a:r>
          </a:p>
          <a:p>
            <a:pPr algn="ctr"/>
            <a:r>
              <a:rPr lang="ru-RU" sz="1600" b="1" dirty="0" smtClean="0">
                <a:ln>
                  <a:solidFill>
                    <a:srgbClr val="19434F"/>
                  </a:solidFill>
                </a:ln>
                <a:solidFill>
                  <a:srgbClr val="296D7F"/>
                </a:solidFill>
                <a:latin typeface="Times New Roman" pitchFamily="18" charset="0"/>
                <a:cs typeface="Times New Roman" pitchFamily="18" charset="0"/>
              </a:rPr>
              <a:t>на 2022-2024 годы</a:t>
            </a:r>
          </a:p>
        </p:txBody>
      </p:sp>
      <p:sp>
        <p:nvSpPr>
          <p:cNvPr id="13" name="Объект 12"/>
          <p:cNvSpPr>
            <a:spLocks noGrp="1"/>
          </p:cNvSpPr>
          <p:nvPr>
            <p:ph sz="quarter" idx="4"/>
          </p:nvPr>
        </p:nvSpPr>
        <p:spPr>
          <a:xfrm>
            <a:off x="4171524" y="946384"/>
            <a:ext cx="3240360" cy="5007462"/>
          </a:xfrm>
          <a:ln>
            <a:solidFill>
              <a:srgbClr val="296D7F"/>
            </a:solidFill>
          </a:ln>
        </p:spPr>
        <p:txBody>
          <a:bodyPr>
            <a:noAutofit/>
          </a:bodyPr>
          <a:lstStyle/>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Финансы, кадровая обеспеченность</a:t>
            </a:r>
            <a:endParaRPr lang="ru-RU" sz="1200"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1200" dirty="0" smtClean="0">
                <a:latin typeface="Times New Roman" panose="02020603050405020304" pitchFamily="18" charset="0"/>
                <a:cs typeface="Times New Roman" panose="02020603050405020304" pitchFamily="18" charset="0"/>
              </a:rPr>
              <a:t>Снижение численности </a:t>
            </a:r>
            <a:r>
              <a:rPr lang="ru-RU" sz="1200" dirty="0">
                <a:latin typeface="Times New Roman" panose="02020603050405020304" pitchFamily="18" charset="0"/>
                <a:cs typeface="Times New Roman" panose="02020603050405020304" pitchFamily="18" charset="0"/>
              </a:rPr>
              <a:t>административного персонала на </a:t>
            </a:r>
            <a:r>
              <a:rPr lang="ru-RU" sz="1200" dirty="0" smtClean="0">
                <a:latin typeface="Times New Roman" panose="02020603050405020304" pitchFamily="18" charset="0"/>
                <a:cs typeface="Times New Roman" panose="02020603050405020304" pitchFamily="18" charset="0"/>
              </a:rPr>
              <a:t>24,25 </a:t>
            </a:r>
            <a:r>
              <a:rPr lang="ru-RU" sz="1200" dirty="0">
                <a:latin typeface="Times New Roman" panose="02020603050405020304" pitchFamily="18" charset="0"/>
                <a:cs typeface="Times New Roman" panose="02020603050405020304" pitchFamily="18" charset="0"/>
              </a:rPr>
              <a:t>штатных </a:t>
            </a:r>
            <a:r>
              <a:rPr lang="ru-RU" sz="1200" dirty="0" smtClean="0">
                <a:latin typeface="Times New Roman" panose="02020603050405020304" pitchFamily="18" charset="0"/>
                <a:cs typeface="Times New Roman" panose="02020603050405020304" pitchFamily="18" charset="0"/>
              </a:rPr>
              <a:t>единицы, высвобождение средств на оплату труда педагогов, в том числе стимулирующие выплаты (за подготовку к ГИА, ВСОШ, углубленное изучение предметов, качество работы, выполнение особо важных работ, премии по итогам работы).</a:t>
            </a:r>
          </a:p>
          <a:p>
            <a:pPr marL="0" indent="0" algn="just">
              <a:spcBef>
                <a:spcPts val="0"/>
              </a:spcBef>
              <a:buNone/>
            </a:pPr>
            <a:r>
              <a:rPr lang="ru-RU" sz="1200" dirty="0">
                <a:latin typeface="Times New Roman" panose="02020603050405020304" pitchFamily="18" charset="0"/>
                <a:cs typeface="Times New Roman" panose="02020603050405020304" pitchFamily="18" charset="0"/>
              </a:rPr>
              <a:t>Р</a:t>
            </a:r>
            <a:r>
              <a:rPr lang="ru-RU" sz="1200" dirty="0" smtClean="0">
                <a:latin typeface="Times New Roman" panose="02020603050405020304" pitchFamily="18" charset="0"/>
                <a:cs typeface="Times New Roman" panose="02020603050405020304" pitchFamily="18" charset="0"/>
              </a:rPr>
              <a:t>ост </a:t>
            </a:r>
            <a:r>
              <a:rPr lang="ru-RU" sz="1200" dirty="0">
                <a:latin typeface="Times New Roman" panose="02020603050405020304" pitchFamily="18" charset="0"/>
                <a:cs typeface="Times New Roman" panose="02020603050405020304" pitchFamily="18" charset="0"/>
              </a:rPr>
              <a:t>на 20% кадровой обеспеченности </a:t>
            </a:r>
            <a:r>
              <a:rPr lang="ru-RU" sz="1200" dirty="0" smtClean="0">
                <a:latin typeface="Times New Roman" panose="02020603050405020304" pitchFamily="18" charset="0"/>
                <a:cs typeface="Times New Roman" panose="02020603050405020304" pitchFamily="18" charset="0"/>
              </a:rPr>
              <a:t>квалифицированными </a:t>
            </a:r>
            <a:r>
              <a:rPr lang="ru-RU" sz="1200" dirty="0" err="1" smtClean="0">
                <a:latin typeface="Times New Roman" panose="02020603050405020304" pitchFamily="18" charset="0"/>
                <a:cs typeface="Times New Roman" panose="02020603050405020304" pitchFamily="18" charset="0"/>
              </a:rPr>
              <a:t>педработниками</a:t>
            </a:r>
            <a:r>
              <a:rPr lang="ru-RU" sz="1200" dirty="0" smtClean="0">
                <a:latin typeface="Times New Roman" panose="02020603050405020304" pitchFamily="18" charset="0"/>
                <a:cs typeface="Times New Roman" panose="02020603050405020304" pitchFamily="18" charset="0"/>
              </a:rPr>
              <a:t> за </a:t>
            </a:r>
            <a:r>
              <a:rPr lang="ru-RU" sz="1200" dirty="0">
                <a:latin typeface="Times New Roman" panose="02020603050405020304" pitchFamily="18" charset="0"/>
                <a:cs typeface="Times New Roman" panose="02020603050405020304" pitchFamily="18" charset="0"/>
              </a:rPr>
              <a:t>счет </a:t>
            </a:r>
            <a:r>
              <a:rPr lang="ru-RU" sz="1200" dirty="0" smtClean="0">
                <a:latin typeface="Times New Roman" panose="02020603050405020304" pitchFamily="18" charset="0"/>
                <a:cs typeface="Times New Roman" panose="02020603050405020304" pitchFamily="18" charset="0"/>
              </a:rPr>
              <a:t>создания </a:t>
            </a:r>
            <a:r>
              <a:rPr lang="ru-RU" sz="1200" dirty="0">
                <a:latin typeface="Times New Roman" panose="02020603050405020304" pitchFamily="18" charset="0"/>
                <a:cs typeface="Times New Roman" panose="02020603050405020304" pitchFamily="18" charset="0"/>
              </a:rPr>
              <a:t>общего кадрового </a:t>
            </a:r>
            <a:r>
              <a:rPr lang="ru-RU" sz="1200" dirty="0" smtClean="0">
                <a:latin typeface="Times New Roman" panose="02020603050405020304" pitchFamily="18" charset="0"/>
                <a:cs typeface="Times New Roman" panose="02020603050405020304" pitchFamily="18" charset="0"/>
              </a:rPr>
              <a:t>потенциала (доля учителей до 35 лет – 19,63%, учителей 1 и высшей категорий – 61%, 8,24 уч-ся в расчете на 1 учителя-логопеда, учителя-дефектолога при нормативе 12-16 уч-ся).</a:t>
            </a:r>
          </a:p>
          <a:p>
            <a:pPr marL="0" indent="0" algn="just">
              <a:spcBef>
                <a:spcPts val="0"/>
              </a:spcBef>
              <a:buNone/>
            </a:pPr>
            <a:r>
              <a:rPr lang="ru-RU" sz="1200" dirty="0" smtClean="0">
                <a:latin typeface="Times New Roman" panose="02020603050405020304" pitchFamily="18" charset="0"/>
                <a:cs typeface="Times New Roman" panose="02020603050405020304" pitchFamily="18" charset="0"/>
              </a:rPr>
              <a:t>Оптимизация уровня </a:t>
            </a:r>
            <a:r>
              <a:rPr lang="ru-RU" sz="1200" dirty="0">
                <a:latin typeface="Times New Roman" panose="02020603050405020304" pitchFamily="18" charset="0"/>
                <a:cs typeface="Times New Roman" panose="02020603050405020304" pitchFamily="18" charset="0"/>
              </a:rPr>
              <a:t>соотношения </a:t>
            </a:r>
            <a:r>
              <a:rPr lang="ru-RU" sz="1200" dirty="0" smtClean="0">
                <a:latin typeface="Times New Roman" panose="02020603050405020304" pitchFamily="18" charset="0"/>
                <a:cs typeface="Times New Roman" panose="02020603050405020304" pitchFamily="18" charset="0"/>
              </a:rPr>
              <a:t>финансовых средств при </a:t>
            </a:r>
            <a:r>
              <a:rPr lang="ru-RU" sz="1200" dirty="0">
                <a:latin typeface="Times New Roman" panose="02020603050405020304" pitchFamily="18" charset="0"/>
                <a:cs typeface="Times New Roman" panose="02020603050405020304" pitchFamily="18" charset="0"/>
              </a:rPr>
              <a:t>подготовке к новому учебному году: </a:t>
            </a:r>
            <a:r>
              <a:rPr lang="ru-RU" sz="1200" dirty="0" smtClean="0">
                <a:latin typeface="Times New Roman" panose="02020603050405020304" pitchFamily="18" charset="0"/>
                <a:cs typeface="Times New Roman" panose="02020603050405020304" pitchFamily="18" charset="0"/>
              </a:rPr>
              <a:t>60</a:t>
            </a:r>
            <a:r>
              <a:rPr lang="ru-RU" sz="1200" dirty="0">
                <a:latin typeface="Times New Roman" panose="02020603050405020304" pitchFamily="18" charset="0"/>
                <a:cs typeface="Times New Roman" panose="02020603050405020304" pitchFamily="18" charset="0"/>
              </a:rPr>
              <a:t>% - </a:t>
            </a:r>
            <a:r>
              <a:rPr lang="ru-RU" sz="1200" dirty="0" smtClean="0">
                <a:latin typeface="Times New Roman" panose="02020603050405020304" pitchFamily="18" charset="0"/>
                <a:cs typeface="Times New Roman" panose="02020603050405020304" pitchFamily="18" charset="0"/>
              </a:rPr>
              <a:t>краевая субвенция, </a:t>
            </a:r>
            <a:r>
              <a:rPr lang="ru-RU" sz="1200" dirty="0">
                <a:latin typeface="Times New Roman" panose="02020603050405020304" pitchFamily="18" charset="0"/>
                <a:cs typeface="Times New Roman" panose="02020603050405020304" pitchFamily="18" charset="0"/>
              </a:rPr>
              <a:t>30% - </a:t>
            </a:r>
            <a:r>
              <a:rPr lang="ru-RU" sz="1200" dirty="0" smtClean="0">
                <a:latin typeface="Times New Roman" panose="02020603050405020304" pitchFamily="18" charset="0"/>
                <a:cs typeface="Times New Roman" panose="02020603050405020304" pitchFamily="18" charset="0"/>
              </a:rPr>
              <a:t>местный бюджет </a:t>
            </a:r>
            <a:r>
              <a:rPr lang="ru-RU" sz="1200" dirty="0">
                <a:latin typeface="Times New Roman" panose="02020603050405020304" pitchFamily="18" charset="0"/>
                <a:cs typeface="Times New Roman" panose="02020603050405020304" pitchFamily="18" charset="0"/>
              </a:rPr>
              <a:t>и 10% - </a:t>
            </a:r>
            <a:r>
              <a:rPr lang="ru-RU" sz="1200" dirty="0" err="1">
                <a:latin typeface="Times New Roman" panose="02020603050405020304" pitchFamily="18" charset="0"/>
                <a:cs typeface="Times New Roman" panose="02020603050405020304" pitchFamily="18" charset="0"/>
              </a:rPr>
              <a:t>внебюджет</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ср-</a:t>
            </a:r>
            <a:r>
              <a:rPr lang="ru-RU" sz="1200" dirty="0" err="1" smtClean="0">
                <a:latin typeface="Times New Roman" panose="02020603050405020304" pitchFamily="18" charset="0"/>
                <a:cs typeface="Times New Roman" panose="02020603050405020304" pitchFamily="18" charset="0"/>
              </a:rPr>
              <a:t>ва</a:t>
            </a:r>
            <a:r>
              <a:rPr lang="ru-RU" sz="1200" dirty="0" smtClean="0">
                <a:latin typeface="Times New Roman" panose="02020603050405020304" pitchFamily="18" charset="0"/>
                <a:cs typeface="Times New Roman" panose="02020603050405020304" pitchFamily="18" charset="0"/>
              </a:rPr>
              <a:t> от платных услуг).</a:t>
            </a:r>
          </a:p>
          <a:p>
            <a:pPr marL="0" indent="0" algn="just">
              <a:spcBef>
                <a:spcPts val="0"/>
              </a:spcBef>
              <a:buNone/>
            </a:pPr>
            <a:r>
              <a:rPr lang="ru-RU" sz="1200" b="1" dirty="0" smtClean="0">
                <a:solidFill>
                  <a:srgbClr val="00B050"/>
                </a:solidFill>
                <a:latin typeface="Times New Roman" panose="02020603050405020304" pitchFamily="18" charset="0"/>
                <a:cs typeface="Times New Roman" panose="02020603050405020304" pitchFamily="18" charset="0"/>
              </a:rPr>
              <a:t>90,9 </a:t>
            </a:r>
            <a:r>
              <a:rPr lang="ru-RU" sz="1200" b="1" dirty="0">
                <a:solidFill>
                  <a:srgbClr val="00B050"/>
                </a:solidFill>
                <a:latin typeface="Times New Roman" panose="02020603050405020304" pitchFamily="18" charset="0"/>
                <a:cs typeface="Times New Roman" panose="02020603050405020304" pitchFamily="18" charset="0"/>
              </a:rPr>
              <a:t>баллов</a:t>
            </a:r>
            <a:r>
              <a:rPr lang="ru-RU" sz="1200" dirty="0">
                <a:latin typeface="Times New Roman" panose="02020603050405020304" pitchFamily="18" charset="0"/>
                <a:cs typeface="Times New Roman" panose="02020603050405020304" pitchFamily="18" charset="0"/>
              </a:rPr>
              <a:t> по показателям раздела «Создание условий для достижения результатов</a:t>
            </a:r>
            <a:r>
              <a:rPr lang="ru-RU" sz="1200" dirty="0" smtClean="0">
                <a:latin typeface="Times New Roman" panose="02020603050405020304" pitchFamily="18" charset="0"/>
                <a:cs typeface="Times New Roman" panose="02020603050405020304" pitchFamily="18" charset="0"/>
              </a:rPr>
              <a:t>», </a:t>
            </a:r>
            <a:r>
              <a:rPr lang="ru-RU" sz="1200" b="1" dirty="0" smtClean="0">
                <a:solidFill>
                  <a:srgbClr val="00B050"/>
                </a:solidFill>
                <a:latin typeface="Times New Roman" panose="02020603050405020304" pitchFamily="18" charset="0"/>
                <a:cs typeface="Times New Roman" panose="02020603050405020304" pitchFamily="18" charset="0"/>
              </a:rPr>
              <a:t>92,8 баллов</a:t>
            </a:r>
            <a:r>
              <a:rPr lang="ru-RU" sz="1200" dirty="0" smtClean="0">
                <a:latin typeface="Times New Roman" panose="02020603050405020304" pitchFamily="18" charset="0"/>
                <a:cs typeface="Times New Roman" panose="02020603050405020304" pitchFamily="18" charset="0"/>
              </a:rPr>
              <a:t> раздела «Организация рабочих процессов» по Мотивирующему мониторингу на платформе Аналитики ЦОС.</a:t>
            </a:r>
          </a:p>
          <a:p>
            <a:pPr marL="0" indent="0" algn="just">
              <a:spcBef>
                <a:spcPts val="0"/>
              </a:spcBef>
              <a:buNone/>
            </a:pPr>
            <a:endParaRPr lang="ru-RU" sz="1200" b="1" dirty="0" smtClean="0">
              <a:solidFill>
                <a:srgbClr val="00B050"/>
              </a:solidFill>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p:txBody>
      </p:sp>
      <p:sp>
        <p:nvSpPr>
          <p:cNvPr id="2" name="Объект 1"/>
          <p:cNvSpPr>
            <a:spLocks noGrp="1"/>
          </p:cNvSpPr>
          <p:nvPr>
            <p:ph sz="half" idx="2"/>
          </p:nvPr>
        </p:nvSpPr>
        <p:spPr>
          <a:xfrm>
            <a:off x="356957" y="930352"/>
            <a:ext cx="3634388" cy="5023494"/>
          </a:xfrm>
          <a:ln>
            <a:solidFill>
              <a:srgbClr val="296D7F"/>
            </a:solidFill>
          </a:ln>
        </p:spPr>
        <p:txBody>
          <a:bodyPr>
            <a:noAutofit/>
          </a:bodyPr>
          <a:lstStyle/>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Инфраструктура </a:t>
            </a:r>
            <a:endParaRPr lang="ru-RU" sz="1200"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1200" dirty="0" smtClean="0">
                <a:latin typeface="Times New Roman" panose="02020603050405020304" pitchFamily="18" charset="0"/>
                <a:cs typeface="Times New Roman" panose="02020603050405020304" pitchFamily="18" charset="0"/>
              </a:rPr>
              <a:t>Завершение реорганизации: за 3 года из 22 юридических лиц создано 6.</a:t>
            </a:r>
          </a:p>
          <a:p>
            <a:pPr marL="0" indent="0" algn="just">
              <a:spcBef>
                <a:spcPts val="0"/>
              </a:spcBef>
              <a:buNone/>
            </a:pPr>
            <a:r>
              <a:rPr lang="ru-RU" sz="1200" dirty="0" smtClean="0">
                <a:latin typeface="Times New Roman" panose="02020603050405020304" pitchFamily="18" charset="0"/>
                <a:cs typeface="Times New Roman" panose="02020603050405020304" pitchFamily="18" charset="0"/>
              </a:rPr>
              <a:t>Объединение ресурсов, оптимизация использования зданий и площадей, </a:t>
            </a:r>
            <a:r>
              <a:rPr lang="ru-RU" sz="1200" dirty="0">
                <a:latin typeface="Times New Roman" panose="02020603050405020304" pitchFamily="18" charset="0"/>
                <a:cs typeface="Times New Roman" panose="02020603050405020304" pitchFamily="18" charset="0"/>
              </a:rPr>
              <a:t>материально-технической базы и создание новых </a:t>
            </a:r>
            <a:r>
              <a:rPr lang="ru-RU" sz="1200" dirty="0" smtClean="0">
                <a:latin typeface="Times New Roman" panose="02020603050405020304" pitchFamily="18" charset="0"/>
                <a:cs typeface="Times New Roman" panose="02020603050405020304" pitchFamily="18" charset="0"/>
              </a:rPr>
              <a:t>пространств (7 Точек роста, 8 ЦОС, 8 ИБЦ, 9 ЦДИ, 8 школьных музеев, 6 кабинетов ОБЗР, </a:t>
            </a:r>
            <a:r>
              <a:rPr lang="ru-RU" sz="1200" dirty="0">
                <a:latin typeface="Times New Roman" panose="02020603050405020304" pitchFamily="18" charset="0"/>
                <a:cs typeface="Times New Roman" panose="02020603050405020304" pitchFamily="18" charset="0"/>
              </a:rPr>
              <a:t>зонирование 80% рекреаций, 50% из них – зоны совместной </a:t>
            </a:r>
            <a:r>
              <a:rPr lang="ru-RU" sz="1200" dirty="0" smtClean="0">
                <a:latin typeface="Times New Roman" panose="02020603050405020304" pitchFamily="18" charset="0"/>
                <a:cs typeface="Times New Roman" panose="02020603050405020304" pitchFamily="18" charset="0"/>
              </a:rPr>
              <a:t>деятельности и др.) позволяет сокращать кол-во уч-ся во 2-ую </a:t>
            </a:r>
            <a:r>
              <a:rPr lang="ru-RU" sz="1200" dirty="0">
                <a:latin typeface="Times New Roman" panose="02020603050405020304" pitchFamily="18" charset="0"/>
                <a:cs typeface="Times New Roman" panose="02020603050405020304" pitchFamily="18" charset="0"/>
              </a:rPr>
              <a:t>смену </a:t>
            </a:r>
            <a:r>
              <a:rPr lang="ru-RU" sz="1200" dirty="0" smtClean="0">
                <a:latin typeface="Times New Roman" panose="02020603050405020304" pitchFamily="18" charset="0"/>
                <a:cs typeface="Times New Roman" panose="02020603050405020304" pitchFamily="18" charset="0"/>
              </a:rPr>
              <a:t>(с </a:t>
            </a:r>
            <a:r>
              <a:rPr lang="ru-RU" sz="1200" dirty="0">
                <a:latin typeface="Times New Roman" panose="02020603050405020304" pitchFamily="18" charset="0"/>
                <a:cs typeface="Times New Roman" panose="02020603050405020304" pitchFamily="18" charset="0"/>
              </a:rPr>
              <a:t>13,7% в 2021 году до 6,3% в 2023 </a:t>
            </a:r>
            <a:r>
              <a:rPr lang="ru-RU" sz="1200" dirty="0" smtClean="0">
                <a:latin typeface="Times New Roman" panose="02020603050405020304" pitchFamily="18" charset="0"/>
                <a:cs typeface="Times New Roman" panose="02020603050405020304" pitchFamily="18" charset="0"/>
              </a:rPr>
              <a:t>году), реализовывать Школу полного дня в 100% ОО (охват ГПД 18,2% от общего кол-ва уч-ся НОО, внеурочной деятельностью в объеме 10 часов в неделю – 100%, </a:t>
            </a:r>
            <a:r>
              <a:rPr lang="ru-RU" sz="1200" dirty="0" err="1" smtClean="0">
                <a:latin typeface="Times New Roman" panose="02020603050405020304" pitchFamily="18" charset="0"/>
                <a:cs typeface="Times New Roman" panose="02020603050405020304" pitchFamily="18" charset="0"/>
              </a:rPr>
              <a:t>допобразованием</a:t>
            </a:r>
            <a:r>
              <a:rPr lang="ru-RU" sz="1200" dirty="0" smtClean="0">
                <a:latin typeface="Times New Roman" panose="02020603050405020304" pitchFamily="18" charset="0"/>
                <a:cs typeface="Times New Roman" panose="02020603050405020304" pitchFamily="18" charset="0"/>
              </a:rPr>
              <a:t> всех 6-ти направленностей – 97,4%, РДДМ (официально зарегистрировано) – 70% от общего кол-ва школьников до 18 лет).</a:t>
            </a:r>
          </a:p>
          <a:p>
            <a:pPr marL="0" indent="0" algn="just">
              <a:spcBef>
                <a:spcPts val="0"/>
              </a:spcBef>
              <a:buNone/>
            </a:pPr>
            <a:r>
              <a:rPr lang="ru-RU" sz="1200" dirty="0" smtClean="0">
                <a:latin typeface="Times New Roman" panose="02020603050405020304" pitchFamily="18" charset="0"/>
                <a:cs typeface="Times New Roman" panose="02020603050405020304" pitchFamily="18" charset="0"/>
              </a:rPr>
              <a:t>22 </a:t>
            </a:r>
            <a:r>
              <a:rPr lang="ru-RU" sz="1200" dirty="0">
                <a:latin typeface="Times New Roman" panose="02020603050405020304" pitchFamily="18" charset="0"/>
                <a:cs typeface="Times New Roman" panose="02020603050405020304" pitchFamily="18" charset="0"/>
              </a:rPr>
              <a:t>из 28 (79%) показателей разделов </a:t>
            </a:r>
            <a:r>
              <a:rPr lang="ru-RU" sz="1200" dirty="0" smtClean="0">
                <a:latin typeface="Times New Roman" panose="02020603050405020304" pitchFamily="18" charset="0"/>
                <a:cs typeface="Times New Roman" panose="02020603050405020304" pitchFamily="18" charset="0"/>
              </a:rPr>
              <a:t>ЭИОС </a:t>
            </a:r>
            <a:r>
              <a:rPr lang="ru-RU" sz="1200" dirty="0">
                <a:latin typeface="Times New Roman" panose="02020603050405020304" pitchFamily="18" charset="0"/>
                <a:cs typeface="Times New Roman" panose="02020603050405020304" pitchFamily="18" charset="0"/>
              </a:rPr>
              <a:t>и </a:t>
            </a:r>
            <a:r>
              <a:rPr lang="ru-RU" sz="1200" dirty="0" smtClean="0">
                <a:latin typeface="Times New Roman" panose="02020603050405020304" pitchFamily="18" charset="0"/>
                <a:cs typeface="Times New Roman" panose="02020603050405020304" pitchFamily="18" charset="0"/>
              </a:rPr>
              <a:t>МТБ направления «Образовательная среда» Индекса качества общего образования предварительно демонстрируют </a:t>
            </a:r>
            <a:r>
              <a:rPr lang="ru-RU" sz="1200" dirty="0">
                <a:latin typeface="Times New Roman" panose="02020603050405020304" pitchFamily="18" charset="0"/>
                <a:cs typeface="Times New Roman" panose="02020603050405020304" pitchFamily="18" charset="0"/>
              </a:rPr>
              <a:t>максимальное </a:t>
            </a:r>
            <a:r>
              <a:rPr lang="ru-RU" sz="1200" dirty="0" smtClean="0">
                <a:latin typeface="Times New Roman" panose="02020603050405020304" pitchFamily="18" charset="0"/>
                <a:cs typeface="Times New Roman" panose="02020603050405020304" pitchFamily="18" charset="0"/>
              </a:rPr>
              <a:t>достижение результата.</a:t>
            </a:r>
          </a:p>
          <a:p>
            <a:pPr marL="0" indent="0" algn="just">
              <a:spcBef>
                <a:spcPts val="0"/>
              </a:spcBef>
              <a:buNone/>
            </a:pPr>
            <a:r>
              <a:rPr lang="ru-RU" sz="1200" b="1" dirty="0">
                <a:solidFill>
                  <a:srgbClr val="00B050"/>
                </a:solidFill>
                <a:latin typeface="Times New Roman" panose="02020603050405020304" pitchFamily="18" charset="0"/>
                <a:cs typeface="Times New Roman" panose="02020603050405020304" pitchFamily="18" charset="0"/>
              </a:rPr>
              <a:t>82,99 баллов</a:t>
            </a:r>
            <a:r>
              <a:rPr lang="ru-RU" sz="1200" dirty="0">
                <a:latin typeface="Times New Roman" panose="02020603050405020304" pitchFamily="18" charset="0"/>
                <a:cs typeface="Times New Roman" panose="02020603050405020304" pitchFamily="18" charset="0"/>
              </a:rPr>
              <a:t> по показателям раздела «Создание условий для достижения результатов» оценки качества управления в сфере образования ОМС ПК за 2023 год.</a:t>
            </a:r>
          </a:p>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sp>
        <p:nvSpPr>
          <p:cNvPr id="18" name="TextBox 17"/>
          <p:cNvSpPr txBox="1"/>
          <p:nvPr/>
        </p:nvSpPr>
        <p:spPr>
          <a:xfrm>
            <a:off x="356957" y="5953846"/>
            <a:ext cx="7054927" cy="830997"/>
          </a:xfrm>
          <a:prstGeom prst="rect">
            <a:avLst/>
          </a:prstGeom>
          <a:noFill/>
        </p:spPr>
        <p:txBody>
          <a:bodyPr wrap="square" rtlCol="0">
            <a:spAutoFit/>
          </a:bodyPr>
          <a:lstStyle/>
          <a:p>
            <a:pPr algn="just">
              <a:spcBef>
                <a:spcPct val="0"/>
              </a:spcBef>
            </a:pPr>
            <a:r>
              <a:rPr lang="ru-RU" sz="1200" b="1" dirty="0" smtClean="0">
                <a:ln>
                  <a:solidFill>
                    <a:srgbClr val="19434F"/>
                  </a:solidFill>
                </a:ln>
                <a:solidFill>
                  <a:srgbClr val="296D7F"/>
                </a:solidFill>
                <a:latin typeface="Times New Roman" panose="02020603050405020304" pitchFamily="18" charset="0"/>
                <a:cs typeface="Times New Roman" pitchFamily="18" charset="0"/>
              </a:rPr>
              <a:t>Результаты самодиагностики «Школы </a:t>
            </a:r>
            <a:r>
              <a:rPr lang="ru-RU" sz="1200" b="1" dirty="0" err="1" smtClean="0">
                <a:ln>
                  <a:solidFill>
                    <a:srgbClr val="19434F"/>
                  </a:solidFill>
                </a:ln>
                <a:solidFill>
                  <a:srgbClr val="296D7F"/>
                </a:solidFill>
                <a:latin typeface="Times New Roman" pitchFamily="18" charset="0"/>
                <a:cs typeface="Times New Roman" pitchFamily="18" charset="0"/>
              </a:rPr>
              <a:t>Минпросвещения</a:t>
            </a:r>
            <a:r>
              <a:rPr lang="ru-RU" sz="1200" b="1" dirty="0" smtClean="0">
                <a:ln>
                  <a:solidFill>
                    <a:srgbClr val="19434F"/>
                  </a:solidFill>
                </a:ln>
                <a:solidFill>
                  <a:srgbClr val="296D7F"/>
                </a:solidFill>
                <a:latin typeface="Times New Roman" pitchFamily="18" charset="0"/>
                <a:cs typeface="Times New Roman" pitchFamily="18" charset="0"/>
              </a:rPr>
              <a:t> России»:  </a:t>
            </a:r>
            <a:r>
              <a:rPr lang="ru-RU" altLang="ru-RU" sz="1200" b="1" dirty="0" smtClean="0">
                <a:latin typeface="Times New Roman" panose="02020603050405020304" pitchFamily="18" charset="0"/>
                <a:cs typeface="Times New Roman" panose="02020603050405020304" pitchFamily="18" charset="0"/>
              </a:rPr>
              <a:t>количество </a:t>
            </a:r>
            <a:r>
              <a:rPr lang="ru-RU" altLang="ru-RU" sz="1200" b="1" dirty="0">
                <a:latin typeface="Times New Roman" panose="02020603050405020304" pitchFamily="18" charset="0"/>
                <a:cs typeface="Times New Roman" panose="02020603050405020304" pitchFamily="18" charset="0"/>
              </a:rPr>
              <a:t>школ, имеющих средний уровень, - </a:t>
            </a:r>
            <a:r>
              <a:rPr lang="ru-RU" altLang="ru-RU" sz="1200" b="1" dirty="0" smtClean="0">
                <a:latin typeface="Times New Roman" panose="02020603050405020304" pitchFamily="18" charset="0"/>
                <a:cs typeface="Times New Roman" panose="02020603050405020304" pitchFamily="18" charset="0"/>
              </a:rPr>
              <a:t>2 - 33%, количество </a:t>
            </a:r>
            <a:r>
              <a:rPr lang="ru-RU" altLang="ru-RU" sz="1200" b="1" dirty="0">
                <a:latin typeface="Times New Roman" panose="02020603050405020304" pitchFamily="18" charset="0"/>
                <a:cs typeface="Times New Roman" panose="02020603050405020304" pitchFamily="18" charset="0"/>
              </a:rPr>
              <a:t>школ, имеющих высокий уровень,  – </a:t>
            </a:r>
            <a:r>
              <a:rPr lang="ru-RU" altLang="ru-RU" sz="1200" b="1" dirty="0" smtClean="0">
                <a:latin typeface="Times New Roman" panose="02020603050405020304" pitchFamily="18" charset="0"/>
                <a:cs typeface="Times New Roman" panose="02020603050405020304" pitchFamily="18" charset="0"/>
              </a:rPr>
              <a:t>4 - 67%, доля </a:t>
            </a:r>
            <a:r>
              <a:rPr lang="ru-RU" altLang="ru-RU" sz="1200" b="1" dirty="0">
                <a:latin typeface="Times New Roman" panose="02020603050405020304" pitchFamily="18" charset="0"/>
                <a:cs typeface="Times New Roman" panose="02020603050405020304" pitchFamily="18" charset="0"/>
              </a:rPr>
              <a:t>«ресурсных» школ в муниципалитете - 83 </a:t>
            </a:r>
            <a:r>
              <a:rPr lang="ru-RU" altLang="ru-RU" sz="1200" b="1" dirty="0" smtClean="0">
                <a:latin typeface="Times New Roman" panose="02020603050405020304" pitchFamily="18" charset="0"/>
                <a:cs typeface="Times New Roman" panose="02020603050405020304" pitchFamily="18" charset="0"/>
              </a:rPr>
              <a:t>%, доля </a:t>
            </a:r>
            <a:r>
              <a:rPr lang="ru-RU" altLang="ru-RU" sz="1200" b="1" dirty="0">
                <a:latin typeface="Times New Roman" panose="02020603050405020304" pitchFamily="18" charset="0"/>
                <a:cs typeface="Times New Roman" panose="02020603050405020304" pitchFamily="18" charset="0"/>
              </a:rPr>
              <a:t>школ с </a:t>
            </a:r>
            <a:r>
              <a:rPr lang="ru-RU" altLang="ru-RU" sz="1200" b="1" dirty="0" err="1">
                <a:latin typeface="Times New Roman" panose="02020603050405020304" pitchFamily="18" charset="0"/>
                <a:cs typeface="Times New Roman" panose="02020603050405020304" pitchFamily="18" charset="0"/>
              </a:rPr>
              <a:t>дефицитарными</a:t>
            </a:r>
            <a:r>
              <a:rPr lang="ru-RU" altLang="ru-RU" sz="1200" b="1" dirty="0">
                <a:latin typeface="Times New Roman" panose="02020603050405020304" pitchFamily="18" charset="0"/>
                <a:cs typeface="Times New Roman" panose="02020603050405020304" pitchFamily="18" charset="0"/>
              </a:rPr>
              <a:t> значениями по критическим показателям критериев оценки – 0</a:t>
            </a:r>
            <a:r>
              <a:rPr lang="ru-RU" altLang="ru-RU" sz="1200" b="1" dirty="0" smtClean="0">
                <a:latin typeface="Times New Roman" panose="02020603050405020304" pitchFamily="18" charset="0"/>
                <a:cs typeface="Times New Roman" panose="02020603050405020304" pitchFamily="18" charset="0"/>
              </a:rPr>
              <a:t>%.</a:t>
            </a:r>
            <a:endParaRPr lang="ru-RU" alt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0388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90666"/>
          </a:xfrm>
        </p:spPr>
        <p:txBody>
          <a:bodyPr>
            <a:normAutofit/>
          </a:bodyPr>
          <a:lstStyle/>
          <a:p>
            <a:pPr algn="just"/>
            <a:r>
              <a:rPr lang="ru-RU" sz="2000" b="1" dirty="0" smtClean="0">
                <a:latin typeface="Times New Roman" panose="02020603050405020304" pitchFamily="18" charset="0"/>
                <a:cs typeface="Times New Roman" panose="02020603050405020304" pitchFamily="18" charset="0"/>
              </a:rPr>
              <a:t>«ПОТЕРИ» </a:t>
            </a:r>
            <a:br>
              <a:rPr lang="ru-RU" sz="2000" b="1"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
            </a:r>
            <a:br>
              <a:rPr lang="ru-RU" sz="2000" b="1"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Доля фонда оплаты труда педагогических работников в общем фонде оплаты </a:t>
            </a:r>
            <a:r>
              <a:rPr lang="ru-RU" sz="2000">
                <a:latin typeface="Times New Roman" panose="02020603050405020304" pitchFamily="18" charset="0"/>
                <a:cs typeface="Times New Roman" panose="02020603050405020304" pitchFamily="18" charset="0"/>
              </a:rPr>
              <a:t>труда </a:t>
            </a:r>
            <a:r>
              <a:rPr lang="ru-RU" sz="2000" smtClean="0">
                <a:latin typeface="Times New Roman" panose="02020603050405020304" pitchFamily="18" charset="0"/>
                <a:cs typeface="Times New Roman" panose="02020603050405020304" pitchFamily="18" charset="0"/>
              </a:rPr>
              <a:t>работников </a:t>
            </a:r>
            <a:r>
              <a:rPr lang="ru-RU" sz="2000" dirty="0">
                <a:latin typeface="Times New Roman" panose="02020603050405020304" pitchFamily="18" charset="0"/>
                <a:cs typeface="Times New Roman" panose="02020603050405020304" pitchFamily="18" charset="0"/>
              </a:rPr>
              <a:t>организаций, осуществляющих образовательную деятельность по основным общеобразовательным программам, </a:t>
            </a:r>
            <a:r>
              <a:rPr lang="ru-RU" sz="2000" dirty="0" smtClean="0">
                <a:latin typeface="Times New Roman" panose="02020603050405020304" pitchFamily="18" charset="0"/>
                <a:cs typeface="Times New Roman" panose="02020603050405020304" pitchFamily="18" charset="0"/>
              </a:rPr>
              <a:t>%</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Численность </a:t>
            </a:r>
            <a:r>
              <a:rPr lang="ru-RU" sz="2000" dirty="0">
                <a:latin typeface="Times New Roman" panose="02020603050405020304" pitchFamily="18" charset="0"/>
                <a:cs typeface="Times New Roman" panose="02020603050405020304" pitchFamily="18" charset="0"/>
              </a:rPr>
              <a:t>обучающихся по образовательным программам начального общего, основного общего, среднего общего образования, в расчете на одного </a:t>
            </a:r>
            <a:r>
              <a:rPr lang="ru-RU" sz="2000" dirty="0" smtClean="0">
                <a:latin typeface="Times New Roman" panose="02020603050405020304" pitchFamily="18" charset="0"/>
                <a:cs typeface="Times New Roman" panose="02020603050405020304" pitchFamily="18" charset="0"/>
              </a:rPr>
              <a:t>работника, человек</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Численность детей, посещающих организации, осуществляющие образовательную деятельность по образовательным программам дошкольного образования, присмотр и уход за детьми, в расчете на одного работника, человек</a:t>
            </a:r>
            <a:r>
              <a:rPr lang="ru-RU" sz="2000" dirty="0"/>
              <a:t/>
            </a:r>
            <a:br>
              <a:rPr lang="ru-RU" sz="2000" dirty="0"/>
            </a:b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6850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Образовательные результаты по итогам реализации Антикризисного плана</a:t>
            </a:r>
          </a:p>
        </p:txBody>
      </p:sp>
      <p:sp>
        <p:nvSpPr>
          <p:cNvPr id="2" name="Объект 1"/>
          <p:cNvSpPr>
            <a:spLocks noGrp="1"/>
          </p:cNvSpPr>
          <p:nvPr>
            <p:ph sz="half" idx="2"/>
          </p:nvPr>
        </p:nvSpPr>
        <p:spPr>
          <a:xfrm>
            <a:off x="155575" y="745113"/>
            <a:ext cx="7677380" cy="5996255"/>
          </a:xfrm>
          <a:ln>
            <a:solidFill>
              <a:srgbClr val="296D7F"/>
            </a:solidFill>
          </a:ln>
        </p:spPr>
        <p:txBody>
          <a:bodyPr>
            <a:noAutofit/>
          </a:bodyPr>
          <a:lstStyle/>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Положительная динамика ЕГЭ по 7 из 11 предметов (64%), в зеленой зоне ПК – 6 предметов (55%)</a:t>
            </a:r>
            <a:endParaRPr lang="ru-RU" sz="1200"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1200" b="1" dirty="0" smtClean="0">
                <a:solidFill>
                  <a:srgbClr val="FFC000"/>
                </a:solidFill>
                <a:latin typeface="Times New Roman" panose="02020603050405020304" pitchFamily="18" charset="0"/>
                <a:cs typeface="Times New Roman" panose="02020603050405020304" pitchFamily="18" charset="0"/>
              </a:rPr>
              <a:t>Математика базовая:</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a:t>
            </a:r>
            <a:r>
              <a:rPr lang="ru-RU" sz="1200" dirty="0" smtClean="0">
                <a:latin typeface="Times New Roman" panose="02020603050405020304" pitchFamily="18" charset="0"/>
                <a:cs typeface="Times New Roman" panose="02020603050405020304" pitchFamily="18" charset="0"/>
              </a:rPr>
              <a:t>2,79%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1,99%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0,8%)</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3,75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4,11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0,36)</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 выпускников, получивших </a:t>
            </a:r>
            <a:r>
              <a:rPr lang="ru-RU" sz="1200" dirty="0" smtClean="0">
                <a:latin typeface="Times New Roman" panose="02020603050405020304" pitchFamily="18" charset="0"/>
                <a:cs typeface="Times New Roman" panose="02020603050405020304" pitchFamily="18" charset="0"/>
              </a:rPr>
              <a:t>«5» </a:t>
            </a:r>
            <a:r>
              <a:rPr lang="ru-RU" sz="1200" dirty="0">
                <a:latin typeface="Times New Roman" panose="02020603050405020304" pitchFamily="18" charset="0"/>
                <a:cs typeface="Times New Roman" panose="02020603050405020304" pitchFamily="18" charset="0"/>
              </a:rPr>
              <a:t>с </a:t>
            </a:r>
            <a:r>
              <a:rPr lang="ru-RU" sz="1200" dirty="0" smtClean="0">
                <a:latin typeface="Times New Roman" panose="02020603050405020304" pitchFamily="18" charset="0"/>
                <a:cs typeface="Times New Roman" panose="02020603050405020304" pitchFamily="18" charset="0"/>
              </a:rPr>
              <a:t>9,5%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20,53%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11,03%)</a:t>
            </a:r>
            <a:r>
              <a:rPr lang="ru-RU" sz="1200" dirty="0" smtClean="0">
                <a:latin typeface="Times New Roman" panose="02020603050405020304" pitchFamily="18" charset="0"/>
                <a:cs typeface="Times New Roman" panose="02020603050405020304" pitchFamily="18" charset="0"/>
              </a:rPr>
              <a:t>.</a:t>
            </a:r>
            <a:endParaRPr lang="ru-RU" sz="1200" b="1"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1200" b="1" u="sng" dirty="0" smtClean="0">
                <a:solidFill>
                  <a:srgbClr val="00B050"/>
                </a:solidFill>
                <a:latin typeface="Times New Roman" panose="02020603050405020304" pitchFamily="18" charset="0"/>
                <a:cs typeface="Times New Roman" panose="02020603050405020304" pitchFamily="18" charset="0"/>
              </a:rPr>
              <a:t>Математика профильная: </a:t>
            </a:r>
            <a:r>
              <a:rPr lang="ru-RU" sz="1200" u="sng" dirty="0" smtClean="0">
                <a:latin typeface="Times New Roman" panose="02020603050405020304" pitchFamily="18" charset="0"/>
                <a:cs typeface="Times New Roman" panose="02020603050405020304" pitchFamily="18" charset="0"/>
              </a:rPr>
              <a:t>снижение % выпускников, не преодолевших порог, с 14,53% в 2022 году до 3,31% в 2024 году </a:t>
            </a:r>
            <a:r>
              <a:rPr lang="ru-RU" sz="1200" b="1" u="sng" dirty="0" smtClean="0">
                <a:latin typeface="Times New Roman" panose="02020603050405020304" pitchFamily="18" charset="0"/>
                <a:cs typeface="Times New Roman" panose="02020603050405020304" pitchFamily="18" charset="0"/>
              </a:rPr>
              <a:t>(- 11,22%)</a:t>
            </a:r>
            <a:r>
              <a:rPr lang="ru-RU" sz="1200" u="sng" dirty="0" smtClean="0">
                <a:latin typeface="Times New Roman" panose="02020603050405020304" pitchFamily="18" charset="0"/>
                <a:cs typeface="Times New Roman" panose="02020603050405020304" pitchFamily="18" charset="0"/>
              </a:rPr>
              <a:t>, рост среднего балла с 39,87 в 2022 году до 58,12 в 2024 году </a:t>
            </a:r>
            <a:r>
              <a:rPr lang="ru-RU" sz="1200" b="1" u="sng" dirty="0" smtClean="0">
                <a:latin typeface="Times New Roman" panose="02020603050405020304" pitchFamily="18" charset="0"/>
                <a:cs typeface="Times New Roman" panose="02020603050405020304" pitchFamily="18" charset="0"/>
              </a:rPr>
              <a:t>(+ 18,25)</a:t>
            </a:r>
            <a:r>
              <a:rPr lang="ru-RU" sz="1200" u="sng" dirty="0" smtClean="0">
                <a:latin typeface="Times New Roman" panose="02020603050405020304" pitchFamily="18" charset="0"/>
                <a:cs typeface="Times New Roman" panose="02020603050405020304" pitchFamily="18" charset="0"/>
              </a:rPr>
              <a:t>, рост  % выпускников, получивших 81+ </a:t>
            </a:r>
            <a:r>
              <a:rPr lang="ru-RU" sz="1200" u="sng" dirty="0">
                <a:latin typeface="Times New Roman" panose="02020603050405020304" pitchFamily="18" charset="0"/>
                <a:cs typeface="Times New Roman" panose="02020603050405020304" pitchFamily="18" charset="0"/>
              </a:rPr>
              <a:t>баллов с 0</a:t>
            </a:r>
            <a:r>
              <a:rPr lang="ru-RU" sz="1200" u="sng" dirty="0" smtClean="0">
                <a:latin typeface="Times New Roman" panose="02020603050405020304" pitchFamily="18" charset="0"/>
                <a:cs typeface="Times New Roman" panose="02020603050405020304" pitchFamily="18" charset="0"/>
              </a:rPr>
              <a:t>% </a:t>
            </a:r>
            <a:r>
              <a:rPr lang="ru-RU" sz="1200" u="sng" dirty="0">
                <a:latin typeface="Times New Roman" panose="02020603050405020304" pitchFamily="18" charset="0"/>
                <a:cs typeface="Times New Roman" panose="02020603050405020304" pitchFamily="18" charset="0"/>
              </a:rPr>
              <a:t>в 2022 году до </a:t>
            </a:r>
            <a:r>
              <a:rPr lang="ru-RU" sz="1200" u="sng" dirty="0" smtClean="0">
                <a:latin typeface="Times New Roman" panose="02020603050405020304" pitchFamily="18" charset="0"/>
                <a:cs typeface="Times New Roman" panose="02020603050405020304" pitchFamily="18" charset="0"/>
              </a:rPr>
              <a:t>10,6% </a:t>
            </a:r>
            <a:r>
              <a:rPr lang="ru-RU" sz="1200" u="sng" dirty="0">
                <a:latin typeface="Times New Roman" panose="02020603050405020304" pitchFamily="18" charset="0"/>
                <a:cs typeface="Times New Roman" panose="02020603050405020304" pitchFamily="18" charset="0"/>
              </a:rPr>
              <a:t>в 2024 </a:t>
            </a:r>
            <a:r>
              <a:rPr lang="ru-RU" sz="1200" u="sng" dirty="0" smtClean="0">
                <a:latin typeface="Times New Roman" panose="02020603050405020304" pitchFamily="18" charset="0"/>
                <a:cs typeface="Times New Roman" panose="02020603050405020304" pitchFamily="18" charset="0"/>
              </a:rPr>
              <a:t>году </a:t>
            </a:r>
            <a:r>
              <a:rPr lang="ru-RU" sz="1200" b="1" u="sng" dirty="0" smtClean="0">
                <a:latin typeface="Times New Roman" panose="02020603050405020304" pitchFamily="18" charset="0"/>
                <a:cs typeface="Times New Roman" panose="02020603050405020304" pitchFamily="18" charset="0"/>
              </a:rPr>
              <a:t>(+10,6%)</a:t>
            </a:r>
            <a:r>
              <a:rPr lang="ru-RU" sz="1200" u="sng"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200" b="1" dirty="0" smtClean="0">
                <a:solidFill>
                  <a:srgbClr val="FFC000"/>
                </a:solidFill>
                <a:latin typeface="Times New Roman" panose="02020603050405020304" pitchFamily="18" charset="0"/>
                <a:cs typeface="Times New Roman" panose="02020603050405020304" pitchFamily="18" charset="0"/>
              </a:rPr>
              <a:t>Физика:</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a:t>
            </a:r>
            <a:r>
              <a:rPr lang="ru-RU" sz="1200" dirty="0" smtClean="0">
                <a:latin typeface="Times New Roman" panose="02020603050405020304" pitchFamily="18" charset="0"/>
                <a:cs typeface="Times New Roman" panose="02020603050405020304" pitchFamily="18" charset="0"/>
              </a:rPr>
              <a:t>7,82%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1,32%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6,5%)</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38,58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55,87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17,29)</a:t>
            </a:r>
            <a:r>
              <a:rPr lang="ru-RU" sz="1200" dirty="0" smtClean="0">
                <a:latin typeface="Times New Roman" panose="02020603050405020304" pitchFamily="18" charset="0"/>
                <a:cs typeface="Times New Roman" panose="02020603050405020304" pitchFamily="18" charset="0"/>
              </a:rPr>
              <a:t>, рост  </a:t>
            </a:r>
            <a:r>
              <a:rPr lang="ru-RU" sz="1200" dirty="0">
                <a:latin typeface="Times New Roman" panose="02020603050405020304" pitchFamily="18" charset="0"/>
                <a:cs typeface="Times New Roman" panose="02020603050405020304" pitchFamily="18" charset="0"/>
              </a:rPr>
              <a:t>% выпускников, получивших 81+ баллов с </a:t>
            </a:r>
            <a:r>
              <a:rPr lang="ru-RU" sz="1200" dirty="0" smtClean="0">
                <a:latin typeface="Times New Roman" panose="02020603050405020304" pitchFamily="18" charset="0"/>
                <a:cs typeface="Times New Roman" panose="02020603050405020304" pitchFamily="18" charset="0"/>
              </a:rPr>
              <a:t>1,12%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1,32% </a:t>
            </a:r>
            <a:r>
              <a:rPr lang="ru-RU" sz="1200" dirty="0">
                <a:latin typeface="Times New Roman" panose="02020603050405020304" pitchFamily="18" charset="0"/>
                <a:cs typeface="Times New Roman" panose="02020603050405020304" pitchFamily="18" charset="0"/>
              </a:rPr>
              <a:t>в 2024 </a:t>
            </a:r>
            <a:r>
              <a:rPr lang="ru-RU" sz="1200" dirty="0" smtClean="0">
                <a:latin typeface="Times New Roman" panose="02020603050405020304" pitchFamily="18" charset="0"/>
                <a:cs typeface="Times New Roman" panose="02020603050405020304" pitchFamily="18" charset="0"/>
              </a:rPr>
              <a:t>году </a:t>
            </a:r>
            <a:r>
              <a:rPr lang="ru-RU" sz="1200" b="1" dirty="0" smtClean="0">
                <a:latin typeface="Times New Roman" panose="02020603050405020304" pitchFamily="18" charset="0"/>
                <a:cs typeface="Times New Roman" panose="02020603050405020304" pitchFamily="18" charset="0"/>
              </a:rPr>
              <a:t>(+ 0,2%)</a:t>
            </a:r>
            <a:r>
              <a:rPr lang="ru-RU" sz="1200"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200" b="1" dirty="0" smtClean="0">
                <a:solidFill>
                  <a:srgbClr val="00B050"/>
                </a:solidFill>
                <a:latin typeface="Times New Roman" panose="02020603050405020304" pitchFamily="18" charset="0"/>
                <a:cs typeface="Times New Roman" panose="02020603050405020304" pitchFamily="18" charset="0"/>
              </a:rPr>
              <a:t>Химия:</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a:t>
            </a:r>
            <a:r>
              <a:rPr lang="ru-RU" sz="1200" dirty="0" smtClean="0">
                <a:latin typeface="Times New Roman" panose="02020603050405020304" pitchFamily="18" charset="0"/>
                <a:cs typeface="Times New Roman" panose="02020603050405020304" pitchFamily="18" charset="0"/>
              </a:rPr>
              <a:t>3,35% </a:t>
            </a:r>
            <a:r>
              <a:rPr lang="ru-RU" sz="1200" dirty="0">
                <a:latin typeface="Times New Roman" panose="02020603050405020304" pitchFamily="18" charset="0"/>
                <a:cs typeface="Times New Roman" panose="02020603050405020304" pitchFamily="18" charset="0"/>
              </a:rPr>
              <a:t>в 2022 году до 1,32% в 2024 году </a:t>
            </a:r>
            <a:r>
              <a:rPr lang="ru-RU" sz="1200" b="1" dirty="0" smtClean="0">
                <a:latin typeface="Times New Roman" panose="02020603050405020304" pitchFamily="18" charset="0"/>
                <a:cs typeface="Times New Roman" panose="02020603050405020304" pitchFamily="18" charset="0"/>
              </a:rPr>
              <a:t>(-2,03%)</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46,13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57,25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11,12)</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 выпускников, получивших 81+ баллов с </a:t>
            </a:r>
            <a:r>
              <a:rPr lang="ru-RU" sz="1200" dirty="0" smtClean="0">
                <a:latin typeface="Times New Roman" panose="02020603050405020304" pitchFamily="18" charset="0"/>
                <a:cs typeface="Times New Roman" panose="02020603050405020304" pitchFamily="18" charset="0"/>
              </a:rPr>
              <a:t>1,12%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1,99%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0,87%)</a:t>
            </a:r>
            <a:r>
              <a:rPr lang="ru-RU" sz="1200"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200" b="1" dirty="0" smtClean="0">
                <a:solidFill>
                  <a:srgbClr val="FFC000"/>
                </a:solidFill>
                <a:latin typeface="Times New Roman" panose="02020603050405020304" pitchFamily="18" charset="0"/>
                <a:cs typeface="Times New Roman" panose="02020603050405020304" pitchFamily="18" charset="0"/>
              </a:rPr>
              <a:t>Биология:</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a:t>
            </a:r>
            <a:r>
              <a:rPr lang="ru-RU" sz="1200" dirty="0" smtClean="0">
                <a:latin typeface="Times New Roman" panose="02020603050405020304" pitchFamily="18" charset="0"/>
                <a:cs typeface="Times New Roman" panose="02020603050405020304" pitchFamily="18" charset="0"/>
              </a:rPr>
              <a:t>4,47%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1,99%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a:t>
            </a:r>
            <a:r>
              <a:rPr lang="ru-RU" sz="1200" b="1" dirty="0" smtClean="0">
                <a:latin typeface="Times New Roman" panose="02020603050405020304" pitchFamily="18" charset="0"/>
                <a:cs typeface="Times New Roman" panose="02020603050405020304" pitchFamily="18" charset="0"/>
              </a:rPr>
              <a:t>2,48%)</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44,18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50,67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6,49)</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 выпускников, получивших 81+ баллов с 0</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1,32% </a:t>
            </a:r>
            <a:r>
              <a:rPr lang="ru-RU" sz="1200" dirty="0">
                <a:latin typeface="Times New Roman" panose="02020603050405020304" pitchFamily="18" charset="0"/>
                <a:cs typeface="Times New Roman" panose="02020603050405020304" pitchFamily="18" charset="0"/>
              </a:rPr>
              <a:t>в 2024 </a:t>
            </a:r>
            <a:r>
              <a:rPr lang="ru-RU" sz="1200" dirty="0" smtClean="0">
                <a:latin typeface="Times New Roman" panose="02020603050405020304" pitchFamily="18" charset="0"/>
                <a:cs typeface="Times New Roman" panose="02020603050405020304" pitchFamily="18" charset="0"/>
              </a:rPr>
              <a:t>году </a:t>
            </a:r>
            <a:r>
              <a:rPr lang="ru-RU" sz="1200" b="1" dirty="0" smtClean="0">
                <a:latin typeface="Times New Roman" panose="02020603050405020304" pitchFamily="18" charset="0"/>
                <a:cs typeface="Times New Roman" panose="02020603050405020304" pitchFamily="18" charset="0"/>
              </a:rPr>
              <a:t>(+1,32%)</a:t>
            </a:r>
            <a:r>
              <a:rPr lang="ru-RU" sz="1200"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200" b="1" dirty="0" smtClean="0">
                <a:solidFill>
                  <a:srgbClr val="00B050"/>
                </a:solidFill>
                <a:latin typeface="Times New Roman" panose="02020603050405020304" pitchFamily="18" charset="0"/>
                <a:cs typeface="Times New Roman" panose="02020603050405020304" pitchFamily="18" charset="0"/>
              </a:rPr>
              <a:t>Информатика:</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3,35% в 2022 году до </a:t>
            </a:r>
            <a:r>
              <a:rPr lang="ru-RU" sz="1200" dirty="0" smtClean="0">
                <a:latin typeface="Times New Roman" panose="02020603050405020304" pitchFamily="18" charset="0"/>
                <a:cs typeface="Times New Roman" panose="02020603050405020304" pitchFamily="18" charset="0"/>
              </a:rPr>
              <a:t>1,99% </a:t>
            </a:r>
            <a:r>
              <a:rPr lang="ru-RU" sz="1200" dirty="0">
                <a:latin typeface="Times New Roman" panose="02020603050405020304" pitchFamily="18" charset="0"/>
                <a:cs typeface="Times New Roman" panose="02020603050405020304" pitchFamily="18" charset="0"/>
              </a:rPr>
              <a:t>в 2024 </a:t>
            </a:r>
            <a:r>
              <a:rPr lang="ru-RU" sz="1200" dirty="0" smtClean="0">
                <a:latin typeface="Times New Roman" panose="02020603050405020304" pitchFamily="18" charset="0"/>
                <a:cs typeface="Times New Roman" panose="02020603050405020304" pitchFamily="18" charset="0"/>
              </a:rPr>
              <a:t>году           </a:t>
            </a:r>
            <a:r>
              <a:rPr lang="ru-RU" sz="1200" b="1" dirty="0" smtClean="0">
                <a:latin typeface="Times New Roman" panose="02020603050405020304" pitchFamily="18" charset="0"/>
                <a:cs typeface="Times New Roman" panose="02020603050405020304" pitchFamily="18" charset="0"/>
              </a:rPr>
              <a:t>(-1,36%)</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51,66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62,56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10,9)</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 выпускников, получивших 81+ баллов с </a:t>
            </a:r>
            <a:r>
              <a:rPr lang="ru-RU" sz="1200" dirty="0" smtClean="0">
                <a:latin typeface="Times New Roman" panose="02020603050405020304" pitchFamily="18" charset="0"/>
                <a:cs typeface="Times New Roman" panose="02020603050405020304" pitchFamily="18" charset="0"/>
              </a:rPr>
              <a:t>1,68%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3,31%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1,63%)</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r>
              <a:rPr lang="ru-RU" sz="1200" b="1" dirty="0" smtClean="0">
                <a:solidFill>
                  <a:srgbClr val="00B050"/>
                </a:solidFill>
                <a:latin typeface="Times New Roman" panose="02020603050405020304" pitchFamily="18" charset="0"/>
                <a:cs typeface="Times New Roman" panose="02020603050405020304" pitchFamily="18" charset="0"/>
              </a:rPr>
              <a:t>История:</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a:t>
            </a:r>
            <a:r>
              <a:rPr lang="ru-RU" sz="1200" dirty="0" smtClean="0">
                <a:latin typeface="Times New Roman" panose="02020603050405020304" pitchFamily="18" charset="0"/>
                <a:cs typeface="Times New Roman" panose="02020603050405020304" pitchFamily="18" charset="0"/>
              </a:rPr>
              <a:t>5,08% </a:t>
            </a:r>
            <a:r>
              <a:rPr lang="ru-RU" sz="1200" dirty="0">
                <a:latin typeface="Times New Roman" panose="02020603050405020304" pitchFamily="18" charset="0"/>
                <a:cs typeface="Times New Roman" panose="02020603050405020304" pitchFamily="18" charset="0"/>
              </a:rPr>
              <a:t>в </a:t>
            </a:r>
            <a:r>
              <a:rPr lang="ru-RU" sz="1200" dirty="0" smtClean="0">
                <a:latin typeface="Times New Roman" panose="02020603050405020304" pitchFamily="18" charset="0"/>
                <a:cs typeface="Times New Roman" panose="02020603050405020304" pitchFamily="18" charset="0"/>
              </a:rPr>
              <a:t>2023 </a:t>
            </a:r>
            <a:r>
              <a:rPr lang="ru-RU" sz="1200" dirty="0">
                <a:latin typeface="Times New Roman" panose="02020603050405020304" pitchFamily="18" charset="0"/>
                <a:cs typeface="Times New Roman" panose="02020603050405020304" pitchFamily="18" charset="0"/>
              </a:rPr>
              <a:t>году до </a:t>
            </a:r>
            <a:r>
              <a:rPr lang="ru-RU" sz="1200" dirty="0" smtClean="0">
                <a:latin typeface="Times New Roman" panose="02020603050405020304" pitchFamily="18" charset="0"/>
                <a:cs typeface="Times New Roman" panose="02020603050405020304" pitchFamily="18" charset="0"/>
              </a:rPr>
              <a:t>1,32% </a:t>
            </a:r>
            <a:r>
              <a:rPr lang="ru-RU" sz="1200" dirty="0">
                <a:latin typeface="Times New Roman" panose="02020603050405020304" pitchFamily="18" charset="0"/>
                <a:cs typeface="Times New Roman" panose="02020603050405020304" pitchFamily="18" charset="0"/>
              </a:rPr>
              <a:t>в 2024 году </a:t>
            </a:r>
            <a:r>
              <a:rPr lang="ru-RU" sz="1200" b="1" dirty="0" smtClean="0">
                <a:latin typeface="Times New Roman" panose="02020603050405020304" pitchFamily="18" charset="0"/>
                <a:cs typeface="Times New Roman" panose="02020603050405020304" pitchFamily="18" charset="0"/>
              </a:rPr>
              <a:t>(-</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3,76%)</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52,46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56,39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3,93)</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 выпускников, получивших 81+ баллов с </a:t>
            </a:r>
            <a:r>
              <a:rPr lang="ru-RU" sz="1200" dirty="0" smtClean="0">
                <a:latin typeface="Times New Roman" panose="02020603050405020304" pitchFamily="18" charset="0"/>
                <a:cs typeface="Times New Roman" panose="02020603050405020304" pitchFamily="18" charset="0"/>
              </a:rPr>
              <a:t>1,12%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1,99%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0,87%)</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r>
              <a:rPr lang="ru-RU" sz="1200" b="1" dirty="0" smtClean="0">
                <a:solidFill>
                  <a:srgbClr val="00B050"/>
                </a:solidFill>
                <a:latin typeface="Times New Roman" panose="02020603050405020304" pitchFamily="18" charset="0"/>
                <a:cs typeface="Times New Roman" panose="02020603050405020304" pitchFamily="18" charset="0"/>
              </a:rPr>
              <a:t>География:</a:t>
            </a:r>
            <a:r>
              <a:rPr lang="ru-RU" sz="1200" dirty="0" smtClean="0">
                <a:latin typeface="Times New Roman" panose="02020603050405020304" pitchFamily="18" charset="0"/>
                <a:cs typeface="Times New Roman" panose="02020603050405020304" pitchFamily="18" charset="0"/>
              </a:rPr>
              <a:t> выпускники, </a:t>
            </a:r>
            <a:r>
              <a:rPr lang="ru-RU" sz="1200" dirty="0">
                <a:latin typeface="Times New Roman" panose="02020603050405020304" pitchFamily="18" charset="0"/>
                <a:cs typeface="Times New Roman" panose="02020603050405020304" pitchFamily="18" charset="0"/>
              </a:rPr>
              <a:t>не </a:t>
            </a:r>
            <a:r>
              <a:rPr lang="ru-RU" sz="1200" dirty="0" smtClean="0">
                <a:latin typeface="Times New Roman" panose="02020603050405020304" pitchFamily="18" charset="0"/>
                <a:cs typeface="Times New Roman" panose="02020603050405020304" pitchFamily="18" charset="0"/>
              </a:rPr>
              <a:t>преодолевшие </a:t>
            </a:r>
            <a:r>
              <a:rPr lang="ru-RU" sz="1200" dirty="0">
                <a:latin typeface="Times New Roman" panose="02020603050405020304" pitchFamily="18" charset="0"/>
                <a:cs typeface="Times New Roman" panose="02020603050405020304" pitchFamily="18" charset="0"/>
              </a:rPr>
              <a:t>порог, </a:t>
            </a:r>
            <a:r>
              <a:rPr lang="ru-RU" sz="1200" dirty="0" smtClean="0">
                <a:latin typeface="Times New Roman" panose="02020603050405020304" pitchFamily="18" charset="0"/>
                <a:cs typeface="Times New Roman" panose="02020603050405020304" pitchFamily="18" charset="0"/>
              </a:rPr>
              <a:t>отсутствуют,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55,75 </a:t>
            </a:r>
            <a:r>
              <a:rPr lang="ru-RU" sz="1200" dirty="0">
                <a:latin typeface="Times New Roman" panose="02020603050405020304" pitchFamily="18" charset="0"/>
                <a:cs typeface="Times New Roman" panose="02020603050405020304" pitchFamily="18" charset="0"/>
              </a:rPr>
              <a:t>в </a:t>
            </a:r>
            <a:r>
              <a:rPr lang="ru-RU" sz="1200" dirty="0" smtClean="0">
                <a:latin typeface="Times New Roman" panose="02020603050405020304" pitchFamily="18" charset="0"/>
                <a:cs typeface="Times New Roman" panose="02020603050405020304" pitchFamily="18" charset="0"/>
              </a:rPr>
              <a:t>2023 </a:t>
            </a:r>
            <a:r>
              <a:rPr lang="ru-RU" sz="1200" dirty="0">
                <a:latin typeface="Times New Roman" panose="02020603050405020304" pitchFamily="18" charset="0"/>
                <a:cs typeface="Times New Roman" panose="02020603050405020304" pitchFamily="18" charset="0"/>
              </a:rPr>
              <a:t>году до </a:t>
            </a:r>
            <a:r>
              <a:rPr lang="ru-RU" sz="1200" dirty="0" smtClean="0">
                <a:latin typeface="Times New Roman" panose="02020603050405020304" pitchFamily="18" charset="0"/>
                <a:cs typeface="Times New Roman" panose="02020603050405020304" pitchFamily="18" charset="0"/>
              </a:rPr>
              <a:t>86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30,25)</a:t>
            </a:r>
            <a:r>
              <a:rPr lang="ru-RU" sz="1200" dirty="0" smtClean="0">
                <a:latin typeface="Times New Roman" panose="02020603050405020304" pitchFamily="18" charset="0"/>
                <a:cs typeface="Times New Roman" panose="02020603050405020304" pitchFamily="18" charset="0"/>
              </a:rPr>
              <a:t>, сдавал 1 выпускник (86 б.).</a:t>
            </a: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«Нестабильные» результаты</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по </a:t>
            </a:r>
            <a:r>
              <a:rPr lang="ru-RU" sz="1200" b="1" dirty="0" smtClean="0">
                <a:solidFill>
                  <a:srgbClr val="00B050"/>
                </a:solidFill>
                <a:latin typeface="Times New Roman" panose="02020603050405020304" pitchFamily="18" charset="0"/>
                <a:cs typeface="Times New Roman" panose="02020603050405020304" pitchFamily="18" charset="0"/>
              </a:rPr>
              <a:t>русскому языку</a:t>
            </a:r>
            <a:r>
              <a:rPr lang="ru-RU" sz="1200" dirty="0" smtClean="0">
                <a:latin typeface="Times New Roman" panose="02020603050405020304" pitchFamily="18" charset="0"/>
                <a:cs typeface="Times New Roman" panose="02020603050405020304" pitchFamily="18" charset="0"/>
              </a:rPr>
              <a:t> (нет не сдавших, -3,73 средний балл, +0,81% более 80 б.), </a:t>
            </a:r>
            <a:r>
              <a:rPr lang="ru-RU" sz="1200" b="1" dirty="0" smtClean="0">
                <a:solidFill>
                  <a:srgbClr val="FFC000"/>
                </a:solidFill>
                <a:latin typeface="Times New Roman" panose="02020603050405020304" pitchFamily="18" charset="0"/>
                <a:cs typeface="Times New Roman" panose="02020603050405020304" pitchFamily="18" charset="0"/>
              </a:rPr>
              <a:t>обществознанию</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+1,62 </a:t>
            </a:r>
            <a:r>
              <a:rPr lang="ru-RU" sz="1200" dirty="0" smtClean="0">
                <a:latin typeface="Times New Roman" panose="02020603050405020304" pitchFamily="18" charset="0"/>
                <a:cs typeface="Times New Roman" panose="02020603050405020304" pitchFamily="18" charset="0"/>
              </a:rPr>
              <a:t>не сдавших, - 0,98 </a:t>
            </a:r>
            <a:r>
              <a:rPr lang="ru-RU" sz="1200" dirty="0">
                <a:latin typeface="Times New Roman" panose="02020603050405020304" pitchFamily="18" charset="0"/>
                <a:cs typeface="Times New Roman" panose="02020603050405020304" pitchFamily="18" charset="0"/>
              </a:rPr>
              <a:t>средний балл, </a:t>
            </a:r>
            <a:r>
              <a:rPr lang="ru-RU" sz="1200" dirty="0" smtClean="0">
                <a:latin typeface="Times New Roman" panose="02020603050405020304" pitchFamily="18" charset="0"/>
                <a:cs typeface="Times New Roman" panose="02020603050405020304" pitchFamily="18" charset="0"/>
              </a:rPr>
              <a:t>+1,18% </a:t>
            </a:r>
            <a:r>
              <a:rPr lang="ru-RU" sz="1200" dirty="0">
                <a:latin typeface="Times New Roman" panose="02020603050405020304" pitchFamily="18" charset="0"/>
                <a:cs typeface="Times New Roman" panose="02020603050405020304" pitchFamily="18" charset="0"/>
              </a:rPr>
              <a:t>более 80 б.), </a:t>
            </a:r>
            <a:r>
              <a:rPr lang="ru-RU" sz="1200" b="1" dirty="0" smtClean="0">
                <a:solidFill>
                  <a:srgbClr val="FFC000"/>
                </a:solidFill>
                <a:latin typeface="Times New Roman" panose="02020603050405020304" pitchFamily="18" charset="0"/>
                <a:cs typeface="Times New Roman" panose="02020603050405020304" pitchFamily="18" charset="0"/>
              </a:rPr>
              <a:t>литературе</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(нет не сдавших, </a:t>
            </a:r>
            <a:r>
              <a:rPr lang="ru-RU" sz="1200" dirty="0" smtClean="0">
                <a:latin typeface="Times New Roman" panose="02020603050405020304" pitchFamily="18" charset="0"/>
                <a:cs typeface="Times New Roman" panose="02020603050405020304" pitchFamily="18" charset="0"/>
              </a:rPr>
              <a:t>- 2,89 </a:t>
            </a:r>
            <a:r>
              <a:rPr lang="ru-RU" sz="1200" dirty="0">
                <a:latin typeface="Times New Roman" panose="02020603050405020304" pitchFamily="18" charset="0"/>
                <a:cs typeface="Times New Roman" panose="02020603050405020304" pitchFamily="18" charset="0"/>
              </a:rPr>
              <a:t>средний балл, 0% более 80 б</a:t>
            </a:r>
            <a:r>
              <a:rPr lang="ru-RU" sz="1200"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Снижение результатов </a:t>
            </a:r>
            <a:r>
              <a:rPr lang="ru-RU" sz="1200" dirty="0">
                <a:latin typeface="Times New Roman" panose="02020603050405020304" pitchFamily="18" charset="0"/>
                <a:cs typeface="Times New Roman" panose="02020603050405020304" pitchFamily="18" charset="0"/>
              </a:rPr>
              <a:t>по </a:t>
            </a:r>
            <a:r>
              <a:rPr lang="ru-RU" sz="1200" b="1" dirty="0" smtClean="0">
                <a:solidFill>
                  <a:srgbClr val="FFC000"/>
                </a:solidFill>
                <a:latin typeface="Times New Roman" panose="02020603050405020304" pitchFamily="18" charset="0"/>
                <a:cs typeface="Times New Roman" panose="02020603050405020304" pitchFamily="18" charset="0"/>
              </a:rPr>
              <a:t>английскому языку</a:t>
            </a:r>
            <a:r>
              <a:rPr lang="ru-RU" sz="1200" dirty="0" smtClean="0">
                <a:latin typeface="Times New Roman" panose="02020603050405020304" pitchFamily="18" charset="0"/>
                <a:cs typeface="Times New Roman" panose="02020603050405020304" pitchFamily="18" charset="0"/>
              </a:rPr>
              <a:t> (+0,66 не сдавших, -12,22 средний балл, -0,7% более 80 б.).</a:t>
            </a:r>
          </a:p>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a:p>
            <a:pPr marL="0" indent="0" algn="ctr">
              <a:spcBef>
                <a:spcPts val="0"/>
              </a:spcBef>
              <a:buNone/>
            </a:pPr>
            <a:r>
              <a:rPr lang="ru-RU" sz="1600" b="1" dirty="0">
                <a:solidFill>
                  <a:srgbClr val="9E6D48"/>
                </a:solidFill>
                <a:latin typeface="Times New Roman" panose="02020603050405020304" pitchFamily="18" charset="0"/>
                <a:cs typeface="Times New Roman" panose="02020603050405020304" pitchFamily="18" charset="0"/>
              </a:rPr>
              <a:t>Практикумами по подготовке к ГИА </a:t>
            </a:r>
            <a:r>
              <a:rPr lang="ru-RU" sz="1600" b="1" dirty="0">
                <a:latin typeface="Times New Roman" panose="02020603050405020304" pitchFamily="18" charset="0"/>
                <a:cs typeface="Times New Roman" panose="02020603050405020304" pitchFamily="18" charset="0"/>
              </a:rPr>
              <a:t>по всем сдаваемым предметам в рамках внеурочной деятельности </a:t>
            </a:r>
            <a:r>
              <a:rPr lang="ru-RU" sz="1600" b="1" dirty="0" smtClean="0">
                <a:latin typeface="Times New Roman" panose="02020603050405020304" pitchFamily="18" charset="0"/>
                <a:cs typeface="Times New Roman" panose="02020603050405020304" pitchFamily="18" charset="0"/>
              </a:rPr>
              <a:t>были охвачены </a:t>
            </a:r>
            <a:r>
              <a:rPr lang="ru-RU" sz="1600" b="1" dirty="0">
                <a:latin typeface="Times New Roman" panose="02020603050405020304" pitchFamily="18" charset="0"/>
                <a:cs typeface="Times New Roman" panose="02020603050405020304" pitchFamily="18" charset="0"/>
              </a:rPr>
              <a:t>100% выпускников 9 и 11 классов.</a:t>
            </a: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98069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338554"/>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Реализация кластерной политики</a:t>
            </a:r>
          </a:p>
        </p:txBody>
      </p:sp>
      <p:sp>
        <p:nvSpPr>
          <p:cNvPr id="2" name="Объект 1"/>
          <p:cNvSpPr>
            <a:spLocks noGrp="1"/>
          </p:cNvSpPr>
          <p:nvPr>
            <p:ph sz="half" idx="2"/>
          </p:nvPr>
        </p:nvSpPr>
        <p:spPr>
          <a:xfrm>
            <a:off x="211830" y="5460866"/>
            <a:ext cx="7385895" cy="1280502"/>
          </a:xfrm>
          <a:ln>
            <a:solidFill>
              <a:srgbClr val="296D7F"/>
            </a:solidFill>
          </a:ln>
        </p:spPr>
        <p:txBody>
          <a:bodyPr>
            <a:noAutofit/>
          </a:bodyPr>
          <a:lstStyle/>
          <a:p>
            <a:pPr marL="0" indent="0" algn="ctr">
              <a:spcBef>
                <a:spcPts val="0"/>
              </a:spcBef>
              <a:buNone/>
            </a:pPr>
            <a:r>
              <a:rPr lang="ru-RU" sz="1600" b="1" dirty="0" smtClean="0">
                <a:solidFill>
                  <a:srgbClr val="9E6D48"/>
                </a:solidFill>
                <a:latin typeface="Times New Roman" panose="02020603050405020304" pitchFamily="18" charset="0"/>
                <a:cs typeface="Times New Roman" panose="02020603050405020304" pitchFamily="18" charset="0"/>
              </a:rPr>
              <a:t>ПРОФОРИЕНТАЦИЯ:</a:t>
            </a:r>
            <a:r>
              <a:rPr lang="ru-RU" sz="1600" b="1" dirty="0" smtClean="0">
                <a:solidFill>
                  <a:srgbClr val="296D7F"/>
                </a:solidFill>
                <a:latin typeface="Times New Roman" panose="02020603050405020304" pitchFamily="18" charset="0"/>
                <a:cs typeface="Times New Roman" panose="02020603050405020304" pitchFamily="18" charset="0"/>
              </a:rPr>
              <a:t> </a:t>
            </a:r>
            <a:r>
              <a:rPr lang="ru-RU" sz="1600" b="1" dirty="0" smtClean="0">
                <a:latin typeface="Times New Roman" panose="02020603050405020304" pitchFamily="18" charset="0"/>
                <a:cs typeface="Times New Roman" panose="02020603050405020304" pitchFamily="18" charset="0"/>
              </a:rPr>
              <a:t>основной уровень </a:t>
            </a:r>
            <a:r>
              <a:rPr lang="ru-RU" sz="1600" b="1" dirty="0" err="1" smtClean="0">
                <a:latin typeface="Times New Roman" panose="02020603050405020304" pitchFamily="18" charset="0"/>
                <a:cs typeface="Times New Roman" panose="02020603050405020304" pitchFamily="18" charset="0"/>
              </a:rPr>
              <a:t>профминимума</a:t>
            </a:r>
            <a:r>
              <a:rPr lang="ru-RU" sz="1600" b="1" dirty="0" smtClean="0">
                <a:latin typeface="Times New Roman" panose="02020603050405020304" pitchFamily="18" charset="0"/>
                <a:cs typeface="Times New Roman" panose="02020603050405020304" pitchFamily="18" charset="0"/>
              </a:rPr>
              <a:t> – 2 ОО, продвинутый уровень </a:t>
            </a:r>
            <a:r>
              <a:rPr lang="ru-RU" sz="1600" b="1" dirty="0" err="1" smtClean="0">
                <a:latin typeface="Times New Roman" panose="02020603050405020304" pitchFamily="18" charset="0"/>
                <a:cs typeface="Times New Roman" panose="02020603050405020304" pitchFamily="18" charset="0"/>
              </a:rPr>
              <a:t>профминимума</a:t>
            </a:r>
            <a:r>
              <a:rPr lang="ru-RU" sz="1600" b="1" dirty="0" smtClean="0">
                <a:latin typeface="Times New Roman" panose="02020603050405020304" pitchFamily="18" charset="0"/>
                <a:cs typeface="Times New Roman" panose="02020603050405020304" pitchFamily="18" charset="0"/>
              </a:rPr>
              <a:t> – 4 ОО.</a:t>
            </a:r>
          </a:p>
          <a:p>
            <a:pPr marL="0" indent="0" algn="just">
              <a:spcBef>
                <a:spcPts val="0"/>
              </a:spcBef>
              <a:buNone/>
            </a:pPr>
            <a:r>
              <a:rPr lang="ru-RU" sz="1400" b="1" dirty="0" smtClean="0">
                <a:latin typeface="Times New Roman" panose="02020603050405020304" pitchFamily="18" charset="0"/>
                <a:cs typeface="Times New Roman" panose="02020603050405020304" pitchFamily="18" charset="0"/>
              </a:rPr>
              <a:t>Охват уч-ся проектами «Билет в будущее» - 494, «Шоу профессий» - 4743, «</a:t>
            </a:r>
            <a:r>
              <a:rPr lang="ru-RU" sz="1400" b="1" dirty="0" err="1" smtClean="0">
                <a:latin typeface="Times New Roman" panose="02020603050405020304" pitchFamily="18" charset="0"/>
                <a:cs typeface="Times New Roman" panose="02020603050405020304" pitchFamily="18" charset="0"/>
              </a:rPr>
              <a:t>Аттестат+профессия</a:t>
            </a:r>
            <a:r>
              <a:rPr lang="ru-RU" sz="1400" b="1" dirty="0" smtClean="0">
                <a:latin typeface="Times New Roman" panose="02020603050405020304" pitchFamily="18" charset="0"/>
                <a:cs typeface="Times New Roman" panose="02020603050405020304" pitchFamily="18" charset="0"/>
              </a:rPr>
              <a:t>» - 259 (2023 год – 44), «Море возможностей» – 124. Уроки технологии на базе СПО – 100% школ, 505 уч-ся 8-х классов.</a:t>
            </a:r>
            <a:endParaRPr lang="ru-RU" sz="1400" b="1"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518328711"/>
              </p:ext>
            </p:extLst>
          </p:nvPr>
        </p:nvGraphicFramePr>
        <p:xfrm>
          <a:off x="232154" y="627126"/>
          <a:ext cx="7365571" cy="4763073"/>
        </p:xfrm>
        <a:graphic>
          <a:graphicData uri="http://schemas.openxmlformats.org/drawingml/2006/table">
            <a:tbl>
              <a:tblPr firstRow="1" firstCol="1" bandRow="1">
                <a:tableStyleId>{5C22544A-7EE6-4342-B048-85BDC9FD1C3A}</a:tableStyleId>
              </a:tblPr>
              <a:tblGrid>
                <a:gridCol w="792088">
                  <a:extLst>
                    <a:ext uri="{9D8B030D-6E8A-4147-A177-3AD203B41FA5}">
                      <a16:colId xmlns:a16="http://schemas.microsoft.com/office/drawing/2014/main" val="2259692715"/>
                    </a:ext>
                  </a:extLst>
                </a:gridCol>
                <a:gridCol w="2076610">
                  <a:extLst>
                    <a:ext uri="{9D8B030D-6E8A-4147-A177-3AD203B41FA5}">
                      <a16:colId xmlns:a16="http://schemas.microsoft.com/office/drawing/2014/main" val="1708961737"/>
                    </a:ext>
                  </a:extLst>
                </a:gridCol>
                <a:gridCol w="2243870">
                  <a:extLst>
                    <a:ext uri="{9D8B030D-6E8A-4147-A177-3AD203B41FA5}">
                      <a16:colId xmlns:a16="http://schemas.microsoft.com/office/drawing/2014/main" val="761518662"/>
                    </a:ext>
                  </a:extLst>
                </a:gridCol>
                <a:gridCol w="2253003">
                  <a:extLst>
                    <a:ext uri="{9D8B030D-6E8A-4147-A177-3AD203B41FA5}">
                      <a16:colId xmlns:a16="http://schemas.microsoft.com/office/drawing/2014/main" val="2552625802"/>
                    </a:ext>
                  </a:extLst>
                </a:gridCol>
              </a:tblGrid>
              <a:tr h="347930">
                <a:tc rowSpan="2">
                  <a:txBody>
                    <a:bodyPr/>
                    <a:lstStyle/>
                    <a:p>
                      <a:pPr>
                        <a:lnSpc>
                          <a:spcPct val="107000"/>
                        </a:lnSpc>
                        <a:spcAft>
                          <a:spcPts val="0"/>
                        </a:spcAft>
                      </a:pPr>
                      <a:r>
                        <a:rPr lang="ru-RU" sz="1000" dirty="0">
                          <a:solidFill>
                            <a:schemeClr val="tx1"/>
                          </a:solidFill>
                          <a:effectLst/>
                        </a:rPr>
                        <a:t>Уровни образования</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rowSpan="2">
                  <a:txBody>
                    <a:bodyPr/>
                    <a:lstStyle/>
                    <a:p>
                      <a:pPr>
                        <a:lnSpc>
                          <a:spcPct val="107000"/>
                        </a:lnSpc>
                        <a:spcAft>
                          <a:spcPts val="0"/>
                        </a:spcAft>
                      </a:pPr>
                      <a:r>
                        <a:rPr lang="ru-RU" sz="1000" dirty="0" err="1">
                          <a:solidFill>
                            <a:schemeClr val="tx1"/>
                          </a:solidFill>
                          <a:effectLst/>
                        </a:rPr>
                        <a:t>Предпрофильное</a:t>
                      </a:r>
                      <a:r>
                        <a:rPr lang="ru-RU" sz="1000" dirty="0">
                          <a:solidFill>
                            <a:schemeClr val="tx1"/>
                          </a:solidFill>
                          <a:effectLst/>
                        </a:rPr>
                        <a:t> и профильное обучение</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gridSpan="2">
                  <a:txBody>
                    <a:bodyPr/>
                    <a:lstStyle/>
                    <a:p>
                      <a:pPr algn="ctr">
                        <a:lnSpc>
                          <a:spcPct val="107000"/>
                        </a:lnSpc>
                        <a:spcAft>
                          <a:spcPts val="0"/>
                        </a:spcAft>
                      </a:pPr>
                      <a:endParaRPr lang="ru-RU" sz="1000" dirty="0" smtClean="0">
                        <a:solidFill>
                          <a:schemeClr val="tx1"/>
                        </a:solidFill>
                        <a:effectLst/>
                      </a:endParaRPr>
                    </a:p>
                    <a:p>
                      <a:pPr algn="ctr">
                        <a:lnSpc>
                          <a:spcPct val="107000"/>
                        </a:lnSpc>
                        <a:spcAft>
                          <a:spcPts val="0"/>
                        </a:spcAft>
                      </a:pPr>
                      <a:r>
                        <a:rPr lang="ru-RU" sz="1000" dirty="0" smtClean="0">
                          <a:solidFill>
                            <a:schemeClr val="tx1"/>
                          </a:solidFill>
                          <a:effectLst/>
                        </a:rPr>
                        <a:t>Количество </a:t>
                      </a:r>
                      <a:r>
                        <a:rPr lang="ru-RU" sz="1000" dirty="0">
                          <a:solidFill>
                            <a:schemeClr val="tx1"/>
                          </a:solidFill>
                          <a:effectLst/>
                        </a:rPr>
                        <a:t>общеобразовательных организаций, реализующих программы </a:t>
                      </a:r>
                      <a:endParaRPr lang="ru-RU" sz="1000" dirty="0" smtClean="0">
                        <a:solidFill>
                          <a:schemeClr val="tx1"/>
                        </a:solidFill>
                        <a:effectLst/>
                      </a:endParaRPr>
                    </a:p>
                    <a:p>
                      <a:pPr algn="ctr">
                        <a:lnSpc>
                          <a:spcPct val="107000"/>
                        </a:lnSpc>
                        <a:spcAft>
                          <a:spcPts val="0"/>
                        </a:spcAft>
                      </a:pPr>
                      <a:r>
                        <a:rPr lang="ru-RU" sz="1000" dirty="0" smtClean="0">
                          <a:solidFill>
                            <a:schemeClr val="tx1"/>
                          </a:solidFill>
                          <a:effectLst/>
                        </a:rPr>
                        <a:t>(</a:t>
                      </a:r>
                      <a:r>
                        <a:rPr lang="ru-RU" sz="1000" dirty="0">
                          <a:solidFill>
                            <a:schemeClr val="tx1"/>
                          </a:solidFill>
                          <a:effectLst/>
                        </a:rPr>
                        <a:t>всего школ – 6)</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hMerge="1">
                  <a:txBody>
                    <a:bodyPr/>
                    <a:lstStyle/>
                    <a:p>
                      <a:endParaRPr lang="ru-RU"/>
                    </a:p>
                  </a:txBody>
                  <a:tcPr/>
                </a:tc>
                <a:extLst>
                  <a:ext uri="{0D108BD9-81ED-4DB2-BD59-A6C34878D82A}">
                    <a16:rowId xmlns:a16="http://schemas.microsoft.com/office/drawing/2014/main" val="3168590023"/>
                  </a:ext>
                </a:extLst>
              </a:tr>
              <a:tr h="235417">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ru-RU" sz="1000" b="1" dirty="0">
                          <a:effectLst/>
                        </a:rPr>
                        <a:t>2023-2024 </a:t>
                      </a:r>
                    </a:p>
                    <a:p>
                      <a:pPr algn="ctr">
                        <a:lnSpc>
                          <a:spcPct val="107000"/>
                        </a:lnSpc>
                        <a:spcAft>
                          <a:spcPts val="0"/>
                        </a:spcAft>
                      </a:pPr>
                      <a:r>
                        <a:rPr lang="ru-RU" sz="1000" b="1" dirty="0">
                          <a:effectLst/>
                        </a:rPr>
                        <a:t>учебный год</a:t>
                      </a:r>
                      <a:endParaRPr lang="ru-RU"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1000" b="1" dirty="0">
                          <a:effectLst/>
                        </a:rPr>
                        <a:t>2024-2025 </a:t>
                      </a:r>
                    </a:p>
                    <a:p>
                      <a:pPr algn="ctr">
                        <a:lnSpc>
                          <a:spcPct val="107000"/>
                        </a:lnSpc>
                        <a:spcAft>
                          <a:spcPts val="0"/>
                        </a:spcAft>
                      </a:pPr>
                      <a:r>
                        <a:rPr lang="ru-RU" sz="1000" b="1" dirty="0">
                          <a:effectLst/>
                        </a:rPr>
                        <a:t>учебный год</a:t>
                      </a:r>
                      <a:endParaRPr lang="ru-RU"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val="2408641193"/>
                  </a:ext>
                </a:extLst>
              </a:tr>
              <a:tr h="588542">
                <a:tc rowSpan="2">
                  <a:txBody>
                    <a:bodyPr/>
                    <a:lstStyle/>
                    <a:p>
                      <a:pPr>
                        <a:lnSpc>
                          <a:spcPct val="107000"/>
                        </a:lnSpc>
                        <a:spcAft>
                          <a:spcPts val="0"/>
                        </a:spcAft>
                      </a:pPr>
                      <a:r>
                        <a:rPr lang="ru-RU" sz="900" dirty="0">
                          <a:solidFill>
                            <a:schemeClr val="tx1"/>
                          </a:solidFill>
                          <a:effectLst/>
                        </a:rPr>
                        <a:t>ООО</a:t>
                      </a:r>
                      <a:endParaRPr lang="ru-RU"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nSpc>
                          <a:spcPct val="107000"/>
                        </a:lnSpc>
                        <a:spcAft>
                          <a:spcPts val="0"/>
                        </a:spcAft>
                      </a:pPr>
                      <a:r>
                        <a:rPr lang="ru-RU" sz="900" dirty="0">
                          <a:effectLst/>
                        </a:rPr>
                        <a:t>Углубленное изучение предметов</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Математика – </a:t>
                      </a:r>
                      <a:r>
                        <a:rPr lang="ru-RU" sz="900" dirty="0" smtClean="0">
                          <a:effectLst/>
                        </a:rPr>
                        <a:t>3</a:t>
                      </a:r>
                    </a:p>
                    <a:p>
                      <a:pPr algn="ctr">
                        <a:lnSpc>
                          <a:spcPct val="107000"/>
                        </a:lnSpc>
                        <a:spcAft>
                          <a:spcPts val="0"/>
                        </a:spcAft>
                      </a:pPr>
                      <a:r>
                        <a:rPr lang="ru-RU" sz="900" dirty="0" smtClean="0">
                          <a:effectLst/>
                        </a:rPr>
                        <a:t>Физика – 2</a:t>
                      </a:r>
                    </a:p>
                    <a:p>
                      <a:pPr algn="ctr">
                        <a:lnSpc>
                          <a:spcPct val="107000"/>
                        </a:lnSpc>
                        <a:spcAft>
                          <a:spcPts val="0"/>
                        </a:spcAft>
                      </a:pPr>
                      <a:r>
                        <a:rPr lang="ru-RU" sz="900" dirty="0" smtClean="0">
                          <a:effectLst/>
                        </a:rPr>
                        <a:t>Химия – 1</a:t>
                      </a:r>
                    </a:p>
                    <a:p>
                      <a:pPr algn="ctr">
                        <a:lnSpc>
                          <a:spcPct val="107000"/>
                        </a:lnSpc>
                        <a:spcAft>
                          <a:spcPts val="0"/>
                        </a:spcAft>
                      </a:pPr>
                      <a:r>
                        <a:rPr lang="ru-RU" sz="900" dirty="0" smtClean="0">
                          <a:effectLst/>
                        </a:rPr>
                        <a:t>Биология </a:t>
                      </a:r>
                      <a:r>
                        <a:rPr lang="ru-RU" sz="900" dirty="0">
                          <a:effectLst/>
                        </a:rPr>
                        <a:t>– 2</a:t>
                      </a:r>
                    </a:p>
                    <a:p>
                      <a:pPr algn="ctr">
                        <a:lnSpc>
                          <a:spcPct val="107000"/>
                        </a:lnSpc>
                        <a:spcAft>
                          <a:spcPts val="0"/>
                        </a:spcAft>
                      </a:pPr>
                      <a:r>
                        <a:rPr lang="ru-RU" sz="900" dirty="0">
                          <a:effectLst/>
                        </a:rPr>
                        <a:t>Информатика – 2</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Математика – 3</a:t>
                      </a:r>
                    </a:p>
                    <a:p>
                      <a:pPr algn="ctr">
                        <a:lnSpc>
                          <a:spcPct val="107000"/>
                        </a:lnSpc>
                        <a:spcAft>
                          <a:spcPts val="0"/>
                        </a:spcAft>
                      </a:pPr>
                      <a:r>
                        <a:rPr lang="ru-RU" sz="900" dirty="0">
                          <a:effectLst/>
                        </a:rPr>
                        <a:t>Физика – </a:t>
                      </a:r>
                      <a:r>
                        <a:rPr lang="ru-RU" sz="900" b="1" dirty="0">
                          <a:effectLst/>
                        </a:rPr>
                        <a:t>4</a:t>
                      </a:r>
                    </a:p>
                    <a:p>
                      <a:pPr algn="ctr">
                        <a:lnSpc>
                          <a:spcPct val="107000"/>
                        </a:lnSpc>
                        <a:spcAft>
                          <a:spcPts val="0"/>
                        </a:spcAft>
                      </a:pPr>
                      <a:r>
                        <a:rPr lang="ru-RU" sz="900" dirty="0">
                          <a:effectLst/>
                        </a:rPr>
                        <a:t>Химия – 1</a:t>
                      </a:r>
                    </a:p>
                    <a:p>
                      <a:pPr algn="ctr">
                        <a:lnSpc>
                          <a:spcPct val="107000"/>
                        </a:lnSpc>
                        <a:spcAft>
                          <a:spcPts val="0"/>
                        </a:spcAft>
                      </a:pPr>
                      <a:r>
                        <a:rPr lang="ru-RU" sz="900" dirty="0">
                          <a:effectLst/>
                        </a:rPr>
                        <a:t>Биология – </a:t>
                      </a:r>
                      <a:r>
                        <a:rPr lang="ru-RU" sz="900" b="1" dirty="0">
                          <a:effectLst/>
                        </a:rPr>
                        <a:t>4</a:t>
                      </a:r>
                    </a:p>
                    <a:p>
                      <a:pPr algn="ctr">
                        <a:lnSpc>
                          <a:spcPct val="107000"/>
                        </a:lnSpc>
                        <a:spcAft>
                          <a:spcPts val="0"/>
                        </a:spcAft>
                      </a:pPr>
                      <a:r>
                        <a:rPr lang="ru-RU" sz="900" dirty="0">
                          <a:effectLst/>
                        </a:rPr>
                        <a:t>Информатика – </a:t>
                      </a:r>
                      <a:r>
                        <a:rPr lang="ru-RU" sz="900" b="1" dirty="0">
                          <a:effectLst/>
                        </a:rPr>
                        <a:t>4</a:t>
                      </a:r>
                      <a:endParaRPr lang="ru-RU"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val="399188550"/>
                  </a:ext>
                </a:extLst>
              </a:tr>
              <a:tr h="470833">
                <a:tc vMerge="1">
                  <a:txBody>
                    <a:bodyPr/>
                    <a:lstStyle/>
                    <a:p>
                      <a:endParaRPr lang="ru-RU"/>
                    </a:p>
                  </a:txBody>
                  <a:tcPr/>
                </a:tc>
                <a:tc>
                  <a:txBody>
                    <a:bodyPr/>
                    <a:lstStyle/>
                    <a:p>
                      <a:pPr>
                        <a:lnSpc>
                          <a:spcPct val="107000"/>
                        </a:lnSpc>
                        <a:spcAft>
                          <a:spcPts val="0"/>
                        </a:spcAft>
                      </a:pPr>
                      <a:r>
                        <a:rPr lang="ru-RU" sz="900" dirty="0" err="1">
                          <a:effectLst/>
                        </a:rPr>
                        <a:t>Спецклассы</a:t>
                      </a:r>
                      <a:r>
                        <a:rPr lang="ru-RU" sz="900" dirty="0">
                          <a:effectLst/>
                        </a:rPr>
                        <a:t>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Класс </a:t>
                      </a:r>
                      <a:r>
                        <a:rPr lang="ru-RU" sz="900" dirty="0" err="1">
                          <a:effectLst/>
                        </a:rPr>
                        <a:t>Росатома</a:t>
                      </a:r>
                      <a:r>
                        <a:rPr lang="ru-RU" sz="900" dirty="0">
                          <a:effectLst/>
                        </a:rPr>
                        <a:t> - 1</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Класс </a:t>
                      </a:r>
                      <a:r>
                        <a:rPr lang="ru-RU" sz="900" dirty="0" err="1">
                          <a:effectLst/>
                        </a:rPr>
                        <a:t>Росатома</a:t>
                      </a:r>
                      <a:r>
                        <a:rPr lang="ru-RU" sz="900" dirty="0">
                          <a:effectLst/>
                        </a:rPr>
                        <a:t> – 1</a:t>
                      </a:r>
                    </a:p>
                    <a:p>
                      <a:pPr algn="ctr">
                        <a:lnSpc>
                          <a:spcPct val="107000"/>
                        </a:lnSpc>
                        <a:spcAft>
                          <a:spcPts val="0"/>
                        </a:spcAft>
                      </a:pPr>
                      <a:r>
                        <a:rPr lang="ru-RU" sz="900" b="1" dirty="0">
                          <a:effectLst/>
                        </a:rPr>
                        <a:t>Класс Сириуса – 1</a:t>
                      </a:r>
                    </a:p>
                    <a:p>
                      <a:pPr algn="ctr">
                        <a:lnSpc>
                          <a:spcPct val="107000"/>
                        </a:lnSpc>
                        <a:spcAft>
                          <a:spcPts val="0"/>
                        </a:spcAft>
                      </a:pPr>
                      <a:r>
                        <a:rPr lang="ru-RU" sz="900" b="1" dirty="0">
                          <a:effectLst/>
                        </a:rPr>
                        <a:t>Курчатовские классы – 2</a:t>
                      </a:r>
                    </a:p>
                    <a:p>
                      <a:pPr algn="ctr">
                        <a:lnSpc>
                          <a:spcPct val="107000"/>
                        </a:lnSpc>
                        <a:spcAft>
                          <a:spcPts val="0"/>
                        </a:spcAft>
                      </a:pPr>
                      <a:r>
                        <a:rPr lang="ru-RU" sz="900" b="1" dirty="0" err="1">
                          <a:effectLst/>
                        </a:rPr>
                        <a:t>Агрокласс</a:t>
                      </a:r>
                      <a:r>
                        <a:rPr lang="ru-RU" sz="900" b="1" dirty="0">
                          <a:effectLst/>
                        </a:rPr>
                        <a:t> - 1</a:t>
                      </a:r>
                      <a:endParaRPr lang="ru-RU"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val="3005420138"/>
                  </a:ext>
                </a:extLst>
              </a:tr>
              <a:tr h="588542">
                <a:tc rowSpan="3">
                  <a:txBody>
                    <a:bodyPr/>
                    <a:lstStyle/>
                    <a:p>
                      <a:pPr>
                        <a:lnSpc>
                          <a:spcPct val="107000"/>
                        </a:lnSpc>
                        <a:spcAft>
                          <a:spcPts val="0"/>
                        </a:spcAft>
                      </a:pPr>
                      <a:r>
                        <a:rPr lang="ru-RU" sz="900" dirty="0">
                          <a:solidFill>
                            <a:schemeClr val="tx1"/>
                          </a:solidFill>
                          <a:effectLst/>
                        </a:rPr>
                        <a:t>СОО</a:t>
                      </a:r>
                      <a:endParaRPr lang="ru-RU"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nSpc>
                          <a:spcPct val="107000"/>
                        </a:lnSpc>
                        <a:spcAft>
                          <a:spcPts val="0"/>
                        </a:spcAft>
                      </a:pPr>
                      <a:r>
                        <a:rPr lang="ru-RU" sz="900" dirty="0">
                          <a:effectLst/>
                        </a:rPr>
                        <a:t>Профильное обучение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Технологический профиль – 4</a:t>
                      </a:r>
                    </a:p>
                    <a:p>
                      <a:pPr algn="ctr">
                        <a:lnSpc>
                          <a:spcPct val="107000"/>
                        </a:lnSpc>
                        <a:spcAft>
                          <a:spcPts val="0"/>
                        </a:spcAft>
                      </a:pPr>
                      <a:r>
                        <a:rPr lang="ru-RU" sz="900" dirty="0">
                          <a:effectLst/>
                        </a:rPr>
                        <a:t>Естественно-научный профиль – 3</a:t>
                      </a:r>
                    </a:p>
                    <a:p>
                      <a:pPr algn="ctr">
                        <a:lnSpc>
                          <a:spcPct val="107000"/>
                        </a:lnSpc>
                        <a:spcAft>
                          <a:spcPts val="0"/>
                        </a:spcAft>
                      </a:pPr>
                      <a:r>
                        <a:rPr lang="ru-RU" sz="900" dirty="0">
                          <a:effectLst/>
                        </a:rPr>
                        <a:t>Гуманитарный профиль – 3</a:t>
                      </a:r>
                    </a:p>
                    <a:p>
                      <a:pPr algn="ctr">
                        <a:lnSpc>
                          <a:spcPct val="107000"/>
                        </a:lnSpc>
                        <a:spcAft>
                          <a:spcPts val="0"/>
                        </a:spcAft>
                      </a:pPr>
                      <a:r>
                        <a:rPr lang="ru-RU" sz="900" dirty="0">
                          <a:effectLst/>
                        </a:rPr>
                        <a:t>Социально-экономический профиль – 1</a:t>
                      </a:r>
                    </a:p>
                    <a:p>
                      <a:pPr algn="ctr">
                        <a:lnSpc>
                          <a:spcPct val="107000"/>
                        </a:lnSpc>
                        <a:spcAft>
                          <a:spcPts val="0"/>
                        </a:spcAft>
                      </a:pPr>
                      <a:r>
                        <a:rPr lang="ru-RU" sz="900" dirty="0">
                          <a:effectLst/>
                        </a:rPr>
                        <a:t>Универсальный профиль - нет</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Технологический профиль – 5</a:t>
                      </a:r>
                    </a:p>
                    <a:p>
                      <a:pPr algn="ctr">
                        <a:lnSpc>
                          <a:spcPct val="107000"/>
                        </a:lnSpc>
                        <a:spcAft>
                          <a:spcPts val="0"/>
                        </a:spcAft>
                      </a:pPr>
                      <a:r>
                        <a:rPr lang="ru-RU" sz="900" dirty="0">
                          <a:effectLst/>
                        </a:rPr>
                        <a:t>Естественно-научный профиль – 2</a:t>
                      </a:r>
                    </a:p>
                    <a:p>
                      <a:pPr algn="ctr">
                        <a:lnSpc>
                          <a:spcPct val="107000"/>
                        </a:lnSpc>
                        <a:spcAft>
                          <a:spcPts val="0"/>
                        </a:spcAft>
                      </a:pPr>
                      <a:r>
                        <a:rPr lang="ru-RU" sz="900" dirty="0">
                          <a:effectLst/>
                        </a:rPr>
                        <a:t>Гуманитарный профиль – 3</a:t>
                      </a:r>
                    </a:p>
                    <a:p>
                      <a:pPr algn="ctr">
                        <a:lnSpc>
                          <a:spcPct val="107000"/>
                        </a:lnSpc>
                        <a:spcAft>
                          <a:spcPts val="0"/>
                        </a:spcAft>
                      </a:pPr>
                      <a:r>
                        <a:rPr lang="ru-RU" sz="900" dirty="0">
                          <a:effectLst/>
                        </a:rPr>
                        <a:t>Социально-экономический профиль – нет</a:t>
                      </a:r>
                    </a:p>
                    <a:p>
                      <a:pPr algn="ctr">
                        <a:lnSpc>
                          <a:spcPct val="107000"/>
                        </a:lnSpc>
                        <a:spcAft>
                          <a:spcPts val="0"/>
                        </a:spcAft>
                      </a:pPr>
                      <a:r>
                        <a:rPr lang="ru-RU" sz="900" dirty="0">
                          <a:effectLst/>
                        </a:rPr>
                        <a:t>Универсальный профиль - 1</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val="4043485126"/>
                  </a:ext>
                </a:extLst>
              </a:tr>
              <a:tr h="588542">
                <a:tc vMerge="1">
                  <a:txBody>
                    <a:bodyPr/>
                    <a:lstStyle/>
                    <a:p>
                      <a:endParaRPr lang="ru-RU"/>
                    </a:p>
                  </a:txBody>
                  <a:tcPr/>
                </a:tc>
                <a:tc>
                  <a:txBody>
                    <a:bodyPr/>
                    <a:lstStyle/>
                    <a:p>
                      <a:pPr>
                        <a:lnSpc>
                          <a:spcPct val="107000"/>
                        </a:lnSpc>
                        <a:spcAft>
                          <a:spcPts val="0"/>
                        </a:spcAft>
                      </a:pPr>
                      <a:r>
                        <a:rPr lang="ru-RU" sz="900" dirty="0" err="1">
                          <a:effectLst/>
                        </a:rPr>
                        <a:t>Спецклассы</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Инженерный – 1</a:t>
                      </a:r>
                    </a:p>
                    <a:p>
                      <a:pPr algn="ctr">
                        <a:lnSpc>
                          <a:spcPct val="107000"/>
                        </a:lnSpc>
                        <a:spcAft>
                          <a:spcPts val="0"/>
                        </a:spcAft>
                      </a:pPr>
                      <a:r>
                        <a:rPr lang="ru-RU" sz="900" dirty="0">
                          <a:effectLst/>
                        </a:rPr>
                        <a:t>Медицинский – 2</a:t>
                      </a:r>
                    </a:p>
                    <a:p>
                      <a:pPr algn="ctr">
                        <a:lnSpc>
                          <a:spcPct val="107000"/>
                        </a:lnSpc>
                        <a:spcAft>
                          <a:spcPts val="0"/>
                        </a:spcAft>
                      </a:pPr>
                      <a:r>
                        <a:rPr lang="ru-RU" sz="900" dirty="0">
                          <a:effectLst/>
                        </a:rPr>
                        <a:t>Психолого-педагогический – 3</a:t>
                      </a:r>
                    </a:p>
                    <a:p>
                      <a:pPr algn="ctr">
                        <a:lnSpc>
                          <a:spcPct val="107000"/>
                        </a:lnSpc>
                        <a:spcAft>
                          <a:spcPts val="0"/>
                        </a:spcAft>
                      </a:pPr>
                      <a:r>
                        <a:rPr lang="ru-RU" sz="900" dirty="0">
                          <a:effectLst/>
                        </a:rPr>
                        <a:t>Правовой – 1</a:t>
                      </a:r>
                    </a:p>
                    <a:p>
                      <a:pPr algn="ctr">
                        <a:lnSpc>
                          <a:spcPct val="107000"/>
                        </a:lnSpc>
                        <a:spcAft>
                          <a:spcPts val="0"/>
                        </a:spcAft>
                      </a:pPr>
                      <a:r>
                        <a:rPr lang="ru-RU" sz="900" dirty="0">
                          <a:effectLst/>
                        </a:rPr>
                        <a:t>Предпринимательский - 1</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Инженерный – 2</a:t>
                      </a:r>
                    </a:p>
                    <a:p>
                      <a:pPr algn="ctr">
                        <a:lnSpc>
                          <a:spcPct val="107000"/>
                        </a:lnSpc>
                        <a:spcAft>
                          <a:spcPts val="0"/>
                        </a:spcAft>
                      </a:pPr>
                      <a:r>
                        <a:rPr lang="ru-RU" sz="900" dirty="0">
                          <a:effectLst/>
                        </a:rPr>
                        <a:t>Медицинский – 1</a:t>
                      </a:r>
                    </a:p>
                    <a:p>
                      <a:pPr algn="ctr">
                        <a:lnSpc>
                          <a:spcPct val="107000"/>
                        </a:lnSpc>
                        <a:spcAft>
                          <a:spcPts val="0"/>
                        </a:spcAft>
                      </a:pPr>
                      <a:r>
                        <a:rPr lang="ru-RU" sz="900" dirty="0">
                          <a:effectLst/>
                        </a:rPr>
                        <a:t>Психолого-педагогический – 3</a:t>
                      </a:r>
                    </a:p>
                    <a:p>
                      <a:pPr algn="ctr">
                        <a:lnSpc>
                          <a:spcPct val="107000"/>
                        </a:lnSpc>
                        <a:spcAft>
                          <a:spcPts val="0"/>
                        </a:spcAft>
                      </a:pPr>
                      <a:r>
                        <a:rPr lang="ru-RU" sz="900" dirty="0">
                          <a:effectLst/>
                        </a:rPr>
                        <a:t>Правовой – 1</a:t>
                      </a:r>
                    </a:p>
                    <a:p>
                      <a:pPr algn="ctr">
                        <a:lnSpc>
                          <a:spcPct val="107000"/>
                        </a:lnSpc>
                        <a:spcAft>
                          <a:spcPts val="0"/>
                        </a:spcAft>
                      </a:pPr>
                      <a:r>
                        <a:rPr lang="ru-RU" sz="900" dirty="0">
                          <a:effectLst/>
                        </a:rPr>
                        <a:t>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val="1485755147"/>
                  </a:ext>
                </a:extLst>
              </a:tr>
              <a:tr h="941667">
                <a:tc vMerge="1">
                  <a:txBody>
                    <a:bodyPr/>
                    <a:lstStyle/>
                    <a:p>
                      <a:endParaRPr lang="ru-RU"/>
                    </a:p>
                  </a:txBody>
                  <a:tcPr/>
                </a:tc>
                <a:tc>
                  <a:txBody>
                    <a:bodyPr/>
                    <a:lstStyle/>
                    <a:p>
                      <a:pPr>
                        <a:lnSpc>
                          <a:spcPct val="107000"/>
                        </a:lnSpc>
                        <a:spcAft>
                          <a:spcPts val="0"/>
                        </a:spcAft>
                      </a:pPr>
                      <a:r>
                        <a:rPr lang="ru-RU" sz="900" dirty="0">
                          <a:effectLst/>
                        </a:rPr>
                        <a:t>Спецгруппы</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нет</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b="1" dirty="0">
                          <a:effectLst/>
                        </a:rPr>
                        <a:t>Инженерная – 1</a:t>
                      </a:r>
                    </a:p>
                    <a:p>
                      <a:pPr algn="ctr">
                        <a:lnSpc>
                          <a:spcPct val="107000"/>
                        </a:lnSpc>
                        <a:spcAft>
                          <a:spcPts val="0"/>
                        </a:spcAft>
                      </a:pPr>
                      <a:r>
                        <a:rPr lang="ru-RU" sz="900" b="1" dirty="0">
                          <a:effectLst/>
                        </a:rPr>
                        <a:t>Медицинская – 1</a:t>
                      </a:r>
                    </a:p>
                    <a:p>
                      <a:pPr algn="ctr">
                        <a:lnSpc>
                          <a:spcPct val="107000"/>
                        </a:lnSpc>
                        <a:spcAft>
                          <a:spcPts val="0"/>
                        </a:spcAft>
                      </a:pPr>
                      <a:r>
                        <a:rPr lang="ru-RU" sz="900" b="1" dirty="0">
                          <a:effectLst/>
                        </a:rPr>
                        <a:t>Агротехнологическая – 1</a:t>
                      </a:r>
                    </a:p>
                    <a:p>
                      <a:pPr algn="ctr">
                        <a:lnSpc>
                          <a:spcPct val="107000"/>
                        </a:lnSpc>
                        <a:spcAft>
                          <a:spcPts val="0"/>
                        </a:spcAft>
                      </a:pPr>
                      <a:r>
                        <a:rPr lang="ru-RU" sz="900" b="1" dirty="0">
                          <a:effectLst/>
                        </a:rPr>
                        <a:t>Психолого-педагогическая - 2</a:t>
                      </a:r>
                    </a:p>
                    <a:p>
                      <a:pPr algn="ctr">
                        <a:lnSpc>
                          <a:spcPct val="107000"/>
                        </a:lnSpc>
                        <a:spcAft>
                          <a:spcPts val="0"/>
                        </a:spcAft>
                      </a:pPr>
                      <a:r>
                        <a:rPr lang="ru-RU" sz="900" b="1" dirty="0">
                          <a:effectLst/>
                        </a:rPr>
                        <a:t>Информационно-технологическая – 3</a:t>
                      </a:r>
                    </a:p>
                    <a:p>
                      <a:pPr algn="ctr">
                        <a:lnSpc>
                          <a:spcPct val="107000"/>
                        </a:lnSpc>
                        <a:spcAft>
                          <a:spcPts val="0"/>
                        </a:spcAft>
                      </a:pPr>
                      <a:r>
                        <a:rPr lang="ru-RU" sz="900" b="1" dirty="0">
                          <a:effectLst/>
                        </a:rPr>
                        <a:t>Предпринимательская - 1</a:t>
                      </a:r>
                    </a:p>
                    <a:p>
                      <a:pPr algn="ctr">
                        <a:lnSpc>
                          <a:spcPct val="107000"/>
                        </a:lnSpc>
                        <a:spcAft>
                          <a:spcPts val="0"/>
                        </a:spcAft>
                      </a:pPr>
                      <a:r>
                        <a:rPr lang="ru-RU" sz="900" b="1" dirty="0">
                          <a:effectLst/>
                        </a:rPr>
                        <a:t>Правовая – 1</a:t>
                      </a:r>
                    </a:p>
                    <a:p>
                      <a:pPr algn="ctr">
                        <a:lnSpc>
                          <a:spcPct val="107000"/>
                        </a:lnSpc>
                        <a:spcAft>
                          <a:spcPts val="0"/>
                        </a:spcAft>
                      </a:pPr>
                      <a:r>
                        <a:rPr lang="ru-RU" sz="900" b="1" dirty="0">
                          <a:effectLst/>
                        </a:rPr>
                        <a:t>Лингвистическая - 1</a:t>
                      </a:r>
                      <a:endParaRPr lang="ru-RU"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val="3826592897"/>
                  </a:ext>
                </a:extLst>
              </a:tr>
            </a:tbl>
          </a:graphicData>
        </a:graphic>
      </p:graphicFrame>
    </p:spTree>
    <p:extLst>
      <p:ext uri="{BB962C8B-B14F-4D97-AF65-F5344CB8AC3E}">
        <p14:creationId xmlns:p14="http://schemas.microsoft.com/office/powerpoint/2010/main" val="1681812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2" name="Объект 1"/>
          <p:cNvSpPr>
            <a:spLocks noGrp="1"/>
          </p:cNvSpPr>
          <p:nvPr>
            <p:ph sz="half" idx="2"/>
          </p:nvPr>
        </p:nvSpPr>
        <p:spPr>
          <a:xfrm>
            <a:off x="155575" y="745113"/>
            <a:ext cx="7677380" cy="5208733"/>
          </a:xfrm>
          <a:ln>
            <a:solidFill>
              <a:schemeClr val="bg1"/>
            </a:solidFill>
          </a:ln>
        </p:spPr>
        <p:txBody>
          <a:bodyPr>
            <a:noAutofit/>
          </a:bodyPr>
          <a:lstStyle/>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ВНЕДРЕНИЕ НОВАЦИЙ ГОСУДАРСТВЕННОЙ ПОЛИТИКИ РОССИИ В СФЕРЕ ОБРАЗОВАНИЯ</a:t>
            </a:r>
          </a:p>
          <a:p>
            <a:pPr marL="0" indent="0" algn="ctr">
              <a:spcBef>
                <a:spcPts val="0"/>
              </a:spcBef>
              <a:buNone/>
            </a:pPr>
            <a:endPar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endParaRPr>
          </a:p>
          <a:p>
            <a:pPr marL="0" indent="0" algn="ctr">
              <a:spcBef>
                <a:spcPts val="0"/>
              </a:spcBef>
              <a:buNone/>
            </a:pPr>
            <a:r>
              <a:rPr lang="ru-RU" sz="1200" b="1" dirty="0" smtClean="0">
                <a:ln>
                  <a:solidFill>
                    <a:srgbClr val="19434F"/>
                  </a:solidFill>
                </a:ln>
                <a:solidFill>
                  <a:srgbClr val="296D7F"/>
                </a:solidFill>
                <a:latin typeface="Times New Roman" pitchFamily="18" charset="0"/>
                <a:cs typeface="Times New Roman" pitchFamily="18" charset="0"/>
              </a:rPr>
              <a:t>Основные перспективы развития с учетом особенностей системы образования ГО Спасск- Дальний</a:t>
            </a:r>
          </a:p>
          <a:p>
            <a:pPr marL="0" indent="0" algn="ctr">
              <a:spcBef>
                <a:spcPts val="0"/>
              </a:spcBef>
              <a:buNone/>
            </a:pPr>
            <a:endParaRPr lang="ru-RU" sz="1200" b="1" dirty="0">
              <a:ln>
                <a:solidFill>
                  <a:srgbClr val="19434F"/>
                </a:solidFill>
              </a:ln>
              <a:solidFill>
                <a:srgbClr val="296D7F"/>
              </a:solidFill>
              <a:latin typeface="Times New Roman" pitchFamily="18" charset="0"/>
              <a:cs typeface="Times New Roman" pitchFamily="18" charset="0"/>
            </a:endParaRPr>
          </a:p>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Среднесрочная перспектива (2025-2027 годы)</a:t>
            </a:r>
            <a:endParaRPr lang="ru-RU" sz="1200" b="1" dirty="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pPr>
            <a:r>
              <a:rPr lang="ru-RU" sz="1200" dirty="0" smtClean="0">
                <a:latin typeface="Times New Roman" panose="02020603050405020304" pitchFamily="18" charset="0"/>
                <a:cs typeface="Times New Roman" panose="02020603050405020304" pitchFamily="18" charset="0"/>
              </a:rPr>
              <a:t>Обновление системы </a:t>
            </a:r>
            <a:r>
              <a:rPr lang="ru-RU" sz="1200" dirty="0">
                <a:latin typeface="Times New Roman" panose="02020603050405020304" pitchFamily="18" charset="0"/>
                <a:cs typeface="Times New Roman" panose="02020603050405020304" pitchFamily="18" charset="0"/>
              </a:rPr>
              <a:t>преемственности дошкольного и начального общего </a:t>
            </a:r>
            <a:r>
              <a:rPr lang="ru-RU" sz="1200" dirty="0" smtClean="0">
                <a:latin typeface="Times New Roman" panose="02020603050405020304" pitchFamily="18" charset="0"/>
                <a:cs typeface="Times New Roman" panose="02020603050405020304" pitchFamily="18" charset="0"/>
              </a:rPr>
              <a:t>образования</a:t>
            </a:r>
            <a:r>
              <a:rPr lang="ru-RU" sz="1200" dirty="0">
                <a:latin typeface="Times New Roman" panose="02020603050405020304" pitchFamily="18" charset="0"/>
                <a:cs typeface="Times New Roman" panose="02020603050405020304" pitchFamily="18" charset="0"/>
              </a:rPr>
              <a:t>.</a:t>
            </a:r>
            <a:endParaRPr lang="ru-RU" sz="1200" dirty="0" smtClean="0">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pPr>
            <a:r>
              <a:rPr lang="ru-RU" sz="1200" dirty="0">
                <a:latin typeface="Times New Roman" panose="02020603050405020304" pitchFamily="18" charset="0"/>
                <a:cs typeface="Times New Roman" panose="02020603050405020304" pitchFamily="18" charset="0"/>
              </a:rPr>
              <a:t>Создание сети опорных школ (Школа инженерного мышления ЦО «Интеллект», Школа технологического предпринимательства ЦО «Притяжение», Агротехнологическая школа ЦО «Содружество», Школа исследователей СОШ 1, Школа креативных индустрий СОШ 5, Школа активного гражданина СОШ 15</a:t>
            </a:r>
            <a:r>
              <a:rPr lang="ru-RU" sz="1200" dirty="0" smtClean="0">
                <a:latin typeface="Times New Roman" panose="02020603050405020304" pitchFamily="18" charset="0"/>
                <a:cs typeface="Times New Roman" panose="02020603050405020304" pitchFamily="18" charset="0"/>
              </a:rPr>
              <a:t>).</a:t>
            </a:r>
          </a:p>
          <a:p>
            <a:pPr algn="just">
              <a:spcBef>
                <a:spcPts val="0"/>
              </a:spcBef>
              <a:buFont typeface="Wingdings" panose="05000000000000000000" pitchFamily="2" charset="2"/>
              <a:buChar char="Ø"/>
            </a:pPr>
            <a:r>
              <a:rPr lang="ru-RU" sz="1200" dirty="0" smtClean="0">
                <a:latin typeface="Times New Roman" panose="02020603050405020304" pitchFamily="18" charset="0"/>
                <a:cs typeface="Times New Roman" panose="02020603050405020304" pitchFamily="18" charset="0"/>
              </a:rPr>
              <a:t>Развитие системы внеурочной деятельности и дополнительного образования в части расширения практики реализации программ естественнонаучной, технической и туристско-краеведческой направленностей.</a:t>
            </a:r>
          </a:p>
          <a:p>
            <a:pPr algn="just">
              <a:spcBef>
                <a:spcPts val="0"/>
              </a:spcBef>
              <a:buFont typeface="Wingdings" panose="05000000000000000000" pitchFamily="2" charset="2"/>
              <a:buChar char="Ø"/>
            </a:pPr>
            <a:r>
              <a:rPr lang="ru-RU" sz="1200" dirty="0" smtClean="0">
                <a:latin typeface="Times New Roman" panose="02020603050405020304" pitchFamily="18" charset="0"/>
                <a:cs typeface="Times New Roman" panose="02020603050405020304" pitchFamily="18" charset="0"/>
              </a:rPr>
              <a:t>Обновление системы </a:t>
            </a:r>
            <a:r>
              <a:rPr lang="ru-RU" sz="1200" dirty="0">
                <a:latin typeface="Times New Roman" panose="02020603050405020304" pitchFamily="18" charset="0"/>
                <a:cs typeface="Times New Roman" panose="02020603050405020304" pitchFamily="18" charset="0"/>
              </a:rPr>
              <a:t>стимулирования работников муниципальных образовательных </a:t>
            </a:r>
            <a:r>
              <a:rPr lang="ru-RU" sz="1200" dirty="0" smtClean="0">
                <a:latin typeface="Times New Roman" panose="02020603050405020304" pitchFamily="18" charset="0"/>
                <a:cs typeface="Times New Roman" panose="02020603050405020304" pitchFamily="18" charset="0"/>
              </a:rPr>
              <a:t>организаций в части внедрения комплексной оценки результативности деятельности, создание сообщества </a:t>
            </a:r>
            <a:r>
              <a:rPr lang="ru-RU" sz="1200" dirty="0">
                <a:latin typeface="Times New Roman" panose="02020603050405020304" pitchFamily="18" charset="0"/>
                <a:cs typeface="Times New Roman" panose="02020603050405020304" pitchFamily="18" charset="0"/>
              </a:rPr>
              <a:t>управленческих, педагогических работников, иных специалистов, отличающихся эффективными и высокими результатами </a:t>
            </a:r>
            <a:r>
              <a:rPr lang="ru-RU" sz="1200" dirty="0" smtClean="0">
                <a:latin typeface="Times New Roman" panose="02020603050405020304" pitchFamily="18" charset="0"/>
                <a:cs typeface="Times New Roman" panose="02020603050405020304" pitchFamily="18" charset="0"/>
              </a:rPr>
              <a:t>деятельности, (элиты системы образования) для повышения престижа работы в образовательных организациях.</a:t>
            </a:r>
          </a:p>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Долгосрочная </a:t>
            </a:r>
            <a:r>
              <a:rPr lang="ru-RU" sz="1200" b="1" dirty="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перспектива (</a:t>
            </a: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2025-2030 годы)</a:t>
            </a:r>
            <a:endParaRPr lang="ru-RU" sz="1200" dirty="0" smtClean="0">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pPr>
            <a:r>
              <a:rPr lang="ru-RU" sz="1200" dirty="0" smtClean="0">
                <a:latin typeface="Times New Roman" panose="02020603050405020304" pitchFamily="18" charset="0"/>
                <a:cs typeface="Times New Roman" panose="02020603050405020304" pitchFamily="18" charset="0"/>
              </a:rPr>
              <a:t>Внедрение </a:t>
            </a:r>
            <a:r>
              <a:rPr lang="ru-RU" sz="1200" dirty="0">
                <a:latin typeface="Times New Roman" panose="02020603050405020304" pitchFamily="18" charset="0"/>
                <a:cs typeface="Times New Roman" panose="02020603050405020304" pitchFamily="18" charset="0"/>
              </a:rPr>
              <a:t>во всех муниципальных образовательных организациях практики создания </a:t>
            </a:r>
            <a:r>
              <a:rPr lang="ru-RU" sz="1200" dirty="0" smtClean="0">
                <a:latin typeface="Times New Roman" panose="02020603050405020304" pitchFamily="18" charset="0"/>
                <a:cs typeface="Times New Roman" panose="02020603050405020304" pitchFamily="18" charset="0"/>
              </a:rPr>
              <a:t>бережливой и комфортной, </a:t>
            </a:r>
            <a:r>
              <a:rPr lang="ru-RU" sz="1200" dirty="0">
                <a:latin typeface="Times New Roman" panose="02020603050405020304" pitchFamily="18" charset="0"/>
                <a:cs typeface="Times New Roman" panose="02020603050405020304" pitchFamily="18" charset="0"/>
              </a:rPr>
              <a:t>дружелюбной и заботливой среды</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pPr>
            <a:r>
              <a:rPr lang="ru-RU" sz="1200" dirty="0" smtClean="0">
                <a:latin typeface="Times New Roman" panose="02020603050405020304" pitchFamily="18" charset="0"/>
                <a:cs typeface="Times New Roman" panose="02020603050405020304" pitchFamily="18" charset="0"/>
              </a:rPr>
              <a:t>Модернизация системы </a:t>
            </a:r>
            <a:r>
              <a:rPr lang="ru-RU" sz="1200" dirty="0">
                <a:latin typeface="Times New Roman" panose="02020603050405020304" pitchFamily="18" charset="0"/>
                <a:cs typeface="Times New Roman" panose="02020603050405020304" pitchFamily="18" charset="0"/>
              </a:rPr>
              <a:t>образования в рамках </a:t>
            </a:r>
            <a:r>
              <a:rPr lang="ru-RU" sz="1200" dirty="0" smtClean="0">
                <a:latin typeface="Times New Roman" panose="02020603050405020304" pitchFamily="18" charset="0"/>
                <a:cs typeface="Times New Roman" panose="02020603050405020304" pitchFamily="18" charset="0"/>
              </a:rPr>
              <a:t>федеральных (региональных) проектов и программ, мастер-плана </a:t>
            </a:r>
            <a:r>
              <a:rPr lang="ru-RU" sz="1200" dirty="0">
                <a:latin typeface="Times New Roman" panose="02020603050405020304" pitchFamily="18" charset="0"/>
                <a:cs typeface="Times New Roman" panose="02020603050405020304" pitchFamily="18" charset="0"/>
              </a:rPr>
              <a:t>комплексного развития городского округа </a:t>
            </a:r>
            <a:r>
              <a:rPr lang="ru-RU" sz="1200" dirty="0" smtClean="0">
                <a:latin typeface="Times New Roman" panose="02020603050405020304" pitchFamily="18" charset="0"/>
                <a:cs typeface="Times New Roman" panose="02020603050405020304" pitchFamily="18" charset="0"/>
              </a:rPr>
              <a:t>Спасск-Дальний.</a:t>
            </a: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ctr">
              <a:spcBef>
                <a:spcPts val="0"/>
              </a:spcBef>
              <a:buNone/>
            </a:pPr>
            <a:r>
              <a:rPr lang="ru-RU" sz="1400" b="1" dirty="0">
                <a:solidFill>
                  <a:srgbClr val="296D7F"/>
                </a:solidFill>
                <a:latin typeface="Times New Roman" pitchFamily="18" charset="0"/>
                <a:cs typeface="Times New Roman" pitchFamily="18" charset="0"/>
              </a:rPr>
              <a:t>МЫ ХОТИМ БЫТЬ ЗАМЕТНЫМИ В ЕДИНОМ ОБРАЗОВАТЕЛЬНОМ ПРОСТРАНСТВЕ ПРИМОРСКОГО КРАЯ И РОССИЙСКОЙ </a:t>
            </a:r>
            <a:r>
              <a:rPr lang="ru-RU" sz="1400" b="1" dirty="0" smtClean="0">
                <a:solidFill>
                  <a:srgbClr val="296D7F"/>
                </a:solidFill>
                <a:latin typeface="Times New Roman" pitchFamily="18" charset="0"/>
                <a:cs typeface="Times New Roman" pitchFamily="18" charset="0"/>
              </a:rPr>
              <a:t>ФЕДЕРАЦИИ</a:t>
            </a:r>
          </a:p>
          <a:p>
            <a:pPr marL="0" indent="0" algn="ctr">
              <a:spcBef>
                <a:spcPts val="0"/>
              </a:spcBef>
              <a:buNone/>
            </a:pPr>
            <a:endParaRPr lang="ru-RU" sz="1200" b="1" dirty="0">
              <a:solidFill>
                <a:srgbClr val="296D7F"/>
              </a:solidFill>
              <a:latin typeface="Times New Roman" pitchFamily="18" charset="0"/>
              <a:cs typeface="Times New Roman" pitchFamily="18" charset="0"/>
            </a:endParaRPr>
          </a:p>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sp>
        <p:nvSpPr>
          <p:cNvPr id="14" name="TextBox 13"/>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Стратегия развития системы образования ГО Спасск-Дальний до 2030 года</a:t>
            </a:r>
          </a:p>
        </p:txBody>
      </p:sp>
      <p:pic>
        <p:nvPicPr>
          <p:cNvPr id="15" name="Рисунок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5736" y="5373216"/>
            <a:ext cx="3024335" cy="1484784"/>
          </a:xfrm>
          <a:prstGeom prst="rect">
            <a:avLst/>
          </a:prstGeom>
        </p:spPr>
      </p:pic>
    </p:spTree>
    <p:extLst>
      <p:ext uri="{BB962C8B-B14F-4D97-AF65-F5344CB8AC3E}">
        <p14:creationId xmlns:p14="http://schemas.microsoft.com/office/powerpoint/2010/main" val="261665358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1876</TotalTime>
  <Words>1692</Words>
  <Application>Microsoft Office PowerPoint</Application>
  <PresentationFormat>Экран (4:3)</PresentationFormat>
  <Paragraphs>127</Paragraphs>
  <Slides>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Arial</vt:lpstr>
      <vt:lpstr>Calibri</vt:lpstr>
      <vt:lpstr>Times New Roman</vt:lpstr>
      <vt:lpstr>Wingdings</vt:lpstr>
      <vt:lpstr>Тема Office</vt:lpstr>
      <vt:lpstr>Презентация PowerPoint</vt:lpstr>
      <vt:lpstr>Презентация PowerPoint</vt:lpstr>
      <vt:lpstr>«ПОТЕРИ»   Доля фонда оплаты труда педагогических работников в общем фонде оплаты труда работников организаций, осуществляющих образовательную деятельность по основным общеобразовательным программам, %  Численность обучающихся по образовательным программам начального общего, основного общего, среднего общего образования, в расчете на одного работника, человек   Численность детей, посещающих организации, осуществляющие образовательную деятельность по образовательным программам дошкольного образования, присмотр и уход за детьми, в расчете на одного работника, человек </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pc-7</dc:creator>
  <cp:lastModifiedBy>Елена Геннадьевна</cp:lastModifiedBy>
  <cp:revision>188</cp:revision>
  <dcterms:created xsi:type="dcterms:W3CDTF">2022-07-05T23:20:10Z</dcterms:created>
  <dcterms:modified xsi:type="dcterms:W3CDTF">2024-08-22T03:22:08Z</dcterms:modified>
</cp:coreProperties>
</file>