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6" r:id="rId2"/>
    <p:sldId id="307" r:id="rId3"/>
    <p:sldId id="308" r:id="rId4"/>
    <p:sldId id="309" r:id="rId5"/>
    <p:sldId id="310" r:id="rId6"/>
    <p:sldId id="311" r:id="rId7"/>
    <p:sldId id="312"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34" r:id="rId21"/>
    <p:sldId id="338" r:id="rId22"/>
    <p:sldId id="335" r:id="rId23"/>
    <p:sldId id="336" r:id="rId24"/>
    <p:sldId id="337" r:id="rId25"/>
    <p:sldId id="326" r:id="rId26"/>
    <p:sldId id="327" r:id="rId27"/>
    <p:sldId id="328" r:id="rId28"/>
    <p:sldId id="329" r:id="rId29"/>
    <p:sldId id="330" r:id="rId30"/>
    <p:sldId id="331" r:id="rId31"/>
    <p:sldId id="332" r:id="rId32"/>
    <p:sldId id="333" r:id="rId33"/>
    <p:sldId id="340" r:id="rId34"/>
    <p:sldId id="341" r:id="rId35"/>
    <p:sldId id="342" r:id="rId36"/>
    <p:sldId id="344" r:id="rId37"/>
    <p:sldId id="367" r:id="rId38"/>
    <p:sldId id="345" r:id="rId39"/>
    <p:sldId id="346" r:id="rId40"/>
    <p:sldId id="347" r:id="rId41"/>
    <p:sldId id="348" r:id="rId42"/>
    <p:sldId id="349" r:id="rId43"/>
    <p:sldId id="350" r:id="rId44"/>
    <p:sldId id="351" r:id="rId45"/>
    <p:sldId id="352" r:id="rId46"/>
    <p:sldId id="353" r:id="rId47"/>
    <p:sldId id="354" r:id="rId48"/>
    <p:sldId id="364" r:id="rId49"/>
    <p:sldId id="368" r:id="rId50"/>
    <p:sldId id="365" r:id="rId51"/>
    <p:sldId id="366" r:id="rId52"/>
    <p:sldId id="343" r:id="rId53"/>
    <p:sldId id="360" r:id="rId54"/>
    <p:sldId id="361" r:id="rId55"/>
    <p:sldId id="363" r:id="rId56"/>
    <p:sldId id="303" r:id="rId57"/>
    <p:sldId id="359" r:id="rId58"/>
    <p:sldId id="304" r:id="rId59"/>
    <p:sldId id="362" r:id="rId60"/>
    <p:sldId id="305" r:id="rId61"/>
    <p:sldId id="356" r:id="rId62"/>
    <p:sldId id="357" r:id="rId63"/>
    <p:sldId id="358" r:id="rId64"/>
    <p:sldId id="355" r:id="rId6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6D7F"/>
    <a:srgbClr val="9E6D48"/>
    <a:srgbClr val="C6E6E9"/>
    <a:srgbClr val="765136"/>
    <a:srgbClr val="4AB9C2"/>
    <a:srgbClr val="DBBCA0"/>
    <a:srgbClr val="CBA78D"/>
    <a:srgbClr val="F6ECE0"/>
    <a:srgbClr val="19434F"/>
    <a:srgbClr val="F2F6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54" autoAdjust="0"/>
    <p:restoredTop sz="94660"/>
  </p:normalViewPr>
  <p:slideViewPr>
    <p:cSldViewPr>
      <p:cViewPr varScale="1">
        <p:scale>
          <a:sx n="57" d="100"/>
          <a:sy n="57" d="100"/>
        </p:scale>
        <p:origin x="859"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1050;&#1085;&#1080;&#1075;&#1072;1"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pieChart>
        <c:varyColors val="1"/>
        <c:ser>
          <c:idx val="0"/>
          <c:order val="0"/>
          <c:tx>
            <c:strRef>
              <c:f>Лист1!$B$2</c:f>
              <c:strCache>
                <c:ptCount val="1"/>
                <c:pt idx="0">
                  <c:v>Доля зачислений, %</c:v>
                </c:pt>
              </c:strCache>
            </c:strRef>
          </c:tx>
          <c:cat>
            <c:strRef>
              <c:f>Лист1!$A$3:$A$8</c:f>
              <c:strCache>
                <c:ptCount val="6"/>
                <c:pt idx="0">
                  <c:v>1.      Художественная</c:v>
                </c:pt>
                <c:pt idx="1">
                  <c:v>2.      Социально-гуманитарная</c:v>
                </c:pt>
                <c:pt idx="2">
                  <c:v>3.      Физкультурно-спортивная</c:v>
                </c:pt>
                <c:pt idx="3">
                  <c:v>4.      Естественнонаучная</c:v>
                </c:pt>
                <c:pt idx="4">
                  <c:v>5.      Техническая </c:v>
                </c:pt>
                <c:pt idx="5">
                  <c:v>6.      Туристко-краеведческая</c:v>
                </c:pt>
              </c:strCache>
            </c:strRef>
          </c:cat>
          <c:val>
            <c:numRef>
              <c:f>Лист1!$B$3:$B$8</c:f>
              <c:numCache>
                <c:formatCode>General</c:formatCode>
                <c:ptCount val="6"/>
                <c:pt idx="0">
                  <c:v>35.9</c:v>
                </c:pt>
                <c:pt idx="1">
                  <c:v>19.600000000000001</c:v>
                </c:pt>
                <c:pt idx="2">
                  <c:v>14.6</c:v>
                </c:pt>
                <c:pt idx="3">
                  <c:v>13.7</c:v>
                </c:pt>
                <c:pt idx="4">
                  <c:v>10.7</c:v>
                </c:pt>
                <c:pt idx="5">
                  <c:v>5.5</c:v>
                </c:pt>
              </c:numCache>
            </c:numRef>
          </c:val>
          <c:extLst xmlns:c16r2="http://schemas.microsoft.com/office/drawing/2015/06/chart">
            <c:ext xmlns:c16="http://schemas.microsoft.com/office/drawing/2014/chart" uri="{C3380CC4-5D6E-409C-BE32-E72D297353CC}">
              <c16:uniqueId val="{00000000-68BE-4ABB-91E4-8CCC599F5AAB}"/>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60670379638177607"/>
          <c:y val="0.15745287560641411"/>
          <c:w val="0.39329620361822393"/>
          <c:h val="0.84254712439358592"/>
        </c:manualLayout>
      </c:layout>
      <c:overlay val="0"/>
      <c:txPr>
        <a:bodyPr/>
        <a:lstStyle/>
        <a:p>
          <a:pPr>
            <a:defRPr sz="1100" b="1"/>
          </a:pPr>
          <a:endParaRPr lang="ru-RU"/>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ru-RU" dirty="0">
                <a:solidFill>
                  <a:srgbClr val="008080"/>
                </a:solidFill>
              </a:rPr>
              <a:t>Количество участников </a:t>
            </a:r>
          </a:p>
        </c:rich>
      </c:tx>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ru-RU"/>
        </a:p>
      </c:txPr>
    </c:title>
    <c:autoTitleDeleted val="0"/>
    <c:plotArea>
      <c:layout/>
      <c:doughnutChart>
        <c:varyColors val="1"/>
        <c:ser>
          <c:idx val="0"/>
          <c:order val="0"/>
          <c:tx>
            <c:strRef>
              <c:f>Лист1!$B$1</c:f>
              <c:strCache>
                <c:ptCount val="1"/>
                <c:pt idx="0">
                  <c:v>Продажи</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084F-4753-90E6-4DB2FA0BC72C}"/>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4-084F-4753-90E6-4DB2FA0BC72C}"/>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2-084F-4753-90E6-4DB2FA0BC72C}"/>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084F-4753-90E6-4DB2FA0BC72C}"/>
              </c:ext>
            </c:extLst>
          </c:dPt>
          <c:dLbls>
            <c:dLbl>
              <c:idx val="0"/>
              <c:layout/>
              <c:tx>
                <c:rich>
                  <a:bodyPr/>
                  <a:lstStyle/>
                  <a:p>
                    <a:r>
                      <a:rPr lang="en-US" smtClean="0"/>
                      <a:t>44</a:t>
                    </a:r>
                    <a:endParaRPr lang="en-US"/>
                  </a:p>
                </c:rich>
              </c:tx>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3-084F-4753-90E6-4DB2FA0BC72C}"/>
                </c:ext>
                <c:ext xmlns:c15="http://schemas.microsoft.com/office/drawing/2012/chart" uri="{CE6537A1-D6FC-4f65-9D91-7224C49458BB}">
                  <c15:layout/>
                </c:ext>
              </c:extLst>
            </c:dLbl>
            <c:dLbl>
              <c:idx val="1"/>
              <c:layout/>
              <c:tx>
                <c:rich>
                  <a:bodyPr/>
                  <a:lstStyle/>
                  <a:p>
                    <a:r>
                      <a:rPr lang="en-US" smtClean="0"/>
                      <a:t>259</a:t>
                    </a:r>
                    <a:endParaRPr lang="en-US"/>
                  </a:p>
                </c:rich>
              </c:tx>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4-084F-4753-90E6-4DB2FA0BC72C}"/>
                </c:ext>
                <c:ext xmlns:c15="http://schemas.microsoft.com/office/drawing/2012/chart" uri="{CE6537A1-D6FC-4f65-9D91-7224C49458BB}">
                  <c15:layout/>
                </c:ext>
              </c:extLst>
            </c:dLbl>
            <c:dLbl>
              <c:idx val="2"/>
              <c:delete val="1"/>
              <c:extLst xmlns:c16r2="http://schemas.microsoft.com/office/drawing/2015/06/chart">
                <c:ext xmlns:c16="http://schemas.microsoft.com/office/drawing/2014/chart" uri="{C3380CC4-5D6E-409C-BE32-E72D297353CC}">
                  <c16:uniqueId val="{00000002-084F-4753-90E6-4DB2FA0BC72C}"/>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01-084F-4753-90E6-4DB2FA0BC72C}"/>
                </c:ext>
                <c:ext xmlns:c15="http://schemas.microsoft.com/office/drawing/2012/chart" uri="{CE6537A1-D6FC-4f65-9D91-7224C49458BB}"/>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ru-RU"/>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Лист1!$A$2:$A$5</c:f>
              <c:strCache>
                <c:ptCount val="4"/>
                <c:pt idx="0">
                  <c:v>2022-2023</c:v>
                </c:pt>
                <c:pt idx="1">
                  <c:v>2023-2024</c:v>
                </c:pt>
                <c:pt idx="2">
                  <c:v> </c:v>
                </c:pt>
                <c:pt idx="3">
                  <c:v> </c:v>
                </c:pt>
              </c:strCache>
            </c:strRef>
          </c:cat>
          <c:val>
            <c:numRef>
              <c:f>Лист1!$B$2:$B$5</c:f>
              <c:numCache>
                <c:formatCode>General</c:formatCode>
                <c:ptCount val="4"/>
                <c:pt idx="0">
                  <c:v>55</c:v>
                </c:pt>
                <c:pt idx="1">
                  <c:v>259</c:v>
                </c:pt>
                <c:pt idx="2">
                  <c:v>0</c:v>
                </c:pt>
                <c:pt idx="3">
                  <c:v>0</c:v>
                </c:pt>
              </c:numCache>
            </c:numRef>
          </c:val>
          <c:extLst xmlns:c16r2="http://schemas.microsoft.com/office/drawing/2015/06/chart">
            <c:ext xmlns:c16="http://schemas.microsoft.com/office/drawing/2014/chart" uri="{C3380CC4-5D6E-409C-BE32-E72D297353CC}">
              <c16:uniqueId val="{00000000-084F-4753-90E6-4DB2FA0BC72C}"/>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2"/>
        <c:delete val="1"/>
      </c:legendEntry>
      <c:legendEntry>
        <c:idx val="3"/>
        <c:delete val="1"/>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ru-RU"/>
        </a:p>
      </c:txPr>
    </c:legend>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МБОУ СОШ № 15</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numRef>
              <c:f>Лист1!$A$2</c:f>
              <c:numCache>
                <c:formatCode>General</c:formatCode>
                <c:ptCount val="1"/>
              </c:numCache>
            </c:numRef>
          </c:cat>
          <c:val>
            <c:numRef>
              <c:f>Лист1!$B$2</c:f>
              <c:numCache>
                <c:formatCode>0%</c:formatCode>
                <c:ptCount val="1"/>
                <c:pt idx="0">
                  <c:v>0.96</c:v>
                </c:pt>
              </c:numCache>
            </c:numRef>
          </c:val>
          <c:extLst xmlns:c16r2="http://schemas.microsoft.com/office/drawing/2015/06/chart">
            <c:ext xmlns:c16="http://schemas.microsoft.com/office/drawing/2014/chart" uri="{C3380CC4-5D6E-409C-BE32-E72D297353CC}">
              <c16:uniqueId val="{00000000-E7AE-430E-8595-ED59D5166BCA}"/>
            </c:ext>
          </c:extLst>
        </c:ser>
        <c:ser>
          <c:idx val="1"/>
          <c:order val="1"/>
          <c:tx>
            <c:strRef>
              <c:f>Лист1!$C$1</c:f>
              <c:strCache>
                <c:ptCount val="1"/>
                <c:pt idx="0">
                  <c:v>ЦОИ</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numRef>
              <c:f>Лист1!$A$2</c:f>
              <c:numCache>
                <c:formatCode>General</c:formatCode>
                <c:ptCount val="1"/>
              </c:numCache>
            </c:numRef>
          </c:cat>
          <c:val>
            <c:numRef>
              <c:f>Лист1!$C$2</c:f>
              <c:numCache>
                <c:formatCode>0%</c:formatCode>
                <c:ptCount val="1"/>
                <c:pt idx="0">
                  <c:v>0.65</c:v>
                </c:pt>
              </c:numCache>
            </c:numRef>
          </c:val>
          <c:extLst xmlns:c16r2="http://schemas.microsoft.com/office/drawing/2015/06/chart">
            <c:ext xmlns:c16="http://schemas.microsoft.com/office/drawing/2014/chart" uri="{C3380CC4-5D6E-409C-BE32-E72D297353CC}">
              <c16:uniqueId val="{00000001-E7AE-430E-8595-ED59D5166BCA}"/>
            </c:ext>
          </c:extLst>
        </c:ser>
        <c:ser>
          <c:idx val="2"/>
          <c:order val="2"/>
          <c:tx>
            <c:strRef>
              <c:f>Лист1!$D$1</c:f>
              <c:strCache>
                <c:ptCount val="1"/>
                <c:pt idx="0">
                  <c:v>МБОУ СОШ № 1</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numRef>
              <c:f>Лист1!$A$2</c:f>
              <c:numCache>
                <c:formatCode>General</c:formatCode>
                <c:ptCount val="1"/>
              </c:numCache>
            </c:numRef>
          </c:cat>
          <c:val>
            <c:numRef>
              <c:f>Лист1!$D$2</c:f>
              <c:numCache>
                <c:formatCode>0%</c:formatCode>
                <c:ptCount val="1"/>
                <c:pt idx="0">
                  <c:v>0.6</c:v>
                </c:pt>
              </c:numCache>
            </c:numRef>
          </c:val>
          <c:extLst xmlns:c16r2="http://schemas.microsoft.com/office/drawing/2015/06/chart">
            <c:ext xmlns:c16="http://schemas.microsoft.com/office/drawing/2014/chart" uri="{C3380CC4-5D6E-409C-BE32-E72D297353CC}">
              <c16:uniqueId val="{00000002-E7AE-430E-8595-ED59D5166BCA}"/>
            </c:ext>
          </c:extLst>
        </c:ser>
        <c:ser>
          <c:idx val="3"/>
          <c:order val="3"/>
          <c:tx>
            <c:strRef>
              <c:f>Лист1!$E$1</c:f>
              <c:strCache>
                <c:ptCount val="1"/>
                <c:pt idx="0">
                  <c:v>ЦОП</c:v>
                </c:pt>
              </c:strCache>
            </c:strRef>
          </c:tx>
          <c:invertIfNegative val="0"/>
          <c:dLbls>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numRef>
              <c:f>Лист1!$A$2</c:f>
              <c:numCache>
                <c:formatCode>General</c:formatCode>
                <c:ptCount val="1"/>
              </c:numCache>
            </c:numRef>
          </c:cat>
          <c:val>
            <c:numRef>
              <c:f>Лист1!$E$2</c:f>
              <c:numCache>
                <c:formatCode>0%</c:formatCode>
                <c:ptCount val="1"/>
                <c:pt idx="0">
                  <c:v>0.45</c:v>
                </c:pt>
              </c:numCache>
            </c:numRef>
          </c:val>
          <c:extLst xmlns:c16r2="http://schemas.microsoft.com/office/drawing/2015/06/chart">
            <c:ext xmlns:c16="http://schemas.microsoft.com/office/drawing/2014/chart" uri="{C3380CC4-5D6E-409C-BE32-E72D297353CC}">
              <c16:uniqueId val="{00000003-E7AE-430E-8595-ED59D5166BCA}"/>
            </c:ext>
          </c:extLst>
        </c:ser>
        <c:dLbls>
          <c:showLegendKey val="0"/>
          <c:showVal val="0"/>
          <c:showCatName val="0"/>
          <c:showSerName val="0"/>
          <c:showPercent val="0"/>
          <c:showBubbleSize val="0"/>
        </c:dLbls>
        <c:gapWidth val="150"/>
        <c:axId val="148615640"/>
        <c:axId val="148602064"/>
      </c:barChart>
      <c:catAx>
        <c:axId val="148615640"/>
        <c:scaling>
          <c:orientation val="minMax"/>
        </c:scaling>
        <c:delete val="0"/>
        <c:axPos val="b"/>
        <c:numFmt formatCode="General" sourceLinked="1"/>
        <c:majorTickMark val="out"/>
        <c:minorTickMark val="none"/>
        <c:tickLblPos val="nextTo"/>
        <c:crossAx val="148602064"/>
        <c:crosses val="autoZero"/>
        <c:auto val="1"/>
        <c:lblAlgn val="ctr"/>
        <c:lblOffset val="100"/>
        <c:noMultiLvlLbl val="0"/>
      </c:catAx>
      <c:valAx>
        <c:axId val="148602064"/>
        <c:scaling>
          <c:orientation val="minMax"/>
          <c:max val="1"/>
        </c:scaling>
        <c:delete val="0"/>
        <c:axPos val="l"/>
        <c:majorGridlines/>
        <c:numFmt formatCode="0%" sourceLinked="1"/>
        <c:majorTickMark val="out"/>
        <c:minorTickMark val="none"/>
        <c:tickLblPos val="nextTo"/>
        <c:crossAx val="148615640"/>
        <c:crosses val="autoZero"/>
        <c:crossBetween val="between"/>
      </c:valAx>
    </c:plotArea>
    <c:legend>
      <c:legendPos val="r"/>
      <c:layout>
        <c:manualLayout>
          <c:xMode val="edge"/>
          <c:yMode val="edge"/>
          <c:x val="0.64958600108336162"/>
          <c:y val="0.32537251691513513"/>
          <c:w val="0.33759534087200521"/>
          <c:h val="0.61350609910913001"/>
        </c:manualLayout>
      </c:layout>
      <c:overlay val="0"/>
    </c:legend>
    <c:plotVisOnly val="1"/>
    <c:dispBlanksAs val="gap"/>
    <c:showDLblsOverMax val="0"/>
  </c:chart>
  <c:txPr>
    <a:bodyPr/>
    <a:lstStyle/>
    <a:p>
      <a:pPr>
        <a:defRPr sz="1800"/>
      </a:pPr>
      <a:endParaRPr lang="ru-RU"/>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8E4179-3960-40E9-BD7E-4A4240A651CC}" type="datetimeFigureOut">
              <a:rPr lang="ru-RU" smtClean="0"/>
              <a:t>26.08.2024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79F9D4-6D2F-4F88-A7FD-F86667C5C2D4}" type="slidenum">
              <a:rPr lang="ru-RU" smtClean="0"/>
              <a:t>‹#›</a:t>
            </a:fld>
            <a:endParaRPr lang="ru-RU"/>
          </a:p>
        </p:txBody>
      </p:sp>
    </p:spTree>
    <p:extLst>
      <p:ext uri="{BB962C8B-B14F-4D97-AF65-F5344CB8AC3E}">
        <p14:creationId xmlns:p14="http://schemas.microsoft.com/office/powerpoint/2010/main" val="4244900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3FA892C-7DA6-4F33-A0D4-026AFA9C2BF5}" type="slidenum">
              <a:rPr lang="ru-RU" smtClean="0"/>
              <a:t>2</a:t>
            </a:fld>
            <a:endParaRPr lang="ru-RU"/>
          </a:p>
        </p:txBody>
      </p:sp>
    </p:spTree>
    <p:extLst>
      <p:ext uri="{BB962C8B-B14F-4D97-AF65-F5344CB8AC3E}">
        <p14:creationId xmlns:p14="http://schemas.microsoft.com/office/powerpoint/2010/main" val="961056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3FA892C-7DA6-4F33-A0D4-026AFA9C2BF5}" type="slidenum">
              <a:rPr lang="ru-RU" smtClean="0"/>
              <a:t>4</a:t>
            </a:fld>
            <a:endParaRPr lang="ru-RU"/>
          </a:p>
        </p:txBody>
      </p:sp>
    </p:spTree>
    <p:extLst>
      <p:ext uri="{BB962C8B-B14F-4D97-AF65-F5344CB8AC3E}">
        <p14:creationId xmlns:p14="http://schemas.microsoft.com/office/powerpoint/2010/main" val="2708623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9F3ECD0-3109-40C8-8D8F-3AE95E08D833}" type="datetimeFigureOut">
              <a:rPr lang="ru-RU" smtClean="0"/>
              <a:pPr/>
              <a:t>26.08.2024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135919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F3ECD0-3109-40C8-8D8F-3AE95E08D833}" type="datetimeFigureOut">
              <a:rPr lang="ru-RU" smtClean="0"/>
              <a:pPr/>
              <a:t>26.08.2024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3314188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F3ECD0-3109-40C8-8D8F-3AE95E08D833}" type="datetimeFigureOut">
              <a:rPr lang="ru-RU" smtClean="0"/>
              <a:pPr/>
              <a:t>26.08.2024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2630908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9F3ECD0-3109-40C8-8D8F-3AE95E08D833}" type="datetimeFigureOut">
              <a:rPr lang="ru-RU" smtClean="0"/>
              <a:pPr/>
              <a:t>26.08.2024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3254111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9F3ECD0-3109-40C8-8D8F-3AE95E08D833}" type="datetimeFigureOut">
              <a:rPr lang="ru-RU" smtClean="0"/>
              <a:pPr/>
              <a:t>26.08.2024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221509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9F3ECD0-3109-40C8-8D8F-3AE95E08D833}" type="datetimeFigureOut">
              <a:rPr lang="ru-RU" smtClean="0"/>
              <a:pPr/>
              <a:t>26.08.2024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3904277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9F3ECD0-3109-40C8-8D8F-3AE95E08D833}" type="datetimeFigureOut">
              <a:rPr lang="ru-RU" smtClean="0"/>
              <a:pPr/>
              <a:t>26.08.2024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1297561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9F3ECD0-3109-40C8-8D8F-3AE95E08D833}" type="datetimeFigureOut">
              <a:rPr lang="ru-RU" smtClean="0"/>
              <a:pPr/>
              <a:t>26.08.2024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1407335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9F3ECD0-3109-40C8-8D8F-3AE95E08D833}" type="datetimeFigureOut">
              <a:rPr lang="ru-RU" smtClean="0"/>
              <a:pPr/>
              <a:t>26.08.2024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2696864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9F3ECD0-3109-40C8-8D8F-3AE95E08D833}" type="datetimeFigureOut">
              <a:rPr lang="ru-RU" smtClean="0"/>
              <a:pPr/>
              <a:t>26.08.2024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1547552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9F3ECD0-3109-40C8-8D8F-3AE95E08D833}" type="datetimeFigureOut">
              <a:rPr lang="ru-RU" smtClean="0"/>
              <a:pPr/>
              <a:t>26.08.2024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C5630C-8573-4BF6-AAA4-B789D41C7388}" type="slidenum">
              <a:rPr lang="ru-RU" smtClean="0"/>
              <a:pPr/>
              <a:t>‹#›</a:t>
            </a:fld>
            <a:endParaRPr lang="ru-RU"/>
          </a:p>
        </p:txBody>
      </p:sp>
    </p:spTree>
    <p:extLst>
      <p:ext uri="{BB962C8B-B14F-4D97-AF65-F5344CB8AC3E}">
        <p14:creationId xmlns:p14="http://schemas.microsoft.com/office/powerpoint/2010/main" val="3356246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F3ECD0-3109-40C8-8D8F-3AE95E08D833}" type="datetimeFigureOut">
              <a:rPr lang="ru-RU" smtClean="0"/>
              <a:pPr/>
              <a:t>26.08.2024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5630C-8573-4BF6-AAA4-B789D41C7388}" type="slidenum">
              <a:rPr lang="ru-RU" smtClean="0"/>
              <a:pPr/>
              <a:t>‹#›</a:t>
            </a:fld>
            <a:endParaRPr lang="ru-RU"/>
          </a:p>
        </p:txBody>
      </p:sp>
    </p:spTree>
    <p:extLst>
      <p:ext uri="{BB962C8B-B14F-4D97-AF65-F5344CB8AC3E}">
        <p14:creationId xmlns:p14="http://schemas.microsoft.com/office/powerpoint/2010/main" val="3661814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9.jpe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7.jpeg"/><Relationship Id="rId2" Type="http://schemas.openxmlformats.org/officeDocument/2006/relationships/image" Target="../media/image40.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6.jpe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4.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2.jpe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jpeg"/><Relationship Id="rId9" Type="http://schemas.openxmlformats.org/officeDocument/2006/relationships/image" Target="../media/image11.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2.jpeg"/><Relationship Id="rId7" Type="http://schemas.openxmlformats.org/officeDocument/2006/relationships/image" Target="../media/image5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2.png"/><Relationship Id="rId10" Type="http://schemas.openxmlformats.org/officeDocument/2006/relationships/image" Target="../media/image56.jpeg"/><Relationship Id="rId4" Type="http://schemas.openxmlformats.org/officeDocument/2006/relationships/image" Target="../media/image51.png"/><Relationship Id="rId9" Type="http://schemas.openxmlformats.org/officeDocument/2006/relationships/image" Target="../media/image55.jpeg"/></Relationships>
</file>

<file path=ppt/slides/_rels/slide26.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2.jpeg"/><Relationship Id="rId7" Type="http://schemas.openxmlformats.org/officeDocument/2006/relationships/image" Target="../media/image57.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9.jpeg"/></Relationships>
</file>

<file path=ppt/slides/_rels/slide27.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2.jpeg"/><Relationship Id="rId7" Type="http://schemas.openxmlformats.org/officeDocument/2006/relationships/image" Target="../media/image6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2.png"/><Relationship Id="rId10" Type="http://schemas.openxmlformats.org/officeDocument/2006/relationships/image" Target="../media/image63.jpeg"/><Relationship Id="rId4" Type="http://schemas.openxmlformats.org/officeDocument/2006/relationships/image" Target="../media/image51.png"/><Relationship Id="rId9" Type="http://schemas.openxmlformats.org/officeDocument/2006/relationships/image" Target="../media/image62.jpeg"/></Relationships>
</file>

<file path=ppt/slides/_rels/slide28.xml.rels><?xml version="1.0" encoding="UTF-8" standalone="yes"?>
<Relationships xmlns="http://schemas.openxmlformats.org/package/2006/relationships"><Relationship Id="rId8" Type="http://schemas.openxmlformats.org/officeDocument/2006/relationships/image" Target="../media/image65.jpeg"/><Relationship Id="rId13" Type="http://schemas.openxmlformats.org/officeDocument/2006/relationships/image" Target="../media/image70.jpeg"/><Relationship Id="rId3" Type="http://schemas.openxmlformats.org/officeDocument/2006/relationships/image" Target="../media/image2.jpeg"/><Relationship Id="rId7" Type="http://schemas.openxmlformats.org/officeDocument/2006/relationships/image" Target="../media/image64.jpeg"/><Relationship Id="rId12" Type="http://schemas.openxmlformats.org/officeDocument/2006/relationships/image" Target="../media/image69.jpeg"/><Relationship Id="rId17" Type="http://schemas.openxmlformats.org/officeDocument/2006/relationships/image" Target="../media/image74.jpeg"/><Relationship Id="rId2" Type="http://schemas.openxmlformats.org/officeDocument/2006/relationships/image" Target="../media/image1.jpeg"/><Relationship Id="rId16" Type="http://schemas.openxmlformats.org/officeDocument/2006/relationships/image" Target="../media/image7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68.jpeg"/><Relationship Id="rId5" Type="http://schemas.openxmlformats.org/officeDocument/2006/relationships/image" Target="../media/image52.png"/><Relationship Id="rId15" Type="http://schemas.openxmlformats.org/officeDocument/2006/relationships/image" Target="../media/image72.jpeg"/><Relationship Id="rId10" Type="http://schemas.openxmlformats.org/officeDocument/2006/relationships/image" Target="../media/image67.jpeg"/><Relationship Id="rId4" Type="http://schemas.openxmlformats.org/officeDocument/2006/relationships/image" Target="../media/image51.png"/><Relationship Id="rId9" Type="http://schemas.openxmlformats.org/officeDocument/2006/relationships/image" Target="../media/image66.jpeg"/><Relationship Id="rId14" Type="http://schemas.openxmlformats.org/officeDocument/2006/relationships/image" Target="../media/image71.jpeg"/></Relationships>
</file>

<file path=ppt/slides/_rels/slide29.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2.jpeg"/><Relationship Id="rId7" Type="http://schemas.openxmlformats.org/officeDocument/2006/relationships/image" Target="../media/image75.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79.jpeg"/><Relationship Id="rId5" Type="http://schemas.openxmlformats.org/officeDocument/2006/relationships/image" Target="../media/image52.png"/><Relationship Id="rId10" Type="http://schemas.openxmlformats.org/officeDocument/2006/relationships/image" Target="../media/image78.jpeg"/><Relationship Id="rId4" Type="http://schemas.openxmlformats.org/officeDocument/2006/relationships/image" Target="../media/image51.png"/><Relationship Id="rId9" Type="http://schemas.openxmlformats.org/officeDocument/2006/relationships/image" Target="../media/image77.jpe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png"/><Relationship Id="rId5" Type="http://schemas.openxmlformats.org/officeDocument/2006/relationships/image" Target="../media/image10.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81.jpeg"/><Relationship Id="rId13" Type="http://schemas.openxmlformats.org/officeDocument/2006/relationships/image" Target="../media/image86.jpeg"/><Relationship Id="rId18" Type="http://schemas.openxmlformats.org/officeDocument/2006/relationships/image" Target="../media/image91.jpeg"/><Relationship Id="rId3" Type="http://schemas.openxmlformats.org/officeDocument/2006/relationships/image" Target="../media/image2.jpeg"/><Relationship Id="rId7" Type="http://schemas.openxmlformats.org/officeDocument/2006/relationships/image" Target="../media/image80.jpeg"/><Relationship Id="rId12" Type="http://schemas.openxmlformats.org/officeDocument/2006/relationships/image" Target="../media/image85.jpeg"/><Relationship Id="rId17" Type="http://schemas.openxmlformats.org/officeDocument/2006/relationships/image" Target="../media/image90.jpeg"/><Relationship Id="rId2" Type="http://schemas.openxmlformats.org/officeDocument/2006/relationships/image" Target="../media/image1.jpeg"/><Relationship Id="rId16" Type="http://schemas.openxmlformats.org/officeDocument/2006/relationships/image" Target="../media/image89.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84.jpeg"/><Relationship Id="rId5" Type="http://schemas.openxmlformats.org/officeDocument/2006/relationships/image" Target="../media/image52.png"/><Relationship Id="rId15" Type="http://schemas.openxmlformats.org/officeDocument/2006/relationships/image" Target="../media/image88.jpeg"/><Relationship Id="rId10" Type="http://schemas.openxmlformats.org/officeDocument/2006/relationships/image" Target="../media/image83.jpeg"/><Relationship Id="rId19" Type="http://schemas.openxmlformats.org/officeDocument/2006/relationships/image" Target="../media/image92.jpeg"/><Relationship Id="rId4" Type="http://schemas.openxmlformats.org/officeDocument/2006/relationships/image" Target="../media/image51.png"/><Relationship Id="rId9" Type="http://schemas.openxmlformats.org/officeDocument/2006/relationships/image" Target="../media/image82.jpeg"/><Relationship Id="rId14" Type="http://schemas.openxmlformats.org/officeDocument/2006/relationships/image" Target="../media/image87.jpeg"/></Relationships>
</file>

<file path=ppt/slides/_rels/slide31.xml.rels><?xml version="1.0" encoding="UTF-8" standalone="yes"?>
<Relationships xmlns="http://schemas.openxmlformats.org/package/2006/relationships"><Relationship Id="rId8" Type="http://schemas.openxmlformats.org/officeDocument/2006/relationships/image" Target="../media/image94.jpeg"/><Relationship Id="rId13" Type="http://schemas.openxmlformats.org/officeDocument/2006/relationships/image" Target="../media/image99.jpeg"/><Relationship Id="rId3" Type="http://schemas.openxmlformats.org/officeDocument/2006/relationships/image" Target="../media/image2.jpeg"/><Relationship Id="rId7" Type="http://schemas.openxmlformats.org/officeDocument/2006/relationships/image" Target="../media/image93.jpeg"/><Relationship Id="rId12" Type="http://schemas.openxmlformats.org/officeDocument/2006/relationships/image" Target="../media/image98.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7.jpeg"/><Relationship Id="rId5" Type="http://schemas.openxmlformats.org/officeDocument/2006/relationships/image" Target="../media/image52.png"/><Relationship Id="rId10" Type="http://schemas.openxmlformats.org/officeDocument/2006/relationships/image" Target="../media/image96.jpeg"/><Relationship Id="rId4" Type="http://schemas.openxmlformats.org/officeDocument/2006/relationships/image" Target="../media/image51.png"/><Relationship Id="rId9" Type="http://schemas.openxmlformats.org/officeDocument/2006/relationships/image" Target="../media/image95.jpeg"/><Relationship Id="rId14" Type="http://schemas.openxmlformats.org/officeDocument/2006/relationships/image" Target="../media/image100.jpe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0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2.pn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0.png"/><Relationship Id="rId10" Type="http://schemas.openxmlformats.org/officeDocument/2006/relationships/image" Target="../media/image102.png"/><Relationship Id="rId4" Type="http://schemas.openxmlformats.org/officeDocument/2006/relationships/image" Target="../media/image3.png"/><Relationship Id="rId9" Type="http://schemas.openxmlformats.org/officeDocument/2006/relationships/image" Target="../media/image9.png"/></Relationships>
</file>

<file path=ppt/slides/_rels/slide3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0.png"/><Relationship Id="rId10" Type="http://schemas.openxmlformats.org/officeDocument/2006/relationships/chart" Target="../charts/chart2.xml"/><Relationship Id="rId4" Type="http://schemas.openxmlformats.org/officeDocument/2006/relationships/image" Target="../media/image3.png"/><Relationship Id="rId9"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03.jpeg"/><Relationship Id="rId5" Type="http://schemas.openxmlformats.org/officeDocument/2006/relationships/image" Target="../media/image6.pn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04.jpeg"/><Relationship Id="rId5" Type="http://schemas.openxmlformats.org/officeDocument/2006/relationships/image" Target="../media/image6.png"/><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05.jpg"/><Relationship Id="rId5" Type="http://schemas.openxmlformats.org/officeDocument/2006/relationships/image" Target="../media/image6.pn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06.png"/><Relationship Id="rId5" Type="http://schemas.openxmlformats.org/officeDocument/2006/relationships/image" Target="../media/image6.png"/><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07.jpeg"/><Relationship Id="rId5" Type="http://schemas.openxmlformats.org/officeDocument/2006/relationships/image" Target="../media/image6.pn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1.jpe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9.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jpeg"/><Relationship Id="rId9"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08.jpeg"/><Relationship Id="rId5" Type="http://schemas.openxmlformats.org/officeDocument/2006/relationships/image" Target="../media/image6.png"/><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09.jpeg"/><Relationship Id="rId5" Type="http://schemas.openxmlformats.org/officeDocument/2006/relationships/image" Target="../media/image6.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10.png"/><Relationship Id="rId5" Type="http://schemas.openxmlformats.org/officeDocument/2006/relationships/image" Target="../media/image6.png"/><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11.png"/><Relationship Id="rId5" Type="http://schemas.openxmlformats.org/officeDocument/2006/relationships/image" Target="../media/image6.pn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12.jpeg"/><Relationship Id="rId5" Type="http://schemas.openxmlformats.org/officeDocument/2006/relationships/image" Target="../media/image6.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13.jpeg"/><Relationship Id="rId5" Type="http://schemas.openxmlformats.org/officeDocument/2006/relationships/image" Target="../media/image6.png"/><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8" Type="http://schemas.openxmlformats.org/officeDocument/2006/relationships/hyperlink" Target="https://vk.com/eawfru" TargetMode="External"/><Relationship Id="rId3" Type="http://schemas.openxmlformats.org/officeDocument/2006/relationships/image" Target="../media/image48.png"/><Relationship Id="rId7" Type="http://schemas.openxmlformats.org/officeDocument/2006/relationships/hyperlink" Target="https://vk.com/sovfedinfo" TargetMode="External"/><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hyperlink" Target="https://vk.com/senezh_rsv" TargetMode="External"/><Relationship Id="rId5" Type="http://schemas.openxmlformats.org/officeDocument/2006/relationships/image" Target="../media/image6.png"/><Relationship Id="rId4" Type="http://schemas.openxmlformats.org/officeDocument/2006/relationships/image" Target="../media/image49.png"/><Relationship Id="rId9" Type="http://schemas.openxmlformats.org/officeDocument/2006/relationships/image" Target="../media/image114.jpeg"/></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15.jpeg"/><Relationship Id="rId5" Type="http://schemas.openxmlformats.org/officeDocument/2006/relationships/image" Target="../media/image6.png"/><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8.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7.jp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16.jpe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1.png"/></Relationships>
</file>

<file path=ppt/slides/_rels/slide4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3.jfif"/><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2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21.jpeg"/><Relationship Id="rId5" Type="http://schemas.openxmlformats.org/officeDocument/2006/relationships/image" Target="../media/image119.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20.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0.png"/><Relationship Id="rId10" Type="http://schemas.openxmlformats.org/officeDocument/2006/relationships/image" Target="../media/image22.jpeg"/><Relationship Id="rId4" Type="http://schemas.openxmlformats.org/officeDocument/2006/relationships/image" Target="../media/image3.png"/><Relationship Id="rId9" Type="http://schemas.openxmlformats.org/officeDocument/2006/relationships/image" Target="../media/image9.png"/></Relationships>
</file>

<file path=ppt/slides/_rels/slide5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chart" Target="../charts/chart3.xml"/><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1.png"/></Relationships>
</file>

<file path=ppt/slides/_rels/slide5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6.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25.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24.jfif"/><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1.png"/></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28.jpeg"/><Relationship Id="rId7" Type="http://schemas.openxmlformats.org/officeDocument/2006/relationships/image" Target="../media/image7.png"/><Relationship Id="rId12" Type="http://schemas.openxmlformats.org/officeDocument/2006/relationships/image" Target="../media/image130.png"/><Relationship Id="rId2" Type="http://schemas.openxmlformats.org/officeDocument/2006/relationships/image" Target="../media/image127.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29.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5.png"/></Relationships>
</file>

<file path=ppt/slides/_rels/slide5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31.jpeg"/><Relationship Id="rId7" Type="http://schemas.openxmlformats.org/officeDocument/2006/relationships/image" Target="../media/image6.png"/><Relationship Id="rId12" Type="http://schemas.openxmlformats.org/officeDocument/2006/relationships/image" Target="../media/image133.png"/><Relationship Id="rId2" Type="http://schemas.openxmlformats.org/officeDocument/2006/relationships/image" Target="../media/image127.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32.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5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31.jpeg"/><Relationship Id="rId7" Type="http://schemas.openxmlformats.org/officeDocument/2006/relationships/image" Target="../media/image7.png"/><Relationship Id="rId12" Type="http://schemas.openxmlformats.org/officeDocument/2006/relationships/image" Target="../media/image129.png"/><Relationship Id="rId2" Type="http://schemas.openxmlformats.org/officeDocument/2006/relationships/image" Target="../media/image127.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34.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35.emf"/><Relationship Id="rId5" Type="http://schemas.openxmlformats.org/officeDocument/2006/relationships/image" Target="../media/image6.png"/><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49.png"/></Relationships>
</file>

<file path=ppt/slides/_rels/slide5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31.jpeg"/><Relationship Id="rId7" Type="http://schemas.openxmlformats.org/officeDocument/2006/relationships/image" Target="../media/image7.png"/><Relationship Id="rId2" Type="http://schemas.openxmlformats.org/officeDocument/2006/relationships/image" Target="../media/image127.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29.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0.png"/><Relationship Id="rId10" Type="http://schemas.openxmlformats.org/officeDocument/2006/relationships/image" Target="../media/image23.png"/><Relationship Id="rId4" Type="http://schemas.openxmlformats.org/officeDocument/2006/relationships/image" Target="../media/image3.png"/><Relationship Id="rId9"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49.png"/></Relationships>
</file>

<file path=ppt/slides/_rels/slide6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49.png"/></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49.png"/></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49.png"/></Relationships>
</file>

<file path=ppt/slides/_rels/slide6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36.jpg"/><Relationship Id="rId5" Type="http://schemas.openxmlformats.org/officeDocument/2006/relationships/image" Target="../media/image6.png"/><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093296"/>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4103947" y="1862915"/>
            <a:ext cx="936103"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285783" y="1033700"/>
            <a:ext cx="628579" cy="523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7504585" y="2675816"/>
            <a:ext cx="775609" cy="654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8387827" y="1975939"/>
            <a:ext cx="707355" cy="655527"/>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0500" y="4126933"/>
            <a:ext cx="624682" cy="442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8" descr="Подбор циферблатов и стрелок"/>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46499" y="88282"/>
            <a:ext cx="1187627" cy="1187627"/>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rotWithShape="1">
          <a:blip r:embed="rId6" cstate="print">
            <a:extLst>
              <a:ext uri="{28A0092B-C50C-407E-A947-70E740481C1C}">
                <a14:useLocalDpi xmlns:a14="http://schemas.microsoft.com/office/drawing/2010/main" val="0"/>
              </a:ext>
            </a:extLst>
          </a:blip>
          <a:srcRect t="12891" b="16863"/>
          <a:stretch/>
        </p:blipFill>
        <p:spPr>
          <a:xfrm>
            <a:off x="6704884" y="4221088"/>
            <a:ext cx="2331612" cy="2452860"/>
          </a:xfrm>
          <a:prstGeom prst="rect">
            <a:avLst/>
          </a:prstGeom>
          <a:effectLst>
            <a:innerShdw blurRad="63500" dist="50800">
              <a:prstClr val="black">
                <a:alpha val="50000"/>
              </a:prstClr>
            </a:innerShdw>
          </a:effectLst>
        </p:spPr>
      </p:pic>
      <p:sp>
        <p:nvSpPr>
          <p:cNvPr id="4" name="TextBox 3"/>
          <p:cNvSpPr txBox="1"/>
          <p:nvPr/>
        </p:nvSpPr>
        <p:spPr>
          <a:xfrm>
            <a:off x="395254" y="963062"/>
            <a:ext cx="6470791" cy="4616648"/>
          </a:xfrm>
          <a:prstGeom prst="rect">
            <a:avLst/>
          </a:prstGeom>
          <a:noFill/>
          <a:effectLst>
            <a:outerShdw blurRad="279400" dist="127000" dir="5400000" sx="54000" sy="54000" algn="ctr" rotWithShape="0">
              <a:srgbClr val="000000">
                <a:alpha val="43137"/>
              </a:srgbClr>
            </a:outerShdw>
          </a:effectLst>
        </p:spPr>
        <p:txBody>
          <a:bodyPr wrap="square" rtlCol="0">
            <a:spAutoFit/>
          </a:bodyPr>
          <a:lstStyle/>
          <a:p>
            <a:pPr algn="just"/>
            <a:r>
              <a:rPr lang="ru-RU" sz="14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Цель государственной политики РФ в области образования -</a:t>
            </a:r>
            <a:r>
              <a:rPr lang="ru-RU" sz="1400" b="1" dirty="0"/>
              <a:t> </a:t>
            </a:r>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построение суверенной национальной системы образования на основе укрепления традиционных российских духовно-нравственных ценностей.</a:t>
            </a:r>
          </a:p>
          <a:p>
            <a:pPr algn="just"/>
            <a:r>
              <a:rPr lang="ru-RU" sz="1400" b="1" dirty="0" smtClean="0">
                <a:ln>
                  <a:solidFill>
                    <a:schemeClr val="accent2">
                      <a:lumMod val="50000"/>
                    </a:schemeClr>
                  </a:solidFill>
                </a:ln>
                <a:latin typeface="Times New Roman" panose="02020603050405020304" pitchFamily="18" charset="0"/>
                <a:cs typeface="Times New Roman" panose="02020603050405020304" pitchFamily="18" charset="0"/>
              </a:rPr>
              <a:t>Основные механизмы</a:t>
            </a:r>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 – нацпроект «Образование», проект «Школа </a:t>
            </a:r>
            <a:r>
              <a:rPr lang="ru-RU" sz="1400" dirty="0" err="1" smtClean="0">
                <a:ln>
                  <a:solidFill>
                    <a:schemeClr val="accent2">
                      <a:lumMod val="50000"/>
                    </a:schemeClr>
                  </a:solidFill>
                </a:ln>
                <a:latin typeface="Times New Roman" panose="02020603050405020304" pitchFamily="18" charset="0"/>
                <a:cs typeface="Times New Roman" panose="02020603050405020304" pitchFamily="18" charset="0"/>
              </a:rPr>
              <a:t>Минпросвещения</a:t>
            </a:r>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 России».</a:t>
            </a:r>
          </a:p>
          <a:p>
            <a:pPr algn="just"/>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2023-2024 учебный год </a:t>
            </a:r>
            <a:r>
              <a:rPr lang="ru-RU" sz="1400" dirty="0">
                <a:ln>
                  <a:solidFill>
                    <a:schemeClr val="accent2">
                      <a:lumMod val="50000"/>
                    </a:schemeClr>
                  </a:solidFill>
                </a:ln>
                <a:latin typeface="Times New Roman" panose="02020603050405020304" pitchFamily="18" charset="0"/>
                <a:cs typeface="Times New Roman" panose="02020603050405020304" pitchFamily="18" charset="0"/>
              </a:rPr>
              <a:t>-</a:t>
            </a:r>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 внедрение на всей территории РФ (федеральная повестка): </a:t>
            </a:r>
            <a:r>
              <a:rPr lang="ru-RU" sz="1400" dirty="0" smtClean="0">
                <a:latin typeface="Times New Roman" panose="02020603050405020304" pitchFamily="18" charset="0"/>
                <a:cs typeface="Times New Roman" panose="02020603050405020304" pitchFamily="18" charset="0"/>
              </a:rPr>
              <a:t>обновленных ФГОС и ФОП ДО, НОО, ООО, СОО; ФРП, ФАОП ДО, НОО, ООО для детей с ОВЗ, ФАОП для обучающихся с умственной отсталостью (интеллектуальными нарушениями); единой </a:t>
            </a:r>
            <a:r>
              <a:rPr lang="ru-RU" sz="1400" dirty="0">
                <a:latin typeface="Times New Roman" panose="02020603050405020304" pitchFamily="18" charset="0"/>
                <a:cs typeface="Times New Roman" panose="02020603050405020304" pitchFamily="18" charset="0"/>
              </a:rPr>
              <a:t>модели </a:t>
            </a:r>
            <a:r>
              <a:rPr lang="ru-RU" sz="1400" dirty="0" err="1">
                <a:latin typeface="Times New Roman" panose="02020603050405020304" pitchFamily="18" charset="0"/>
                <a:cs typeface="Times New Roman" panose="02020603050405020304" pitchFamily="18" charset="0"/>
              </a:rPr>
              <a:t>профориентационной</a:t>
            </a:r>
            <a:r>
              <a:rPr lang="ru-RU" sz="1400" dirty="0">
                <a:latin typeface="Times New Roman" panose="02020603050405020304" pitchFamily="18" charset="0"/>
                <a:cs typeface="Times New Roman" panose="02020603050405020304" pitchFamily="18" charset="0"/>
              </a:rPr>
              <a:t> деятельности (</a:t>
            </a:r>
            <a:r>
              <a:rPr lang="ru-RU" sz="1400" dirty="0" err="1">
                <a:latin typeface="Times New Roman" panose="02020603050405020304" pitchFamily="18" charset="0"/>
                <a:cs typeface="Times New Roman" panose="02020603050405020304" pitchFamily="18" charset="0"/>
              </a:rPr>
              <a:t>профминимума</a:t>
            </a:r>
            <a:r>
              <a:rPr lang="ru-RU" sz="1400" dirty="0" smtClean="0">
                <a:latin typeface="Times New Roman" panose="02020603050405020304" pitchFamily="18" charset="0"/>
                <a:cs typeface="Times New Roman" panose="02020603050405020304" pitchFamily="18" charset="0"/>
              </a:rPr>
              <a:t>); инструкции </a:t>
            </a:r>
            <a:r>
              <a:rPr lang="ru-RU" sz="1400" dirty="0">
                <a:latin typeface="Times New Roman" panose="02020603050405020304" pitchFamily="18" charset="0"/>
                <a:cs typeface="Times New Roman" panose="02020603050405020304" pitchFamily="18" charset="0"/>
              </a:rPr>
              <a:t>по оформлению пространств образовательных </a:t>
            </a:r>
            <a:r>
              <a:rPr lang="ru-RU" sz="1400" dirty="0" smtClean="0">
                <a:latin typeface="Times New Roman" panose="02020603050405020304" pitchFamily="18" charset="0"/>
                <a:cs typeface="Times New Roman" panose="02020603050405020304" pitchFamily="18" charset="0"/>
              </a:rPr>
              <a:t>организаций; ФГИС </a:t>
            </a:r>
            <a:r>
              <a:rPr lang="ru-RU" sz="1400" dirty="0">
                <a:latin typeface="Times New Roman" panose="02020603050405020304" pitchFamily="18" charset="0"/>
                <a:cs typeface="Times New Roman" panose="02020603050405020304" pitchFamily="18" charset="0"/>
              </a:rPr>
              <a:t>«Моя школа», </a:t>
            </a:r>
            <a:r>
              <a:rPr lang="ru-RU" sz="1400" dirty="0" smtClean="0">
                <a:latin typeface="Times New Roman" panose="02020603050405020304" pitchFamily="18" charset="0"/>
                <a:cs typeface="Times New Roman" panose="02020603050405020304" pitchFamily="18" charset="0"/>
              </a:rPr>
              <a:t>ОП </a:t>
            </a:r>
            <a:r>
              <a:rPr lang="ru-RU" sz="1400" dirty="0">
                <a:latin typeface="Times New Roman" panose="02020603050405020304" pitchFamily="18" charset="0"/>
                <a:cs typeface="Times New Roman" panose="02020603050405020304" pitchFamily="18" charset="0"/>
              </a:rPr>
              <a:t>«</a:t>
            </a:r>
            <a:r>
              <a:rPr lang="ru-RU" sz="1400" dirty="0" err="1">
                <a:latin typeface="Times New Roman" panose="02020603050405020304" pitchFamily="18" charset="0"/>
                <a:cs typeface="Times New Roman" panose="02020603050405020304" pitchFamily="18" charset="0"/>
              </a:rPr>
              <a:t>Сферум</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ПК СПТ. А также введение </a:t>
            </a:r>
            <a:r>
              <a:rPr lang="ru-RU" sz="1400" dirty="0">
                <a:latin typeface="Times New Roman" panose="02020603050405020304" pitchFamily="18" charset="0"/>
                <a:cs typeface="Times New Roman" panose="02020603050405020304" pitchFamily="18" charset="0"/>
              </a:rPr>
              <a:t>ставок советников директоров по воспитанию и взаимодействию с детскими общественными </a:t>
            </a:r>
            <a:r>
              <a:rPr lang="ru-RU" sz="1400" dirty="0" smtClean="0">
                <a:latin typeface="Times New Roman" panose="02020603050405020304" pitchFamily="18" charset="0"/>
                <a:cs typeface="Times New Roman" panose="02020603050405020304" pitchFamily="18" charset="0"/>
              </a:rPr>
              <a:t>объединениями, создание </a:t>
            </a:r>
            <a:r>
              <a:rPr lang="ru-RU" sz="1400" dirty="0">
                <a:latin typeface="Times New Roman" panose="02020603050405020304" pitchFamily="18" charset="0"/>
                <a:cs typeface="Times New Roman" panose="02020603050405020304" pitchFamily="18" charset="0"/>
              </a:rPr>
              <a:t>первичных отделений </a:t>
            </a:r>
            <a:r>
              <a:rPr lang="ru-RU" sz="1400" dirty="0" smtClean="0">
                <a:latin typeface="Times New Roman" panose="02020603050405020304" pitchFamily="18" charset="0"/>
                <a:cs typeface="Times New Roman" panose="02020603050405020304" pitchFamily="18" charset="0"/>
              </a:rPr>
              <a:t>РДДМ </a:t>
            </a:r>
            <a:r>
              <a:rPr lang="ru-RU" sz="1400" dirty="0">
                <a:latin typeface="Times New Roman" panose="02020603050405020304" pitchFamily="18" charset="0"/>
                <a:cs typeface="Times New Roman" panose="02020603050405020304" pitchFamily="18" charset="0"/>
              </a:rPr>
              <a:t>«Движение </a:t>
            </a:r>
            <a:r>
              <a:rPr lang="ru-RU" sz="1400" dirty="0" smtClean="0">
                <a:latin typeface="Times New Roman" panose="02020603050405020304" pitchFamily="18" charset="0"/>
                <a:cs typeface="Times New Roman" panose="02020603050405020304" pitchFamily="18" charset="0"/>
              </a:rPr>
              <a:t>Первых».</a:t>
            </a:r>
            <a:endParaRPr lang="ru-RU" sz="1400" dirty="0">
              <a:latin typeface="Times New Roman" panose="02020603050405020304" pitchFamily="18" charset="0"/>
              <a:cs typeface="Times New Roman" panose="02020603050405020304" pitchFamily="18" charset="0"/>
            </a:endParaRPr>
          </a:p>
          <a:p>
            <a:pPr algn="just"/>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Региональная повестка – реализация государственной политики в сфере образования с учетом региональных особенностей, обеспечение роста качества общего образования.</a:t>
            </a:r>
            <a:endParaRPr lang="ru-RU" sz="1400" dirty="0">
              <a:ln>
                <a:solidFill>
                  <a:schemeClr val="accent2">
                    <a:lumMod val="50000"/>
                  </a:schemeClr>
                </a:solidFill>
              </a:ln>
              <a:latin typeface="Times New Roman" panose="02020603050405020304" pitchFamily="18" charset="0"/>
              <a:cs typeface="Times New Roman" panose="02020603050405020304" pitchFamily="18" charset="0"/>
            </a:endParaRPr>
          </a:p>
          <a:p>
            <a:pPr algn="just"/>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Муниципальная </a:t>
            </a:r>
            <a:r>
              <a:rPr lang="ru-RU" sz="1400" dirty="0">
                <a:ln>
                  <a:solidFill>
                    <a:schemeClr val="accent2">
                      <a:lumMod val="50000"/>
                    </a:schemeClr>
                  </a:solidFill>
                </a:ln>
                <a:latin typeface="Times New Roman" panose="02020603050405020304" pitchFamily="18" charset="0"/>
                <a:cs typeface="Times New Roman" panose="02020603050405020304" pitchFamily="18" charset="0"/>
              </a:rPr>
              <a:t>повестка – реализация государственной политики в сфере образования с учетом </a:t>
            </a:r>
            <a:r>
              <a:rPr lang="ru-RU" sz="1400" dirty="0" smtClean="0">
                <a:ln>
                  <a:solidFill>
                    <a:schemeClr val="accent2">
                      <a:lumMod val="50000"/>
                    </a:schemeClr>
                  </a:solidFill>
                </a:ln>
                <a:latin typeface="Times New Roman" panose="02020603050405020304" pitchFamily="18" charset="0"/>
                <a:cs typeface="Times New Roman" panose="02020603050405020304" pitchFamily="18" charset="0"/>
              </a:rPr>
              <a:t>региональных и местных </a:t>
            </a:r>
            <a:r>
              <a:rPr lang="ru-RU" sz="1400" dirty="0">
                <a:ln>
                  <a:solidFill>
                    <a:schemeClr val="accent2">
                      <a:lumMod val="50000"/>
                    </a:schemeClr>
                  </a:solidFill>
                </a:ln>
                <a:latin typeface="Times New Roman" panose="02020603050405020304" pitchFamily="18" charset="0"/>
                <a:cs typeface="Times New Roman" panose="02020603050405020304" pitchFamily="18" charset="0"/>
              </a:rPr>
              <a:t>особенностей, обеспечение роста качества общего образования.</a:t>
            </a:r>
          </a:p>
          <a:p>
            <a:pPr algn="just"/>
            <a:endParaRPr lang="ru-RU" sz="1400" dirty="0" smtClean="0">
              <a:ln>
                <a:solidFill>
                  <a:schemeClr val="accent2">
                    <a:lumMod val="50000"/>
                  </a:schemeClr>
                </a:solidFill>
              </a:ln>
              <a:latin typeface="Times New Roman" panose="02020603050405020304" pitchFamily="18" charset="0"/>
              <a:cs typeface="Times New Roman" panose="02020603050405020304" pitchFamily="18" charset="0"/>
            </a:endParaRPr>
          </a:p>
        </p:txBody>
      </p:sp>
      <p:sp>
        <p:nvSpPr>
          <p:cNvPr id="27" name="Солнце 26"/>
          <p:cNvSpPr/>
          <p:nvPr/>
        </p:nvSpPr>
        <p:spPr>
          <a:xfrm>
            <a:off x="6779762" y="341700"/>
            <a:ext cx="738337" cy="673448"/>
          </a:xfrm>
          <a:prstGeom prst="su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22811" y="4413699"/>
            <a:ext cx="414521" cy="408920"/>
          </a:xfrm>
          <a:prstGeom prst="rect">
            <a:avLst/>
          </a:prstGeom>
          <a:effectLst>
            <a:reflection endPos="0" dist="50800" dir="5400000" sy="-100000" algn="bl" rotWithShape="0"/>
          </a:effectLst>
        </p:spPr>
      </p:pic>
      <p:pic>
        <p:nvPicPr>
          <p:cNvPr id="46" name="Рисунок 4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3802251" flipH="1" flipV="1">
            <a:off x="8218696" y="74513"/>
            <a:ext cx="798657" cy="806336"/>
          </a:xfrm>
          <a:prstGeom prst="rect">
            <a:avLst/>
          </a:prstGeom>
        </p:spPr>
      </p:pic>
      <p:pic>
        <p:nvPicPr>
          <p:cNvPr id="47" name="Рисунок 4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997598">
            <a:off x="7927264" y="3315003"/>
            <a:ext cx="820137" cy="6912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74645">
            <a:off x="7454032" y="1352859"/>
            <a:ext cx="854564" cy="854564"/>
          </a:xfrm>
          <a:prstGeom prst="rect">
            <a:avLst/>
          </a:prstGeom>
        </p:spPr>
      </p:pic>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23" name="TextBox 22"/>
          <p:cNvSpPr txBox="1"/>
          <p:nvPr/>
        </p:nvSpPr>
        <p:spPr>
          <a:xfrm>
            <a:off x="611560" y="5566326"/>
            <a:ext cx="6177332" cy="338554"/>
          </a:xfrm>
          <a:prstGeom prst="rect">
            <a:avLst/>
          </a:prstGeom>
          <a:noFill/>
        </p:spPr>
        <p:txBody>
          <a:bodyPr wrap="square" rtlCol="0">
            <a:spAutoFit/>
          </a:bodyPr>
          <a:lstStyle/>
          <a:p>
            <a:pPr algn="ctr"/>
            <a:r>
              <a:rPr lang="ru-RU" sz="16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ЕДИНОЕ ОБРАЗОВАТЕЛЬНОЕ ПРОСТРАНСТВО</a:t>
            </a:r>
            <a:endParaRPr lang="ru-RU" sz="1600" b="1" dirty="0"/>
          </a:p>
        </p:txBody>
      </p:sp>
      <p:sp>
        <p:nvSpPr>
          <p:cNvPr id="6" name="Скругленный прямоугольник 5"/>
          <p:cNvSpPr/>
          <p:nvPr/>
        </p:nvSpPr>
        <p:spPr>
          <a:xfrm>
            <a:off x="3108741" y="99011"/>
            <a:ext cx="3270643" cy="82760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Векторы развития системы образования</a:t>
            </a:r>
          </a:p>
        </p:txBody>
      </p:sp>
    </p:spTree>
    <p:extLst>
      <p:ext uri="{BB962C8B-B14F-4D97-AF65-F5344CB8AC3E}">
        <p14:creationId xmlns:p14="http://schemas.microsoft.com/office/powerpoint/2010/main" val="22608763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1"/>
            <a:ext cx="9144000" cy="5175095"/>
          </a:xfrm>
          <a:prstGeom prst="rect">
            <a:avLst/>
          </a:prstGeom>
        </p:spPr>
      </p:pic>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37004" y="1661857"/>
            <a:ext cx="1241297"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Минус 18"/>
          <p:cNvSpPr/>
          <p:nvPr/>
        </p:nvSpPr>
        <p:spPr>
          <a:xfrm>
            <a:off x="3094676" y="1485557"/>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17" y="825653"/>
            <a:ext cx="786543" cy="1082399"/>
          </a:xfrm>
          <a:prstGeom prst="rect">
            <a:avLst/>
          </a:prstGeom>
        </p:spPr>
      </p:pic>
      <p:sp>
        <p:nvSpPr>
          <p:cNvPr id="3" name="Прямоугольник 2"/>
          <p:cNvSpPr/>
          <p:nvPr/>
        </p:nvSpPr>
        <p:spPr>
          <a:xfrm>
            <a:off x="583712" y="911534"/>
            <a:ext cx="8180731" cy="600164"/>
          </a:xfrm>
          <a:prstGeom prst="rect">
            <a:avLst/>
          </a:prstGeom>
        </p:spPr>
        <p:txBody>
          <a:bodyPr wrap="square">
            <a:spAutoFit/>
          </a:bodyPr>
          <a:lstStyle/>
          <a:p>
            <a:pPr algn="ctr"/>
            <a:r>
              <a:rPr lang="ru-RU" sz="1650" b="1" dirty="0">
                <a:solidFill>
                  <a:srgbClr val="FF0000"/>
                </a:solidFill>
                <a:effectLst>
                  <a:outerShdw blurRad="38100" dist="38100" dir="2700000" algn="tl">
                    <a:srgbClr val="000000">
                      <a:alpha val="43137"/>
                    </a:srgbClr>
                  </a:outerShdw>
                </a:effectLst>
              </a:rPr>
              <a:t>Значимые достижения Первичных отделений «Движение Первых» </a:t>
            </a:r>
          </a:p>
          <a:p>
            <a:pPr algn="ctr"/>
            <a:r>
              <a:rPr lang="ru-RU" sz="1650" b="1" dirty="0">
                <a:solidFill>
                  <a:srgbClr val="FF0000"/>
                </a:solidFill>
                <a:effectLst>
                  <a:outerShdw blurRad="38100" dist="38100" dir="2700000" algn="tl">
                    <a:srgbClr val="000000">
                      <a:alpha val="43137"/>
                    </a:srgbClr>
                  </a:outerShdw>
                </a:effectLst>
              </a:rPr>
              <a:t>за 2023-24 учебный год.</a:t>
            </a:r>
          </a:p>
        </p:txBody>
      </p:sp>
      <p:sp>
        <p:nvSpPr>
          <p:cNvPr id="2" name="Прямоугольник 1"/>
          <p:cNvSpPr/>
          <p:nvPr/>
        </p:nvSpPr>
        <p:spPr>
          <a:xfrm>
            <a:off x="450056" y="1513225"/>
            <a:ext cx="8314386" cy="1754326"/>
          </a:xfrm>
          <a:prstGeom prst="rect">
            <a:avLst/>
          </a:prstGeom>
        </p:spPr>
        <p:txBody>
          <a:bodyPr wrap="square">
            <a:spAutoFit/>
          </a:bodyPr>
          <a:lstStyle/>
          <a:p>
            <a:pPr algn="just"/>
            <a:r>
              <a:rPr lang="ru-RU" sz="1350" b="1" dirty="0"/>
              <a:t>4–7 декабря 2023 год. </a:t>
            </a:r>
          </a:p>
          <a:p>
            <a:pPr algn="just"/>
            <a:r>
              <a:rPr lang="ru-RU" sz="1350" b="1" dirty="0"/>
              <a:t>Всероссийский форум </a:t>
            </a:r>
            <a:r>
              <a:rPr lang="en-US" sz="1350" b="1" dirty="0"/>
              <a:t>#</a:t>
            </a:r>
            <a:r>
              <a:rPr lang="ru-RU" sz="1350" b="1" dirty="0"/>
              <a:t>МЫВМЕСТЕ в г. Москва</a:t>
            </a:r>
          </a:p>
          <a:p>
            <a:pPr algn="just"/>
            <a:endParaRPr lang="ru-RU" sz="1350" b="1" dirty="0"/>
          </a:p>
          <a:p>
            <a:pPr algn="just"/>
            <a:r>
              <a:rPr lang="ru-RU" sz="1350" dirty="0"/>
              <a:t>Команда волонтёров Движения Первых "Бумеранг" МБОУ ЦО "Интеллект» (Куратор: </a:t>
            </a:r>
            <a:r>
              <a:rPr lang="ru-RU" sz="1350" b="1" dirty="0"/>
              <a:t>Усманова </a:t>
            </a:r>
            <a:r>
              <a:rPr lang="ru-RU" sz="1350" b="1" dirty="0" smtClean="0"/>
              <a:t>Галина Александровна</a:t>
            </a:r>
            <a:r>
              <a:rPr lang="ru-RU" sz="1350" dirty="0" smtClean="0"/>
              <a:t>) </a:t>
            </a:r>
            <a:r>
              <a:rPr lang="ru-RU" sz="1350" dirty="0"/>
              <a:t>прошла конкурсный отбор на Детскую программу Международного форума гражданского участия. </a:t>
            </a:r>
          </a:p>
          <a:p>
            <a:pPr algn="just"/>
            <a:endParaRPr lang="ru-RU" sz="1350" dirty="0"/>
          </a:p>
          <a:p>
            <a:pPr algn="just"/>
            <a:r>
              <a:rPr lang="ru-RU" sz="1350" dirty="0"/>
              <a:t>Волонтерский отряд Первых "Бумеранг" вошел в топ 25 волонтерских отрядов со всей страны.</a:t>
            </a:r>
          </a:p>
        </p:txBody>
      </p:sp>
      <p:pic>
        <p:nvPicPr>
          <p:cNvPr id="5122" name="Picture 2" descr="C:\Users\Admin\Desktop\photo_2023-11-20_11-39-43.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17" t="17088" r="11267" b="12699"/>
          <a:stretch/>
        </p:blipFill>
        <p:spPr bwMode="auto">
          <a:xfrm>
            <a:off x="235743" y="3370210"/>
            <a:ext cx="4438333" cy="244981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Admin\Desktop\photo_2023-12-06_06-35-0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0343"/>
          <a:stretch/>
        </p:blipFill>
        <p:spPr bwMode="auto">
          <a:xfrm>
            <a:off x="4763159" y="3370210"/>
            <a:ext cx="4280905" cy="2449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244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1"/>
            <a:ext cx="9144000" cy="5175095"/>
          </a:xfrm>
          <a:prstGeom prst="rect">
            <a:avLst/>
          </a:prstGeom>
        </p:spPr>
      </p:pic>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37004" y="1661857"/>
            <a:ext cx="1241297"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Минус 18"/>
          <p:cNvSpPr/>
          <p:nvPr/>
        </p:nvSpPr>
        <p:spPr>
          <a:xfrm>
            <a:off x="3094676" y="1485557"/>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17" y="825653"/>
            <a:ext cx="786543" cy="1082399"/>
          </a:xfrm>
          <a:prstGeom prst="rect">
            <a:avLst/>
          </a:prstGeom>
        </p:spPr>
      </p:pic>
      <p:sp>
        <p:nvSpPr>
          <p:cNvPr id="3" name="Прямоугольник 2"/>
          <p:cNvSpPr/>
          <p:nvPr/>
        </p:nvSpPr>
        <p:spPr>
          <a:xfrm>
            <a:off x="583712" y="911534"/>
            <a:ext cx="8180731" cy="600164"/>
          </a:xfrm>
          <a:prstGeom prst="rect">
            <a:avLst/>
          </a:prstGeom>
        </p:spPr>
        <p:txBody>
          <a:bodyPr wrap="square">
            <a:spAutoFit/>
          </a:bodyPr>
          <a:lstStyle/>
          <a:p>
            <a:pPr algn="ctr"/>
            <a:r>
              <a:rPr lang="ru-RU" sz="1650" b="1" dirty="0">
                <a:solidFill>
                  <a:srgbClr val="FF0000"/>
                </a:solidFill>
                <a:effectLst>
                  <a:outerShdw blurRad="38100" dist="38100" dir="2700000" algn="tl">
                    <a:srgbClr val="000000">
                      <a:alpha val="43137"/>
                    </a:srgbClr>
                  </a:outerShdw>
                </a:effectLst>
              </a:rPr>
              <a:t>Значимые достижения Первичных отделений «Движение Первых» </a:t>
            </a:r>
          </a:p>
          <a:p>
            <a:pPr algn="ctr"/>
            <a:r>
              <a:rPr lang="ru-RU" sz="1650" b="1" dirty="0">
                <a:solidFill>
                  <a:srgbClr val="FF0000"/>
                </a:solidFill>
                <a:effectLst>
                  <a:outerShdw blurRad="38100" dist="38100" dir="2700000" algn="tl">
                    <a:srgbClr val="000000">
                      <a:alpha val="43137"/>
                    </a:srgbClr>
                  </a:outerShdw>
                </a:effectLst>
              </a:rPr>
              <a:t>за 2023-24 учебный год.</a:t>
            </a:r>
          </a:p>
        </p:txBody>
      </p:sp>
      <p:sp>
        <p:nvSpPr>
          <p:cNvPr id="2" name="Прямоугольник 1"/>
          <p:cNvSpPr/>
          <p:nvPr/>
        </p:nvSpPr>
        <p:spPr>
          <a:xfrm>
            <a:off x="450056" y="1513225"/>
            <a:ext cx="6236494" cy="715581"/>
          </a:xfrm>
          <a:prstGeom prst="rect">
            <a:avLst/>
          </a:prstGeom>
        </p:spPr>
        <p:txBody>
          <a:bodyPr wrap="square">
            <a:spAutoFit/>
          </a:bodyPr>
          <a:lstStyle/>
          <a:p>
            <a:pPr algn="just"/>
            <a:r>
              <a:rPr lang="ru-RU" sz="1350" b="1" dirty="0"/>
              <a:t>Декабрь, 2023 года. </a:t>
            </a:r>
          </a:p>
          <a:p>
            <a:pPr algn="just"/>
            <a:r>
              <a:rPr lang="ru-RU" sz="1350" b="1" dirty="0"/>
              <a:t>Фестиваль инициатив первичных отделений </a:t>
            </a:r>
          </a:p>
          <a:p>
            <a:pPr algn="just"/>
            <a:r>
              <a:rPr lang="ru-RU" sz="1350" b="1" dirty="0"/>
              <a:t>«Приморье Первых»</a:t>
            </a:r>
            <a:endParaRPr lang="ru-RU" sz="1350" dirty="0"/>
          </a:p>
        </p:txBody>
      </p:sp>
      <p:sp>
        <p:nvSpPr>
          <p:cNvPr id="4" name="Прямоугольник 3"/>
          <p:cNvSpPr/>
          <p:nvPr/>
        </p:nvSpPr>
        <p:spPr>
          <a:xfrm>
            <a:off x="379555" y="2205723"/>
            <a:ext cx="4036746" cy="923330"/>
          </a:xfrm>
          <a:prstGeom prst="rect">
            <a:avLst/>
          </a:prstGeom>
        </p:spPr>
        <p:txBody>
          <a:bodyPr wrap="none">
            <a:spAutoFit/>
          </a:bodyPr>
          <a:lstStyle/>
          <a:p>
            <a:r>
              <a:rPr lang="ru-RU" sz="1350" b="1" dirty="0"/>
              <a:t>Победитель в номинации «Пространство Первых»:</a:t>
            </a:r>
          </a:p>
          <a:p>
            <a:r>
              <a:rPr lang="ru-RU" sz="1350" dirty="0"/>
              <a:t>МБОУ ЦО «Содружество» , </a:t>
            </a:r>
            <a:endParaRPr lang="ru-RU" sz="1350" dirty="0" smtClean="0"/>
          </a:p>
          <a:p>
            <a:r>
              <a:rPr lang="ru-RU" sz="1350" dirty="0" smtClean="0"/>
              <a:t>куратор </a:t>
            </a:r>
            <a:r>
              <a:rPr lang="ru-RU" sz="1350" b="1" dirty="0"/>
              <a:t>Вологдина </a:t>
            </a:r>
            <a:r>
              <a:rPr lang="ru-RU" sz="1350" b="1" dirty="0" smtClean="0"/>
              <a:t>Инна Владимировна</a:t>
            </a:r>
            <a:endParaRPr lang="ru-RU" sz="1350" b="1" dirty="0"/>
          </a:p>
          <a:p>
            <a:pPr marL="257175" indent="-257175">
              <a:buAutoNum type="arabicPeriod"/>
            </a:pPr>
            <a:endParaRPr lang="ru-RU" sz="1350" dirty="0"/>
          </a:p>
        </p:txBody>
      </p:sp>
      <p:sp>
        <p:nvSpPr>
          <p:cNvPr id="10" name="Прямоугольник 9"/>
          <p:cNvSpPr/>
          <p:nvPr/>
        </p:nvSpPr>
        <p:spPr>
          <a:xfrm>
            <a:off x="257919" y="3042310"/>
            <a:ext cx="5509906" cy="1131079"/>
          </a:xfrm>
          <a:prstGeom prst="rect">
            <a:avLst/>
          </a:prstGeom>
        </p:spPr>
        <p:txBody>
          <a:bodyPr wrap="none">
            <a:spAutoFit/>
          </a:bodyPr>
          <a:lstStyle/>
          <a:p>
            <a:r>
              <a:rPr lang="ru-RU" sz="1350" b="1" dirty="0"/>
              <a:t>Победитель в номинации «Первые в действии»:</a:t>
            </a:r>
          </a:p>
          <a:p>
            <a:pPr marL="257175" indent="-257175">
              <a:buAutoNum type="arabicPeriod"/>
            </a:pPr>
            <a:r>
              <a:rPr lang="ru-RU" sz="1350" dirty="0"/>
              <a:t>МБОУ СОШ №15 , куратор </a:t>
            </a:r>
            <a:r>
              <a:rPr lang="ru-RU" sz="1350" b="1" dirty="0" err="1"/>
              <a:t>Тубольцева</a:t>
            </a:r>
            <a:r>
              <a:rPr lang="ru-RU" sz="1350" b="1" dirty="0"/>
              <a:t> </a:t>
            </a:r>
            <a:r>
              <a:rPr lang="ru-RU" sz="1350" b="1" dirty="0" smtClean="0"/>
              <a:t>Ирина Валерьевна</a:t>
            </a:r>
            <a:endParaRPr lang="ru-RU" sz="1350" b="1" dirty="0"/>
          </a:p>
          <a:p>
            <a:pPr marL="257175" indent="-257175">
              <a:buAutoNum type="arabicPeriod"/>
            </a:pPr>
            <a:r>
              <a:rPr lang="ru-RU" sz="1350" dirty="0"/>
              <a:t>МБОУ ЦО «Интеллект», куратор </a:t>
            </a:r>
            <a:r>
              <a:rPr lang="ru-RU" sz="1350" b="1" dirty="0"/>
              <a:t>Усманова </a:t>
            </a:r>
            <a:r>
              <a:rPr lang="ru-RU" sz="1350" b="1" dirty="0" smtClean="0"/>
              <a:t>Галина Александровна</a:t>
            </a:r>
            <a:endParaRPr lang="ru-RU" sz="1350" b="1" dirty="0"/>
          </a:p>
          <a:p>
            <a:pPr marL="257175" indent="-257175">
              <a:buFontTx/>
              <a:buAutoNum type="arabicPeriod"/>
            </a:pPr>
            <a:r>
              <a:rPr lang="ru-RU" sz="1350" dirty="0"/>
              <a:t>МБОУ ЦО «Притяжение», куратор </a:t>
            </a:r>
            <a:r>
              <a:rPr lang="ru-RU" sz="1350" b="1" dirty="0"/>
              <a:t>Коноплева </a:t>
            </a:r>
            <a:r>
              <a:rPr lang="ru-RU" sz="1350" b="1" dirty="0" smtClean="0"/>
              <a:t>Вероника Николаевна</a:t>
            </a:r>
            <a:endParaRPr lang="ru-RU" sz="1350" b="1" dirty="0"/>
          </a:p>
          <a:p>
            <a:pPr marL="257175" indent="-257175">
              <a:buAutoNum type="arabicPeriod"/>
            </a:pPr>
            <a:endParaRPr lang="ru-RU" sz="1350" dirty="0"/>
          </a:p>
        </p:txBody>
      </p:sp>
      <p:pic>
        <p:nvPicPr>
          <p:cNvPr id="8194" name="Picture 2" descr="C:\Users\Admin\Desktop\photo_2023-12-04_16-54-2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715" y="4825666"/>
            <a:ext cx="3714086" cy="180718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053725" y="1496296"/>
            <a:ext cx="3997120" cy="923330"/>
          </a:xfrm>
          <a:prstGeom prst="rect">
            <a:avLst/>
          </a:prstGeom>
        </p:spPr>
        <p:txBody>
          <a:bodyPr wrap="none">
            <a:spAutoFit/>
          </a:bodyPr>
          <a:lstStyle/>
          <a:p>
            <a:r>
              <a:rPr lang="ru-RU" sz="1350" b="1" dirty="0"/>
              <a:t>Декабрь, 2024 год.</a:t>
            </a:r>
          </a:p>
          <a:p>
            <a:r>
              <a:rPr lang="ru-RU" sz="1350" dirty="0"/>
              <a:t>Финал регионального интеллектуального конкурса </a:t>
            </a:r>
          </a:p>
          <a:p>
            <a:r>
              <a:rPr lang="ru-RU" sz="1350" dirty="0"/>
              <a:t>«Первооткрыватели». </a:t>
            </a:r>
          </a:p>
          <a:p>
            <a:endParaRPr lang="ru-RU" sz="1350" dirty="0"/>
          </a:p>
        </p:txBody>
      </p:sp>
      <p:sp>
        <p:nvSpPr>
          <p:cNvPr id="6" name="Прямоугольник 5"/>
          <p:cNvSpPr/>
          <p:nvPr/>
        </p:nvSpPr>
        <p:spPr>
          <a:xfrm>
            <a:off x="5093424" y="2148573"/>
            <a:ext cx="3671020" cy="923330"/>
          </a:xfrm>
          <a:prstGeom prst="rect">
            <a:avLst/>
          </a:prstGeom>
        </p:spPr>
        <p:txBody>
          <a:bodyPr wrap="square">
            <a:spAutoFit/>
          </a:bodyPr>
          <a:lstStyle/>
          <a:p>
            <a:r>
              <a:rPr lang="ru-RU" sz="1350" b="1" dirty="0"/>
              <a:t>1 место</a:t>
            </a:r>
          </a:p>
          <a:p>
            <a:r>
              <a:rPr lang="ru-RU" sz="1350" dirty="0"/>
              <a:t>Команда «Новое поколение»</a:t>
            </a:r>
          </a:p>
          <a:p>
            <a:r>
              <a:rPr lang="ru-RU" sz="1350" dirty="0"/>
              <a:t>МБОУ ЦО «Содружество» , куратор </a:t>
            </a:r>
            <a:r>
              <a:rPr lang="ru-RU" sz="1350" b="1" dirty="0"/>
              <a:t>Вологдина </a:t>
            </a:r>
            <a:r>
              <a:rPr lang="ru-RU" sz="1350" b="1" dirty="0" smtClean="0"/>
              <a:t>Инна Владимировна</a:t>
            </a:r>
            <a:endParaRPr lang="ru-RU" sz="1350" b="1" dirty="0"/>
          </a:p>
        </p:txBody>
      </p:sp>
      <p:pic>
        <p:nvPicPr>
          <p:cNvPr id="8195"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3775" r="1820" b="8009"/>
          <a:stretch/>
        </p:blipFill>
        <p:spPr bwMode="auto">
          <a:xfrm>
            <a:off x="4945562" y="4115328"/>
            <a:ext cx="3789483" cy="2554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12072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1"/>
            <a:ext cx="9144000" cy="5175095"/>
          </a:xfrm>
          <a:prstGeom prst="rect">
            <a:avLst/>
          </a:prstGeom>
        </p:spPr>
      </p:pic>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37004" y="1661857"/>
            <a:ext cx="1241297"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Минус 18"/>
          <p:cNvSpPr/>
          <p:nvPr/>
        </p:nvSpPr>
        <p:spPr>
          <a:xfrm>
            <a:off x="3094676" y="1485557"/>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17" y="825653"/>
            <a:ext cx="786543" cy="1082399"/>
          </a:xfrm>
          <a:prstGeom prst="rect">
            <a:avLst/>
          </a:prstGeom>
        </p:spPr>
      </p:pic>
      <p:sp>
        <p:nvSpPr>
          <p:cNvPr id="3" name="Прямоугольник 2"/>
          <p:cNvSpPr/>
          <p:nvPr/>
        </p:nvSpPr>
        <p:spPr>
          <a:xfrm>
            <a:off x="583712" y="911534"/>
            <a:ext cx="8180731" cy="600164"/>
          </a:xfrm>
          <a:prstGeom prst="rect">
            <a:avLst/>
          </a:prstGeom>
        </p:spPr>
        <p:txBody>
          <a:bodyPr wrap="square">
            <a:spAutoFit/>
          </a:bodyPr>
          <a:lstStyle/>
          <a:p>
            <a:pPr algn="ctr"/>
            <a:r>
              <a:rPr lang="ru-RU" sz="1650" b="1" dirty="0">
                <a:solidFill>
                  <a:srgbClr val="FF0000"/>
                </a:solidFill>
                <a:effectLst>
                  <a:outerShdw blurRad="38100" dist="38100" dir="2700000" algn="tl">
                    <a:srgbClr val="000000">
                      <a:alpha val="43137"/>
                    </a:srgbClr>
                  </a:outerShdw>
                </a:effectLst>
              </a:rPr>
              <a:t>Значимые достижения Первичных отделений «Движение Первых» </a:t>
            </a:r>
          </a:p>
          <a:p>
            <a:pPr algn="ctr"/>
            <a:r>
              <a:rPr lang="ru-RU" sz="1650" b="1" dirty="0">
                <a:solidFill>
                  <a:srgbClr val="FF0000"/>
                </a:solidFill>
                <a:effectLst>
                  <a:outerShdw blurRad="38100" dist="38100" dir="2700000" algn="tl">
                    <a:srgbClr val="000000">
                      <a:alpha val="43137"/>
                    </a:srgbClr>
                  </a:outerShdw>
                </a:effectLst>
              </a:rPr>
              <a:t>за 2023-24 учебный год.</a:t>
            </a:r>
          </a:p>
        </p:txBody>
      </p:sp>
      <p:sp>
        <p:nvSpPr>
          <p:cNvPr id="2" name="Прямоугольник 1"/>
          <p:cNvSpPr/>
          <p:nvPr/>
        </p:nvSpPr>
        <p:spPr>
          <a:xfrm>
            <a:off x="450055" y="1513225"/>
            <a:ext cx="7208045" cy="507831"/>
          </a:xfrm>
          <a:prstGeom prst="rect">
            <a:avLst/>
          </a:prstGeom>
        </p:spPr>
        <p:txBody>
          <a:bodyPr wrap="square">
            <a:spAutoFit/>
          </a:bodyPr>
          <a:lstStyle/>
          <a:p>
            <a:pPr algn="just"/>
            <a:r>
              <a:rPr lang="ru-RU" sz="1350" b="1" dirty="0"/>
              <a:t>Декабрь, 2023 года. </a:t>
            </a:r>
          </a:p>
          <a:p>
            <a:r>
              <a:rPr lang="ru-RU" sz="1350" b="1" dirty="0"/>
              <a:t>Всероссийского проекта «Школьная классика» от Движения Первых</a:t>
            </a:r>
          </a:p>
        </p:txBody>
      </p:sp>
      <p:sp>
        <p:nvSpPr>
          <p:cNvPr id="8" name="Прямоугольник 7"/>
          <p:cNvSpPr/>
          <p:nvPr/>
        </p:nvSpPr>
        <p:spPr>
          <a:xfrm>
            <a:off x="460826" y="1995697"/>
            <a:ext cx="8313000" cy="715581"/>
          </a:xfrm>
          <a:prstGeom prst="rect">
            <a:avLst/>
          </a:prstGeom>
        </p:spPr>
        <p:txBody>
          <a:bodyPr wrap="square">
            <a:spAutoFit/>
          </a:bodyPr>
          <a:lstStyle/>
          <a:p>
            <a:r>
              <a:rPr lang="ru-RU" sz="1350" dirty="0"/>
              <a:t>Школьный театр "Уникум«. МБОУ ЦО «</a:t>
            </a:r>
            <a:r>
              <a:rPr lang="ru-RU" sz="1350" dirty="0" smtClean="0"/>
              <a:t>Интеллект» под </a:t>
            </a:r>
            <a:r>
              <a:rPr lang="ru-RU" sz="1350" dirty="0"/>
              <a:t>руководством </a:t>
            </a:r>
            <a:r>
              <a:rPr lang="ru-RU" sz="1350" b="1" dirty="0" err="1"/>
              <a:t>Балабанцевой</a:t>
            </a:r>
            <a:r>
              <a:rPr lang="ru-RU" sz="1350" b="1" dirty="0"/>
              <a:t> </a:t>
            </a:r>
            <a:r>
              <a:rPr lang="ru-RU" sz="1350" b="1" dirty="0" smtClean="0"/>
              <a:t>Ольги Николаевны </a:t>
            </a:r>
            <a:r>
              <a:rPr lang="ru-RU" sz="1350" b="1" dirty="0"/>
              <a:t>и Мельник </a:t>
            </a:r>
            <a:r>
              <a:rPr lang="ru-RU" sz="1350" b="1" dirty="0" smtClean="0"/>
              <a:t>Алины Сергеевны</a:t>
            </a:r>
            <a:endParaRPr lang="ru-RU" sz="1350" b="1" dirty="0"/>
          </a:p>
          <a:p>
            <a:r>
              <a:rPr lang="ru-RU" sz="1350" dirty="0"/>
              <a:t>в</a:t>
            </a:r>
            <a:r>
              <a:rPr lang="ru-RU" sz="1350" dirty="0" smtClean="0"/>
              <a:t>ошел </a:t>
            </a:r>
            <a:r>
              <a:rPr lang="ru-RU" sz="1350" dirty="0"/>
              <a:t>в десятку лучших театральных коллективов по Приморскому краю.</a:t>
            </a:r>
          </a:p>
        </p:txBody>
      </p:sp>
      <p:pic>
        <p:nvPicPr>
          <p:cNvPr id="9218" name="Picture 2" descr="C:\Users\Admin\Desktop\photo_2023-12-28_10-00-35.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80" t="4985" r="4648" b="15058"/>
          <a:stretch/>
        </p:blipFill>
        <p:spPr bwMode="auto">
          <a:xfrm>
            <a:off x="350458" y="3361931"/>
            <a:ext cx="4680391" cy="3057998"/>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Admin\Desktop\photo_2023-12-28_10-00-36.jpg"/>
          <p:cNvPicPr>
            <a:picLocks noChangeAspect="1" noChangeArrowheads="1"/>
          </p:cNvPicPr>
          <p:nvPr/>
        </p:nvPicPr>
        <p:blipFill rotWithShape="1">
          <a:blip r:embed="rId6">
            <a:extLst>
              <a:ext uri="{28A0092B-C50C-407E-A947-70E740481C1C}">
                <a14:useLocalDpi xmlns:a14="http://schemas.microsoft.com/office/drawing/2010/main" val="0"/>
              </a:ext>
            </a:extLst>
          </a:blip>
          <a:srcRect l="5916" r="41844"/>
          <a:stretch/>
        </p:blipFill>
        <p:spPr bwMode="auto">
          <a:xfrm>
            <a:off x="5381307" y="3476415"/>
            <a:ext cx="3555524" cy="2035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3805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9352"/>
            <a:ext cx="9144000" cy="5175095"/>
          </a:xfrm>
          <a:prstGeom prst="rect">
            <a:avLst/>
          </a:prstGeom>
        </p:spPr>
      </p:pic>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71865" y="1696717"/>
            <a:ext cx="1171575"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Минус 18"/>
          <p:cNvSpPr/>
          <p:nvPr/>
        </p:nvSpPr>
        <p:spPr>
          <a:xfrm>
            <a:off x="2992600" y="1379761"/>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17" y="825653"/>
            <a:ext cx="786543" cy="1082399"/>
          </a:xfrm>
          <a:prstGeom prst="rect">
            <a:avLst/>
          </a:prstGeom>
        </p:spPr>
      </p:pic>
      <p:sp>
        <p:nvSpPr>
          <p:cNvPr id="22" name="Прямоугольник 21"/>
          <p:cNvSpPr/>
          <p:nvPr/>
        </p:nvSpPr>
        <p:spPr>
          <a:xfrm>
            <a:off x="649573" y="1444935"/>
            <a:ext cx="7487158" cy="507831"/>
          </a:xfrm>
          <a:prstGeom prst="rect">
            <a:avLst/>
          </a:prstGeom>
        </p:spPr>
        <p:txBody>
          <a:bodyPr wrap="square">
            <a:spAutoFit/>
          </a:bodyPr>
          <a:lstStyle/>
          <a:p>
            <a:pPr algn="just"/>
            <a:r>
              <a:rPr lang="ru-RU" sz="1350" b="1" dirty="0"/>
              <a:t>Апрель, 2024 г. </a:t>
            </a:r>
          </a:p>
          <a:p>
            <a:pPr algn="just"/>
            <a:r>
              <a:rPr lang="ru-RU" sz="1350" b="1" dirty="0"/>
              <a:t> Региональный этап Всероссийского проекта «Вызов Первых» в Приморском крае</a:t>
            </a:r>
          </a:p>
        </p:txBody>
      </p:sp>
      <p:sp>
        <p:nvSpPr>
          <p:cNvPr id="11" name="Прямоугольник 10"/>
          <p:cNvSpPr/>
          <p:nvPr/>
        </p:nvSpPr>
        <p:spPr>
          <a:xfrm>
            <a:off x="583712" y="857250"/>
            <a:ext cx="8180731" cy="600164"/>
          </a:xfrm>
          <a:prstGeom prst="rect">
            <a:avLst/>
          </a:prstGeom>
        </p:spPr>
        <p:txBody>
          <a:bodyPr wrap="square">
            <a:spAutoFit/>
          </a:bodyPr>
          <a:lstStyle/>
          <a:p>
            <a:pPr algn="ctr"/>
            <a:r>
              <a:rPr lang="ru-RU" sz="1650" b="1" dirty="0">
                <a:solidFill>
                  <a:srgbClr val="FF0000"/>
                </a:solidFill>
                <a:effectLst>
                  <a:outerShdw blurRad="38100" dist="38100" dir="2700000" algn="tl">
                    <a:srgbClr val="000000">
                      <a:alpha val="43137"/>
                    </a:srgbClr>
                  </a:outerShdw>
                </a:effectLst>
              </a:rPr>
              <a:t>Значимые достижения Первичных отделений «Движение Первых» </a:t>
            </a:r>
          </a:p>
          <a:p>
            <a:pPr algn="ctr"/>
            <a:r>
              <a:rPr lang="ru-RU" sz="1650" b="1" dirty="0">
                <a:solidFill>
                  <a:srgbClr val="FF0000"/>
                </a:solidFill>
                <a:effectLst>
                  <a:outerShdw blurRad="38100" dist="38100" dir="2700000" algn="tl">
                    <a:srgbClr val="000000">
                      <a:alpha val="43137"/>
                    </a:srgbClr>
                  </a:outerShdw>
                </a:effectLst>
              </a:rPr>
              <a:t>за 2023-24 учебный год.</a:t>
            </a:r>
          </a:p>
        </p:txBody>
      </p:sp>
      <p:pic>
        <p:nvPicPr>
          <p:cNvPr id="11266" name="Picture 2" descr="C:\Users\Admin\Desktop\photo_2024-04-26_13-35-57.jpg"/>
          <p:cNvPicPr>
            <a:picLocks noChangeAspect="1" noChangeArrowheads="1"/>
          </p:cNvPicPr>
          <p:nvPr/>
        </p:nvPicPr>
        <p:blipFill rotWithShape="1">
          <a:blip r:embed="rId5">
            <a:extLst>
              <a:ext uri="{28A0092B-C50C-407E-A947-70E740481C1C}">
                <a14:useLocalDpi xmlns:a14="http://schemas.microsoft.com/office/drawing/2010/main" val="0"/>
              </a:ext>
            </a:extLst>
          </a:blip>
          <a:srcRect t="32611" r="196" b="12178"/>
          <a:stretch/>
        </p:blipFill>
        <p:spPr bwMode="auto">
          <a:xfrm>
            <a:off x="476555" y="2641849"/>
            <a:ext cx="8060226" cy="297485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49573" y="1928322"/>
            <a:ext cx="4699286" cy="715581"/>
          </a:xfrm>
          <a:prstGeom prst="rect">
            <a:avLst/>
          </a:prstGeom>
        </p:spPr>
        <p:txBody>
          <a:bodyPr wrap="square">
            <a:spAutoFit/>
          </a:bodyPr>
          <a:lstStyle/>
          <a:p>
            <a:r>
              <a:rPr lang="ru-RU" sz="1350" b="1" dirty="0"/>
              <a:t>2 место</a:t>
            </a:r>
            <a:r>
              <a:rPr lang="ru-RU" sz="1350" dirty="0"/>
              <a:t>, четвертая возрастная категория</a:t>
            </a:r>
          </a:p>
          <a:p>
            <a:r>
              <a:rPr lang="ru-RU" sz="1350" dirty="0"/>
              <a:t>МБОУ ЦО «Интеллект», Команда «Фаворит»</a:t>
            </a:r>
          </a:p>
          <a:p>
            <a:r>
              <a:rPr lang="ru-RU" sz="1350" dirty="0"/>
              <a:t>Наставник: </a:t>
            </a:r>
            <a:r>
              <a:rPr lang="ru-RU" sz="1350" b="1" dirty="0" err="1" smtClean="0"/>
              <a:t>Моляренко</a:t>
            </a:r>
            <a:r>
              <a:rPr lang="ru-RU" sz="1350" b="1" dirty="0" smtClean="0"/>
              <a:t> Ирина Александровна</a:t>
            </a:r>
            <a:endParaRPr lang="ru-RU" sz="1350" b="1" dirty="0"/>
          </a:p>
        </p:txBody>
      </p:sp>
    </p:spTree>
    <p:extLst>
      <p:ext uri="{BB962C8B-B14F-4D97-AF65-F5344CB8AC3E}">
        <p14:creationId xmlns:p14="http://schemas.microsoft.com/office/powerpoint/2010/main" val="27856638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2" y="770789"/>
            <a:ext cx="9144000" cy="5175095"/>
          </a:xfrm>
          <a:prstGeom prst="rect">
            <a:avLst/>
          </a:prstGeom>
        </p:spPr>
      </p:pic>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37004" y="1661857"/>
            <a:ext cx="1241297"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Минус 18"/>
          <p:cNvSpPr/>
          <p:nvPr/>
        </p:nvSpPr>
        <p:spPr>
          <a:xfrm>
            <a:off x="2992600" y="1379761"/>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17" y="825653"/>
            <a:ext cx="786543" cy="1082399"/>
          </a:xfrm>
          <a:prstGeom prst="rect">
            <a:avLst/>
          </a:prstGeom>
        </p:spPr>
      </p:pic>
      <p:sp>
        <p:nvSpPr>
          <p:cNvPr id="22" name="Прямоугольник 21"/>
          <p:cNvSpPr/>
          <p:nvPr/>
        </p:nvSpPr>
        <p:spPr>
          <a:xfrm>
            <a:off x="4958334" y="1636590"/>
            <a:ext cx="3892927" cy="1338828"/>
          </a:xfrm>
          <a:prstGeom prst="rect">
            <a:avLst/>
          </a:prstGeom>
        </p:spPr>
        <p:txBody>
          <a:bodyPr wrap="square">
            <a:spAutoFit/>
          </a:bodyPr>
          <a:lstStyle/>
          <a:p>
            <a:pPr lvl="0" algn="just"/>
            <a:r>
              <a:rPr lang="ru-RU" sz="1350" dirty="0"/>
              <a:t>Июнь 2024 г., </a:t>
            </a:r>
          </a:p>
          <a:p>
            <a:pPr lvl="0" algn="just"/>
            <a:r>
              <a:rPr lang="ru-RU" sz="1350" dirty="0"/>
              <a:t>МБОУ ЦО «Интеллект», Ким Диана (куратор: </a:t>
            </a:r>
            <a:r>
              <a:rPr lang="ru-RU" sz="1350" b="1" dirty="0"/>
              <a:t>Усманова Г.А.</a:t>
            </a:r>
            <a:r>
              <a:rPr lang="ru-RU" sz="1350" dirty="0"/>
              <a:t>), включена в делегацию от Приморского края в г. Москву на Фестиваль Движения.</a:t>
            </a:r>
          </a:p>
          <a:p>
            <a:pPr lvl="0" algn="just"/>
            <a:endParaRPr lang="ru-RU" sz="1350" dirty="0"/>
          </a:p>
        </p:txBody>
      </p:sp>
      <p:pic>
        <p:nvPicPr>
          <p:cNvPr id="9218" name="Picture 2" descr="C:\Users\Admin\Desktop\2024_08_Для ЕГ по ДП и УСУ\ДП\photo_2024-05-31_17-13-08.jpg"/>
          <p:cNvPicPr>
            <a:picLocks noChangeAspect="1" noChangeArrowheads="1"/>
          </p:cNvPicPr>
          <p:nvPr/>
        </p:nvPicPr>
        <p:blipFill rotWithShape="1">
          <a:blip r:embed="rId5">
            <a:extLst>
              <a:ext uri="{28A0092B-C50C-407E-A947-70E740481C1C}">
                <a14:useLocalDpi xmlns:a14="http://schemas.microsoft.com/office/drawing/2010/main" val="0"/>
              </a:ext>
            </a:extLst>
          </a:blip>
          <a:srcRect l="16120" t="23871" r="13793" b="10814"/>
          <a:stretch/>
        </p:blipFill>
        <p:spPr bwMode="auto">
          <a:xfrm>
            <a:off x="512243" y="1636590"/>
            <a:ext cx="4272534" cy="3107531"/>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5090435" y="2808879"/>
            <a:ext cx="3628722" cy="272154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12243" y="4758184"/>
            <a:ext cx="4572000" cy="923330"/>
          </a:xfrm>
          <a:prstGeom prst="rect">
            <a:avLst/>
          </a:prstGeom>
        </p:spPr>
        <p:txBody>
          <a:bodyPr>
            <a:spAutoFit/>
          </a:bodyPr>
          <a:lstStyle/>
          <a:p>
            <a:r>
              <a:rPr lang="ru-RU" sz="1350" dirty="0"/>
              <a:t>Апрель, 2024 год.</a:t>
            </a:r>
          </a:p>
          <a:p>
            <a:r>
              <a:rPr lang="ru-RU" sz="1350" dirty="0"/>
              <a:t>МБОУ ЦО «Интеллект», Ким Диана (куратор: </a:t>
            </a:r>
            <a:r>
              <a:rPr lang="ru-RU" sz="1350" b="1" dirty="0"/>
              <a:t>Усманова Г.А</a:t>
            </a:r>
            <a:r>
              <a:rPr lang="ru-RU" sz="1350" dirty="0"/>
              <a:t>.), стала победительницей Регионального этапа Всероссийского конкурса «Российская школьная весна» </a:t>
            </a:r>
          </a:p>
        </p:txBody>
      </p:sp>
      <p:sp>
        <p:nvSpPr>
          <p:cNvPr id="12" name="Прямоугольник 11"/>
          <p:cNvSpPr/>
          <p:nvPr/>
        </p:nvSpPr>
        <p:spPr>
          <a:xfrm>
            <a:off x="583712" y="857250"/>
            <a:ext cx="8180731" cy="600164"/>
          </a:xfrm>
          <a:prstGeom prst="rect">
            <a:avLst/>
          </a:prstGeom>
        </p:spPr>
        <p:txBody>
          <a:bodyPr wrap="square">
            <a:spAutoFit/>
          </a:bodyPr>
          <a:lstStyle/>
          <a:p>
            <a:pPr algn="ctr"/>
            <a:r>
              <a:rPr lang="ru-RU" sz="1650" b="1" dirty="0">
                <a:solidFill>
                  <a:srgbClr val="FF0000"/>
                </a:solidFill>
                <a:effectLst>
                  <a:outerShdw blurRad="38100" dist="38100" dir="2700000" algn="tl">
                    <a:srgbClr val="000000">
                      <a:alpha val="43137"/>
                    </a:srgbClr>
                  </a:outerShdw>
                </a:effectLst>
              </a:rPr>
              <a:t>Значимые достижения Первичных отделений «Движение Первых» </a:t>
            </a:r>
          </a:p>
          <a:p>
            <a:pPr algn="ctr"/>
            <a:r>
              <a:rPr lang="ru-RU" sz="1650" b="1" dirty="0">
                <a:solidFill>
                  <a:srgbClr val="FF0000"/>
                </a:solidFill>
                <a:effectLst>
                  <a:outerShdw blurRad="38100" dist="38100" dir="2700000" algn="tl">
                    <a:srgbClr val="000000">
                      <a:alpha val="43137"/>
                    </a:srgbClr>
                  </a:outerShdw>
                </a:effectLst>
              </a:rPr>
              <a:t>за 2023-24 учебный год.</a:t>
            </a:r>
          </a:p>
        </p:txBody>
      </p:sp>
    </p:spTree>
    <p:extLst>
      <p:ext uri="{BB962C8B-B14F-4D97-AF65-F5344CB8AC3E}">
        <p14:creationId xmlns:p14="http://schemas.microsoft.com/office/powerpoint/2010/main" val="34153285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8976"/>
            <a:ext cx="9144000" cy="5175095"/>
          </a:xfrm>
          <a:prstGeom prst="rect">
            <a:avLst/>
          </a:prstGeom>
        </p:spPr>
      </p:pic>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93278" y="1700289"/>
            <a:ext cx="1164431"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Прямоугольник 21"/>
          <p:cNvSpPr/>
          <p:nvPr/>
        </p:nvSpPr>
        <p:spPr>
          <a:xfrm>
            <a:off x="739649" y="930599"/>
            <a:ext cx="7795436" cy="1962076"/>
          </a:xfrm>
          <a:prstGeom prst="rect">
            <a:avLst/>
          </a:prstGeom>
        </p:spPr>
        <p:txBody>
          <a:bodyPr wrap="square">
            <a:spAutoFit/>
          </a:bodyPr>
          <a:lstStyle/>
          <a:p>
            <a:r>
              <a:rPr lang="ru-RU" sz="1350" dirty="0"/>
              <a:t>Лучший результат по итогам Единого дня выборов в органы Ученического Самоуправления:</a:t>
            </a:r>
          </a:p>
          <a:p>
            <a:pPr marL="257175" indent="-257175">
              <a:buFont typeface="+mj-lt"/>
              <a:buAutoNum type="arabicPeriod"/>
            </a:pPr>
            <a:r>
              <a:rPr lang="ru-RU" sz="1350" b="1" dirty="0"/>
              <a:t>МБОУ ЦО «Притяжение» </a:t>
            </a:r>
            <a:r>
              <a:rPr lang="ru-RU" sz="1350" dirty="0"/>
              <a:t>-  явка </a:t>
            </a:r>
            <a:r>
              <a:rPr lang="ru-RU" sz="1350" b="1" dirty="0"/>
              <a:t>91,93 %</a:t>
            </a:r>
          </a:p>
          <a:p>
            <a:r>
              <a:rPr lang="ru-RU" sz="1350" dirty="0"/>
              <a:t>       Организаторы: </a:t>
            </a:r>
            <a:r>
              <a:rPr lang="ru-RU" sz="1350" b="1" dirty="0"/>
              <a:t>Коноплева </a:t>
            </a:r>
            <a:r>
              <a:rPr lang="ru-RU" sz="1350" b="1" dirty="0" smtClean="0"/>
              <a:t>Вероника Николаевна </a:t>
            </a:r>
            <a:r>
              <a:rPr lang="ru-RU" sz="1350" b="1" dirty="0"/>
              <a:t>и Булатова </a:t>
            </a:r>
            <a:r>
              <a:rPr lang="ru-RU" sz="1350" b="1" dirty="0" smtClean="0"/>
              <a:t>Елена Александровна</a:t>
            </a:r>
            <a:endParaRPr lang="ru-RU" sz="1350" b="1" dirty="0"/>
          </a:p>
          <a:p>
            <a:r>
              <a:rPr lang="ru-RU" sz="1350" dirty="0"/>
              <a:t>2.   </a:t>
            </a:r>
            <a:r>
              <a:rPr lang="ru-RU" sz="1350" b="1" dirty="0"/>
              <a:t>МБОУ ЦО «Интеллект</a:t>
            </a:r>
            <a:r>
              <a:rPr lang="ru-RU" sz="1350" dirty="0"/>
              <a:t>» -  явка </a:t>
            </a:r>
            <a:r>
              <a:rPr lang="ru-RU" sz="1350" b="1" dirty="0"/>
              <a:t>90,61 %</a:t>
            </a:r>
          </a:p>
          <a:p>
            <a:r>
              <a:rPr lang="ru-RU" sz="1350" dirty="0"/>
              <a:t>       Организаторы: </a:t>
            </a:r>
            <a:r>
              <a:rPr lang="ru-RU" sz="1350" b="1" dirty="0"/>
              <a:t>Усманова </a:t>
            </a:r>
            <a:r>
              <a:rPr lang="ru-RU" sz="1350" b="1" dirty="0" smtClean="0"/>
              <a:t>Галина Александровна</a:t>
            </a:r>
            <a:endParaRPr lang="ru-RU" sz="1350" b="1" dirty="0"/>
          </a:p>
          <a:p>
            <a:r>
              <a:rPr lang="ru-RU" sz="1350" dirty="0"/>
              <a:t>3.   </a:t>
            </a:r>
            <a:r>
              <a:rPr lang="ru-RU" sz="1350" b="1" dirty="0"/>
              <a:t>МБОУ СОШ №15 </a:t>
            </a:r>
            <a:r>
              <a:rPr lang="ru-RU" sz="1350" dirty="0"/>
              <a:t>-  явка </a:t>
            </a:r>
            <a:r>
              <a:rPr lang="ru-RU" sz="1350" b="1" dirty="0"/>
              <a:t>88,25 %</a:t>
            </a:r>
          </a:p>
          <a:p>
            <a:r>
              <a:rPr lang="ru-RU" sz="1350" dirty="0"/>
              <a:t>       Организаторы: </a:t>
            </a:r>
            <a:r>
              <a:rPr lang="ru-RU" sz="1350" b="1" dirty="0" err="1"/>
              <a:t>Тубольцева</a:t>
            </a:r>
            <a:r>
              <a:rPr lang="ru-RU" sz="1350" b="1" dirty="0"/>
              <a:t> </a:t>
            </a:r>
            <a:r>
              <a:rPr lang="ru-RU" sz="1350" b="1" dirty="0" smtClean="0"/>
              <a:t>Ирина Валерьевна</a:t>
            </a:r>
            <a:endParaRPr lang="ru-RU" sz="1350" b="1" dirty="0"/>
          </a:p>
          <a:p>
            <a:endParaRPr lang="ru-RU" sz="1350" dirty="0"/>
          </a:p>
          <a:p>
            <a:endParaRPr lang="ru-RU" sz="135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6780" y="2450306"/>
            <a:ext cx="5734198" cy="3178968"/>
          </a:xfrm>
          <a:prstGeom prst="rect">
            <a:avLst/>
          </a:prstGeom>
          <a:noFill/>
          <a:extLst>
            <a:ext uri="{909E8E84-426E-40DD-AFC4-6F175D3DCCD1}">
              <a14:hiddenFill xmlns:a14="http://schemas.microsoft.com/office/drawing/2010/main">
                <a:solidFill>
                  <a:srgbClr val="FFFFFF"/>
                </a:solidFill>
              </a14:hiddenFill>
            </a:ext>
          </a:extLst>
        </p:spPr>
      </p:pic>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57250"/>
            <a:ext cx="818231" cy="934148"/>
          </a:xfrm>
          <a:prstGeom prst="rect">
            <a:avLst/>
          </a:prstGeom>
        </p:spPr>
      </p:pic>
      <p:pic>
        <p:nvPicPr>
          <p:cNvPr id="2" name="Picture 2" descr="C:\Users\Admin\Desktop\photo_2023-10-10_12-40-1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5328"/>
          <a:stretch/>
        </p:blipFill>
        <p:spPr bwMode="auto">
          <a:xfrm>
            <a:off x="6494590" y="2369154"/>
            <a:ext cx="2547068" cy="20178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Admin\Desktop\photo_2023-10-10_09-33-21.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6835" t="29907" r="11445" b="-1656"/>
          <a:stretch/>
        </p:blipFill>
        <p:spPr bwMode="auto">
          <a:xfrm>
            <a:off x="6483319" y="4471458"/>
            <a:ext cx="2558339" cy="1925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8487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Desktop\Dobrorf_Logo_RGB_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42" y="826226"/>
            <a:ext cx="2057400" cy="6809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37004" y="1661857"/>
            <a:ext cx="1241297"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34011" y="825653"/>
            <a:ext cx="6875979" cy="600164"/>
          </a:xfrm>
          <a:prstGeom prst="rect">
            <a:avLst/>
          </a:prstGeom>
          <a:noFill/>
          <a:effectLst>
            <a:outerShdw blurRad="279400" dist="127000" dir="5400000" sx="54000" sy="54000" algn="ctr" rotWithShape="0">
              <a:srgbClr val="000000">
                <a:alpha val="43137"/>
              </a:srgbClr>
            </a:outerShdw>
          </a:effectLst>
        </p:spPr>
        <p:txBody>
          <a:bodyPr wrap="square" rtlCol="0">
            <a:spAutoFit/>
          </a:bodyPr>
          <a:lstStyle/>
          <a:p>
            <a:pPr algn="ctr"/>
            <a:r>
              <a:rPr lang="ru-RU" sz="3300" dirty="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«Волонтеры»</a:t>
            </a:r>
          </a:p>
        </p:txBody>
      </p:sp>
      <p:sp>
        <p:nvSpPr>
          <p:cNvPr id="6" name="Минус 5"/>
          <p:cNvSpPr/>
          <p:nvPr/>
        </p:nvSpPr>
        <p:spPr>
          <a:xfrm>
            <a:off x="2992600" y="1379761"/>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graphicFrame>
        <p:nvGraphicFramePr>
          <p:cNvPr id="8" name="Таблица 7"/>
          <p:cNvGraphicFramePr>
            <a:graphicFrameLocks noGrp="1"/>
          </p:cNvGraphicFramePr>
          <p:nvPr>
            <p:extLst/>
          </p:nvPr>
        </p:nvGraphicFramePr>
        <p:xfrm>
          <a:off x="502444" y="1675723"/>
          <a:ext cx="8155782" cy="3271562"/>
        </p:xfrm>
        <a:graphic>
          <a:graphicData uri="http://schemas.openxmlformats.org/drawingml/2006/table">
            <a:tbl>
              <a:tblPr firstRow="1" bandRow="1">
                <a:tableStyleId>{5C22544A-7EE6-4342-B048-85BDC9FD1C3A}</a:tableStyleId>
              </a:tblPr>
              <a:tblGrid>
                <a:gridCol w="319088">
                  <a:extLst>
                    <a:ext uri="{9D8B030D-6E8A-4147-A177-3AD203B41FA5}">
                      <a16:colId xmlns:a16="http://schemas.microsoft.com/office/drawing/2014/main" xmlns="" val="20000"/>
                    </a:ext>
                  </a:extLst>
                </a:gridCol>
                <a:gridCol w="1712913">
                  <a:extLst>
                    <a:ext uri="{9D8B030D-6E8A-4147-A177-3AD203B41FA5}">
                      <a16:colId xmlns:a16="http://schemas.microsoft.com/office/drawing/2014/main" xmlns="" val="20001"/>
                    </a:ext>
                  </a:extLst>
                </a:gridCol>
                <a:gridCol w="1173162">
                  <a:extLst>
                    <a:ext uri="{9D8B030D-6E8A-4147-A177-3AD203B41FA5}">
                      <a16:colId xmlns:a16="http://schemas.microsoft.com/office/drawing/2014/main" xmlns="" val="20002"/>
                    </a:ext>
                  </a:extLst>
                </a:gridCol>
                <a:gridCol w="1950244">
                  <a:extLst>
                    <a:ext uri="{9D8B030D-6E8A-4147-A177-3AD203B41FA5}">
                      <a16:colId xmlns:a16="http://schemas.microsoft.com/office/drawing/2014/main" xmlns="" val="20003"/>
                    </a:ext>
                  </a:extLst>
                </a:gridCol>
                <a:gridCol w="942975">
                  <a:extLst>
                    <a:ext uri="{9D8B030D-6E8A-4147-A177-3AD203B41FA5}">
                      <a16:colId xmlns:a16="http://schemas.microsoft.com/office/drawing/2014/main" xmlns="" val="20004"/>
                    </a:ext>
                  </a:extLst>
                </a:gridCol>
                <a:gridCol w="2057400">
                  <a:extLst>
                    <a:ext uri="{9D8B030D-6E8A-4147-A177-3AD203B41FA5}">
                      <a16:colId xmlns:a16="http://schemas.microsoft.com/office/drawing/2014/main" xmlns="" val="20005"/>
                    </a:ext>
                  </a:extLst>
                </a:gridCol>
              </a:tblGrid>
              <a:tr h="891540">
                <a:tc>
                  <a:txBody>
                    <a:bodyPr/>
                    <a:lstStyle/>
                    <a:p>
                      <a:pPr algn="ctr"/>
                      <a:r>
                        <a:rPr lang="ru-RU" sz="1400" dirty="0" smtClean="0"/>
                        <a:t>№</a:t>
                      </a:r>
                      <a:endParaRPr lang="ru-RU" sz="1400" dirty="0"/>
                    </a:p>
                  </a:txBody>
                  <a:tcPr marL="68580" marR="68580" marT="34290" marB="34290"/>
                </a:tc>
                <a:tc>
                  <a:txBody>
                    <a:bodyPr/>
                    <a:lstStyle/>
                    <a:p>
                      <a:pPr algn="ctr"/>
                      <a:r>
                        <a:rPr lang="ru-RU" sz="1400" dirty="0" smtClean="0"/>
                        <a:t>ОО</a:t>
                      </a:r>
                      <a:endParaRPr lang="ru-RU" sz="1400" dirty="0"/>
                    </a:p>
                  </a:txBody>
                  <a:tcPr marL="68580" marR="68580" marT="34290" marB="34290"/>
                </a:tc>
                <a:tc>
                  <a:txBody>
                    <a:bodyPr/>
                    <a:lstStyle/>
                    <a:p>
                      <a:pPr algn="ctr"/>
                      <a:r>
                        <a:rPr lang="ru-RU" sz="1400" dirty="0" smtClean="0"/>
                        <a:t>Кол-во обучающихся 5-11 </a:t>
                      </a:r>
                      <a:r>
                        <a:rPr lang="ru-RU" sz="1400" dirty="0" err="1" smtClean="0"/>
                        <a:t>кл</a:t>
                      </a:r>
                      <a:r>
                        <a:rPr lang="ru-RU" sz="1400" dirty="0" smtClean="0"/>
                        <a:t>.</a:t>
                      </a:r>
                      <a:endParaRPr lang="ru-RU" sz="1400" dirty="0"/>
                    </a:p>
                  </a:txBody>
                  <a:tcPr marL="68580" marR="68580" marT="34290" marB="34290"/>
                </a:tc>
                <a:tc>
                  <a:txBody>
                    <a:bodyPr/>
                    <a:lstStyle/>
                    <a:p>
                      <a:pPr algn="ctr"/>
                      <a:r>
                        <a:rPr lang="ru-RU" sz="1400" dirty="0" smtClean="0"/>
                        <a:t>Кол-во </a:t>
                      </a:r>
                    </a:p>
                    <a:p>
                      <a:pPr algn="ctr"/>
                      <a:r>
                        <a:rPr lang="ru-RU" sz="1400" dirty="0" err="1" smtClean="0"/>
                        <a:t>обуч</a:t>
                      </a:r>
                      <a:r>
                        <a:rPr lang="ru-RU" sz="1400" dirty="0" smtClean="0"/>
                        <a:t>. 5-11 </a:t>
                      </a:r>
                      <a:r>
                        <a:rPr lang="ru-RU" sz="1400" dirty="0" err="1" smtClean="0"/>
                        <a:t>кл</a:t>
                      </a:r>
                      <a:r>
                        <a:rPr lang="ru-RU" sz="1400" dirty="0" smtClean="0"/>
                        <a:t>. </a:t>
                      </a:r>
                    </a:p>
                    <a:p>
                      <a:pPr algn="ctr"/>
                      <a:r>
                        <a:rPr lang="ru-RU" sz="1400" dirty="0" smtClean="0"/>
                        <a:t>имеющих цифровую волонтерскую книжку </a:t>
                      </a:r>
                      <a:endParaRPr lang="ru-RU" sz="1400" dirty="0"/>
                    </a:p>
                  </a:txBody>
                  <a:tcPr marL="68580" marR="68580" marT="34290" marB="34290"/>
                </a:tc>
                <a:tc>
                  <a:txBody>
                    <a:bodyPr/>
                    <a:lstStyle/>
                    <a:p>
                      <a:pPr algn="ctr"/>
                      <a:r>
                        <a:rPr lang="ru-RU" sz="1400" dirty="0" smtClean="0"/>
                        <a:t>Охват</a:t>
                      </a:r>
                      <a:r>
                        <a:rPr lang="ru-RU" sz="1400" baseline="0" dirty="0" smtClean="0"/>
                        <a:t> </a:t>
                      </a:r>
                      <a:endParaRPr lang="ru-RU" sz="1400" dirty="0"/>
                    </a:p>
                  </a:txBody>
                  <a:tcPr marL="68580" marR="68580" marT="34290" marB="34290"/>
                </a:tc>
                <a:tc>
                  <a:txBody>
                    <a:bodyPr/>
                    <a:lstStyle/>
                    <a:p>
                      <a:pPr algn="ctr"/>
                      <a:r>
                        <a:rPr lang="ru-RU" sz="1400" dirty="0" smtClean="0"/>
                        <a:t>Педагог</a:t>
                      </a:r>
                      <a:endParaRPr lang="ru-RU" sz="1400" dirty="0"/>
                    </a:p>
                  </a:txBody>
                  <a:tcPr marL="68580" marR="68580" marT="34290" marB="34290"/>
                </a:tc>
                <a:extLst>
                  <a:ext uri="{0D108BD9-81ED-4DB2-BD59-A6C34878D82A}">
                    <a16:rowId xmlns:a16="http://schemas.microsoft.com/office/drawing/2014/main" xmlns="" val="10000"/>
                  </a:ext>
                </a:extLst>
              </a:tr>
              <a:tr h="278130">
                <a:tc>
                  <a:txBody>
                    <a:bodyPr/>
                    <a:lstStyle/>
                    <a:p>
                      <a:r>
                        <a:rPr lang="ru-RU" sz="1400" dirty="0" smtClean="0"/>
                        <a:t>1</a:t>
                      </a:r>
                      <a:endParaRPr lang="ru-RU" sz="1400" dirty="0"/>
                    </a:p>
                  </a:txBody>
                  <a:tcPr marL="68580" marR="68580" marT="34290" marB="34290"/>
                </a:tc>
                <a:tc>
                  <a:txBody>
                    <a:bodyPr/>
                    <a:lstStyle/>
                    <a:p>
                      <a:pPr algn="ctr"/>
                      <a:r>
                        <a:rPr lang="ru-RU" sz="1200" dirty="0" smtClean="0"/>
                        <a:t>МБОУ СОШ №15 </a:t>
                      </a:r>
                      <a:endParaRPr lang="ru-RU" sz="1200" dirty="0"/>
                    </a:p>
                  </a:txBody>
                  <a:tcPr marL="68580" marR="68580" marT="34290" marB="34290"/>
                </a:tc>
                <a:tc>
                  <a:txBody>
                    <a:bodyPr/>
                    <a:lstStyle/>
                    <a:p>
                      <a:pPr algn="ctr"/>
                      <a:r>
                        <a:rPr lang="ru-RU" sz="1400" dirty="0" smtClean="0"/>
                        <a:t>313</a:t>
                      </a:r>
                      <a:endParaRPr lang="ru-RU" sz="1400" dirty="0"/>
                    </a:p>
                  </a:txBody>
                  <a:tcPr marL="68580" marR="68580" marT="34290" marB="34290"/>
                </a:tc>
                <a:tc>
                  <a:txBody>
                    <a:bodyPr/>
                    <a:lstStyle/>
                    <a:p>
                      <a:pPr algn="ctr"/>
                      <a:r>
                        <a:rPr lang="ru-RU" sz="1400" dirty="0" smtClean="0"/>
                        <a:t>72</a:t>
                      </a:r>
                      <a:endParaRPr lang="ru-RU" sz="1400" dirty="0"/>
                    </a:p>
                  </a:txBody>
                  <a:tcPr marL="68580" marR="68580" marT="34290" marB="34290"/>
                </a:tc>
                <a:tc>
                  <a:txBody>
                    <a:bodyPr/>
                    <a:lstStyle/>
                    <a:p>
                      <a:pPr algn="ctr"/>
                      <a:r>
                        <a:rPr lang="ru-RU" sz="1400" b="1" i="0" kern="1200" dirty="0" smtClean="0">
                          <a:solidFill>
                            <a:schemeClr val="dk1"/>
                          </a:solidFill>
                          <a:effectLst/>
                          <a:latin typeface="+mn-lt"/>
                          <a:ea typeface="+mn-ea"/>
                          <a:cs typeface="+mn-cs"/>
                        </a:rPr>
                        <a:t>23%</a:t>
                      </a:r>
                      <a:endParaRPr lang="ru-RU" sz="1400" dirty="0"/>
                    </a:p>
                  </a:txBody>
                  <a:tcPr marL="68580" marR="68580" marT="34290" marB="34290"/>
                </a:tc>
                <a:tc>
                  <a:txBody>
                    <a:bodyPr/>
                    <a:lstStyle/>
                    <a:p>
                      <a:pPr algn="ctr"/>
                      <a:r>
                        <a:rPr lang="ru-RU" sz="1200" dirty="0" err="1" smtClean="0"/>
                        <a:t>Тубольцева</a:t>
                      </a:r>
                      <a:r>
                        <a:rPr lang="ru-RU" sz="1200" dirty="0" smtClean="0"/>
                        <a:t> И.В.</a:t>
                      </a:r>
                      <a:endParaRPr lang="ru-RU" sz="1200" dirty="0"/>
                    </a:p>
                  </a:txBody>
                  <a:tcPr marL="68580" marR="68580" marT="34290" marB="34290"/>
                </a:tc>
                <a:extLst>
                  <a:ext uri="{0D108BD9-81ED-4DB2-BD59-A6C34878D82A}">
                    <a16:rowId xmlns:a16="http://schemas.microsoft.com/office/drawing/2014/main" xmlns="" val="10001"/>
                  </a:ext>
                </a:extLst>
              </a:tr>
              <a:tr h="319288">
                <a:tc>
                  <a:txBody>
                    <a:bodyPr/>
                    <a:lstStyle/>
                    <a:p>
                      <a:r>
                        <a:rPr lang="ru-RU" sz="1400" dirty="0" smtClean="0"/>
                        <a:t>2</a:t>
                      </a:r>
                      <a:endParaRPr lang="ru-RU" sz="1400" dirty="0"/>
                    </a:p>
                  </a:txBody>
                  <a:tcPr marL="68580" marR="68580" marT="34290" marB="34290"/>
                </a:tc>
                <a:tc>
                  <a:txBody>
                    <a:bodyPr/>
                    <a:lstStyle/>
                    <a:p>
                      <a:pPr algn="ctr"/>
                      <a:r>
                        <a:rPr lang="ru-RU" sz="1200" dirty="0" smtClean="0"/>
                        <a:t>МБОУ ЦО «Интеллект» </a:t>
                      </a:r>
                      <a:endParaRPr lang="ru-RU" sz="1200" dirty="0"/>
                    </a:p>
                  </a:txBody>
                  <a:tcPr marL="68580" marR="68580" marT="34290" marB="34290"/>
                </a:tc>
                <a:tc>
                  <a:txBody>
                    <a:bodyPr/>
                    <a:lstStyle/>
                    <a:p>
                      <a:pPr algn="ctr"/>
                      <a:r>
                        <a:rPr lang="ru-RU" sz="1400" dirty="0" smtClean="0"/>
                        <a:t>753</a:t>
                      </a:r>
                      <a:endParaRPr lang="ru-RU" sz="1400" dirty="0"/>
                    </a:p>
                  </a:txBody>
                  <a:tcPr marL="68580" marR="68580" marT="34290" marB="34290"/>
                </a:tc>
                <a:tc>
                  <a:txBody>
                    <a:bodyPr/>
                    <a:lstStyle/>
                    <a:p>
                      <a:pPr algn="ctr"/>
                      <a:r>
                        <a:rPr lang="ru-RU" sz="1400" dirty="0" smtClean="0"/>
                        <a:t>169</a:t>
                      </a:r>
                      <a:endParaRPr lang="ru-RU" sz="1400" dirty="0"/>
                    </a:p>
                  </a:txBody>
                  <a:tcPr marL="68580" marR="68580" marT="34290" marB="34290"/>
                </a:tc>
                <a:tc>
                  <a:txBody>
                    <a:bodyPr/>
                    <a:lstStyle/>
                    <a:p>
                      <a:pPr algn="ctr"/>
                      <a:r>
                        <a:rPr lang="ru-RU" sz="1400" b="1" i="0" kern="1200" dirty="0" smtClean="0">
                          <a:solidFill>
                            <a:schemeClr val="dk1"/>
                          </a:solidFill>
                          <a:effectLst/>
                          <a:latin typeface="+mn-lt"/>
                          <a:ea typeface="+mn-ea"/>
                          <a:cs typeface="+mn-cs"/>
                        </a:rPr>
                        <a:t>22.44%</a:t>
                      </a:r>
                      <a:endParaRPr lang="ru-RU" sz="1400" dirty="0"/>
                    </a:p>
                  </a:txBody>
                  <a:tcPr marL="68580" marR="68580" marT="34290" marB="34290"/>
                </a:tc>
                <a:tc>
                  <a:txBody>
                    <a:bodyPr/>
                    <a:lstStyle/>
                    <a:p>
                      <a:pPr algn="ctr"/>
                      <a:r>
                        <a:rPr lang="ru-RU" sz="1200" dirty="0" smtClean="0"/>
                        <a:t>Усманова Г.А</a:t>
                      </a:r>
                      <a:endParaRPr lang="ru-RU" sz="1200" dirty="0"/>
                    </a:p>
                  </a:txBody>
                  <a:tcPr marL="68580" marR="68580" marT="34290" marB="34290"/>
                </a:tc>
                <a:extLst>
                  <a:ext uri="{0D108BD9-81ED-4DB2-BD59-A6C34878D82A}">
                    <a16:rowId xmlns:a16="http://schemas.microsoft.com/office/drawing/2014/main" xmlns="" val="10002"/>
                  </a:ext>
                </a:extLst>
              </a:tr>
              <a:tr h="434340">
                <a:tc>
                  <a:txBody>
                    <a:bodyPr/>
                    <a:lstStyle/>
                    <a:p>
                      <a:r>
                        <a:rPr lang="ru-RU" sz="1400" dirty="0" smtClean="0"/>
                        <a:t>3</a:t>
                      </a:r>
                      <a:endParaRPr lang="ru-RU" sz="14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МБОУ ЦО «Притяжение» </a:t>
                      </a:r>
                    </a:p>
                  </a:txBody>
                  <a:tcPr marL="68580" marR="68580" marT="34290" marB="34290"/>
                </a:tc>
                <a:tc>
                  <a:txBody>
                    <a:bodyPr/>
                    <a:lstStyle/>
                    <a:p>
                      <a:pPr algn="ctr"/>
                      <a:r>
                        <a:rPr lang="ru-RU" sz="1400" dirty="0" smtClean="0"/>
                        <a:t>662</a:t>
                      </a:r>
                      <a:endParaRPr lang="ru-RU" sz="1400" dirty="0"/>
                    </a:p>
                  </a:txBody>
                  <a:tcPr marL="68580" marR="68580" marT="34290" marB="34290"/>
                </a:tc>
                <a:tc>
                  <a:txBody>
                    <a:bodyPr/>
                    <a:lstStyle/>
                    <a:p>
                      <a:pPr algn="ctr"/>
                      <a:r>
                        <a:rPr lang="ru-RU" sz="1400" dirty="0" smtClean="0"/>
                        <a:t>105</a:t>
                      </a:r>
                      <a:endParaRPr lang="ru-RU" sz="1400" dirty="0"/>
                    </a:p>
                  </a:txBody>
                  <a:tcPr marL="68580" marR="68580" marT="34290" marB="34290"/>
                </a:tc>
                <a:tc>
                  <a:txBody>
                    <a:bodyPr/>
                    <a:lstStyle/>
                    <a:p>
                      <a:pPr algn="ctr"/>
                      <a:r>
                        <a:rPr lang="ru-RU" sz="1400" b="1" i="0" kern="1200" dirty="0" smtClean="0">
                          <a:solidFill>
                            <a:schemeClr val="dk1"/>
                          </a:solidFill>
                          <a:effectLst/>
                          <a:latin typeface="+mn-lt"/>
                          <a:ea typeface="+mn-ea"/>
                          <a:cs typeface="+mn-cs"/>
                        </a:rPr>
                        <a:t>15.86%</a:t>
                      </a:r>
                      <a:endParaRPr lang="ru-RU" sz="1400" dirty="0"/>
                    </a:p>
                  </a:txBody>
                  <a:tcPr marL="68580" marR="68580" marT="34290" marB="34290"/>
                </a:tc>
                <a:tc>
                  <a:txBody>
                    <a:bodyPr/>
                    <a:lstStyle/>
                    <a:p>
                      <a:pPr algn="ctr"/>
                      <a:r>
                        <a:rPr lang="ru-RU" sz="1200" dirty="0" smtClean="0"/>
                        <a:t>Коноплева В.Н.</a:t>
                      </a:r>
                      <a:endParaRPr lang="ru-RU" sz="1200" dirty="0"/>
                    </a:p>
                  </a:txBody>
                  <a:tcPr marL="68580" marR="68580" marT="34290" marB="34290"/>
                </a:tc>
                <a:extLst>
                  <a:ext uri="{0D108BD9-81ED-4DB2-BD59-A6C34878D82A}">
                    <a16:rowId xmlns:a16="http://schemas.microsoft.com/office/drawing/2014/main" xmlns="" val="10003"/>
                  </a:ext>
                </a:extLst>
              </a:tr>
              <a:tr h="315754">
                <a:tc>
                  <a:txBody>
                    <a:bodyPr/>
                    <a:lstStyle/>
                    <a:p>
                      <a:r>
                        <a:rPr lang="ru-RU" sz="1400" dirty="0" smtClean="0"/>
                        <a:t>4</a:t>
                      </a:r>
                      <a:endParaRPr lang="ru-RU" sz="1400" dirty="0"/>
                    </a:p>
                  </a:txBody>
                  <a:tcPr marL="68580" marR="68580" marT="34290" marB="34290"/>
                </a:tc>
                <a:tc>
                  <a:txBody>
                    <a:bodyPr/>
                    <a:lstStyle/>
                    <a:p>
                      <a:pPr algn="ctr"/>
                      <a:r>
                        <a:rPr lang="ru-RU" sz="1200" dirty="0" smtClean="0"/>
                        <a:t>МБОУ СОШ №5</a:t>
                      </a:r>
                      <a:endParaRPr lang="ru-RU" sz="1200" dirty="0"/>
                    </a:p>
                  </a:txBody>
                  <a:tcPr marL="68580" marR="68580" marT="34290" marB="34290"/>
                </a:tc>
                <a:tc>
                  <a:txBody>
                    <a:bodyPr/>
                    <a:lstStyle/>
                    <a:p>
                      <a:pPr algn="ctr"/>
                      <a:r>
                        <a:rPr lang="ru-RU" sz="1400" dirty="0" smtClean="0"/>
                        <a:t>318</a:t>
                      </a:r>
                      <a:endParaRPr lang="ru-RU" sz="1400" dirty="0"/>
                    </a:p>
                  </a:txBody>
                  <a:tcPr marL="68580" marR="68580" marT="34290" marB="34290"/>
                </a:tc>
                <a:tc>
                  <a:txBody>
                    <a:bodyPr/>
                    <a:lstStyle/>
                    <a:p>
                      <a:pPr algn="ctr"/>
                      <a:r>
                        <a:rPr lang="ru-RU" sz="1400" dirty="0" smtClean="0"/>
                        <a:t>38</a:t>
                      </a:r>
                      <a:endParaRPr lang="ru-RU" sz="1400" dirty="0"/>
                    </a:p>
                  </a:txBody>
                  <a:tcPr marL="68580" marR="68580" marT="34290" marB="34290"/>
                </a:tc>
                <a:tc>
                  <a:txBody>
                    <a:bodyPr/>
                    <a:lstStyle/>
                    <a:p>
                      <a:pPr algn="ctr"/>
                      <a:r>
                        <a:rPr lang="ru-RU" sz="1400" b="1" i="0" kern="1200" dirty="0" smtClean="0">
                          <a:solidFill>
                            <a:schemeClr val="dk1"/>
                          </a:solidFill>
                          <a:effectLst/>
                          <a:latin typeface="+mn-lt"/>
                          <a:ea typeface="+mn-ea"/>
                          <a:cs typeface="+mn-cs"/>
                        </a:rPr>
                        <a:t>11.95%</a:t>
                      </a:r>
                      <a:endParaRPr lang="ru-RU" sz="1400" dirty="0"/>
                    </a:p>
                  </a:txBody>
                  <a:tcPr marL="68580" marR="68580" marT="34290" marB="34290"/>
                </a:tc>
                <a:tc>
                  <a:txBody>
                    <a:bodyPr/>
                    <a:lstStyle/>
                    <a:p>
                      <a:pPr algn="ctr"/>
                      <a:r>
                        <a:rPr lang="ru-RU" sz="1200" i="1" dirty="0" err="1" smtClean="0"/>
                        <a:t>Югай</a:t>
                      </a:r>
                      <a:r>
                        <a:rPr lang="ru-RU" sz="1200" i="1" dirty="0" smtClean="0"/>
                        <a:t> Я.А.</a:t>
                      </a:r>
                      <a:endParaRPr lang="ru-RU" sz="1200" i="1" dirty="0"/>
                    </a:p>
                  </a:txBody>
                  <a:tcPr marL="68580" marR="68580" marT="34290" marB="34290"/>
                </a:tc>
                <a:extLst>
                  <a:ext uri="{0D108BD9-81ED-4DB2-BD59-A6C34878D82A}">
                    <a16:rowId xmlns:a16="http://schemas.microsoft.com/office/drawing/2014/main" xmlns="" val="10004"/>
                  </a:ext>
                </a:extLst>
              </a:tr>
              <a:tr h="278130">
                <a:tc>
                  <a:txBody>
                    <a:bodyPr/>
                    <a:lstStyle/>
                    <a:p>
                      <a:r>
                        <a:rPr lang="ru-RU" sz="1400" dirty="0" smtClean="0"/>
                        <a:t>5</a:t>
                      </a:r>
                      <a:endParaRPr lang="ru-RU" sz="14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МБОУ СОШ №1</a:t>
                      </a:r>
                    </a:p>
                  </a:txBody>
                  <a:tcPr marL="68580" marR="68580" marT="34290" marB="34290"/>
                </a:tc>
                <a:tc>
                  <a:txBody>
                    <a:bodyPr/>
                    <a:lstStyle/>
                    <a:p>
                      <a:pPr algn="ctr"/>
                      <a:r>
                        <a:rPr lang="ru-RU" sz="1400" dirty="0" smtClean="0"/>
                        <a:t>287</a:t>
                      </a:r>
                      <a:endParaRPr lang="ru-RU" sz="1400" dirty="0"/>
                    </a:p>
                  </a:txBody>
                  <a:tcPr marL="68580" marR="68580" marT="34290" marB="34290"/>
                </a:tc>
                <a:tc>
                  <a:txBody>
                    <a:bodyPr/>
                    <a:lstStyle/>
                    <a:p>
                      <a:pPr algn="ctr"/>
                      <a:r>
                        <a:rPr lang="ru-RU" sz="1400" dirty="0" smtClean="0"/>
                        <a:t>34</a:t>
                      </a:r>
                      <a:endParaRPr lang="ru-RU" sz="1400" dirty="0"/>
                    </a:p>
                  </a:txBody>
                  <a:tcPr marL="68580" marR="68580" marT="34290" marB="34290"/>
                </a:tc>
                <a:tc>
                  <a:txBody>
                    <a:bodyPr/>
                    <a:lstStyle/>
                    <a:p>
                      <a:pPr algn="ctr"/>
                      <a:r>
                        <a:rPr lang="ru-RU" sz="1400" b="1" i="0" kern="1200" dirty="0" smtClean="0">
                          <a:solidFill>
                            <a:schemeClr val="dk1"/>
                          </a:solidFill>
                          <a:effectLst/>
                          <a:latin typeface="+mn-lt"/>
                          <a:ea typeface="+mn-ea"/>
                          <a:cs typeface="+mn-cs"/>
                        </a:rPr>
                        <a:t>11.85%</a:t>
                      </a:r>
                      <a:endParaRPr lang="ru-RU" sz="1400" dirty="0"/>
                    </a:p>
                  </a:txBody>
                  <a:tcPr marL="68580" marR="68580" marT="34290" marB="34290"/>
                </a:tc>
                <a:tc>
                  <a:txBody>
                    <a:bodyPr/>
                    <a:lstStyle/>
                    <a:p>
                      <a:pPr algn="ctr"/>
                      <a:r>
                        <a:rPr lang="ru-RU" sz="1200" dirty="0" err="1" smtClean="0"/>
                        <a:t>Коровицкая</a:t>
                      </a:r>
                      <a:r>
                        <a:rPr lang="ru-RU" sz="1200" baseline="0" dirty="0" smtClean="0"/>
                        <a:t> Л.А.</a:t>
                      </a:r>
                      <a:endParaRPr lang="ru-RU" sz="1200" dirty="0"/>
                    </a:p>
                  </a:txBody>
                  <a:tcPr marL="68580" marR="68580" marT="34290" marB="34290"/>
                </a:tc>
                <a:extLst>
                  <a:ext uri="{0D108BD9-81ED-4DB2-BD59-A6C34878D82A}">
                    <a16:rowId xmlns:a16="http://schemas.microsoft.com/office/drawing/2014/main" xmlns="" val="10005"/>
                  </a:ext>
                </a:extLst>
              </a:tr>
              <a:tr h="434340">
                <a:tc>
                  <a:txBody>
                    <a:bodyPr/>
                    <a:lstStyle/>
                    <a:p>
                      <a:r>
                        <a:rPr lang="ru-RU" sz="1400" dirty="0" smtClean="0"/>
                        <a:t>6</a:t>
                      </a:r>
                      <a:endParaRPr lang="ru-RU" sz="14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МБОУ ЦО «Содружество» </a:t>
                      </a:r>
                    </a:p>
                  </a:txBody>
                  <a:tcPr marL="68580" marR="68580" marT="34290" marB="34290"/>
                </a:tc>
                <a:tc>
                  <a:txBody>
                    <a:bodyPr/>
                    <a:lstStyle/>
                    <a:p>
                      <a:pPr algn="ctr"/>
                      <a:r>
                        <a:rPr lang="ru-RU" sz="1400" dirty="0" smtClean="0"/>
                        <a:t>501</a:t>
                      </a:r>
                      <a:endParaRPr lang="ru-RU" sz="1400" dirty="0"/>
                    </a:p>
                  </a:txBody>
                  <a:tcPr marL="68580" marR="68580" marT="34290" marB="34290"/>
                </a:tc>
                <a:tc>
                  <a:txBody>
                    <a:bodyPr/>
                    <a:lstStyle/>
                    <a:p>
                      <a:pPr algn="ctr"/>
                      <a:r>
                        <a:rPr lang="ru-RU" sz="1400" dirty="0" smtClean="0"/>
                        <a:t>57</a:t>
                      </a:r>
                      <a:endParaRPr lang="ru-RU" sz="1400" dirty="0"/>
                    </a:p>
                  </a:txBody>
                  <a:tcPr marL="68580" marR="68580" marT="34290" marB="34290"/>
                </a:tc>
                <a:tc>
                  <a:txBody>
                    <a:bodyPr/>
                    <a:lstStyle/>
                    <a:p>
                      <a:pPr algn="ctr"/>
                      <a:r>
                        <a:rPr lang="ru-RU" sz="1400" b="1" i="0" kern="1200" dirty="0" smtClean="0">
                          <a:solidFill>
                            <a:schemeClr val="dk1"/>
                          </a:solidFill>
                          <a:effectLst/>
                          <a:latin typeface="+mn-lt"/>
                          <a:ea typeface="+mn-ea"/>
                          <a:cs typeface="+mn-cs"/>
                        </a:rPr>
                        <a:t>11.38%</a:t>
                      </a:r>
                      <a:endParaRPr lang="ru-RU" sz="1400" dirty="0"/>
                    </a:p>
                  </a:txBody>
                  <a:tcPr marL="68580" marR="68580" marT="34290" marB="34290"/>
                </a:tc>
                <a:tc>
                  <a:txBody>
                    <a:bodyPr/>
                    <a:lstStyle/>
                    <a:p>
                      <a:pPr algn="ctr"/>
                      <a:r>
                        <a:rPr lang="ru-RU" sz="1200" i="1" dirty="0" smtClean="0"/>
                        <a:t>Вологдина И.В.</a:t>
                      </a:r>
                      <a:endParaRPr lang="ru-RU" sz="1200" i="1" dirty="0"/>
                    </a:p>
                  </a:txBody>
                  <a:tcPr marL="68580" marR="68580" marT="34290" marB="34290"/>
                </a:tc>
                <a:extLst>
                  <a:ext uri="{0D108BD9-81ED-4DB2-BD59-A6C34878D82A}">
                    <a16:rowId xmlns:a16="http://schemas.microsoft.com/office/drawing/2014/main" xmlns="" val="10006"/>
                  </a:ext>
                </a:extLst>
              </a:tr>
              <a:tr h="278130">
                <a:tc>
                  <a:txBody>
                    <a:bodyPr/>
                    <a:lstStyle/>
                    <a:p>
                      <a:endParaRPr lang="ru-RU" sz="1400" dirty="0"/>
                    </a:p>
                  </a:txBody>
                  <a:tcPr marL="68580" marR="68580" marT="34290" marB="34290"/>
                </a:tc>
                <a:tc>
                  <a:txBody>
                    <a:bodyPr/>
                    <a:lstStyle/>
                    <a:p>
                      <a:pPr algn="ctr"/>
                      <a:r>
                        <a:rPr lang="ru-RU" sz="1400" dirty="0" smtClean="0"/>
                        <a:t>ИТОГО:</a:t>
                      </a:r>
                      <a:endParaRPr lang="ru-RU" sz="1400" dirty="0"/>
                    </a:p>
                  </a:txBody>
                  <a:tcPr marL="68580" marR="68580" marT="34290" marB="34290"/>
                </a:tc>
                <a:tc>
                  <a:txBody>
                    <a:bodyPr/>
                    <a:lstStyle/>
                    <a:p>
                      <a:pPr algn="ctr"/>
                      <a:r>
                        <a:rPr lang="ru-RU" sz="1400" dirty="0" smtClean="0"/>
                        <a:t>2834</a:t>
                      </a:r>
                      <a:endParaRPr lang="ru-RU" sz="1400" dirty="0"/>
                    </a:p>
                  </a:txBody>
                  <a:tcPr marL="68580" marR="68580" marT="34290" marB="34290"/>
                </a:tc>
                <a:tc>
                  <a:txBody>
                    <a:bodyPr/>
                    <a:lstStyle/>
                    <a:p>
                      <a:pPr algn="ctr"/>
                      <a:r>
                        <a:rPr lang="ru-RU" sz="1400" dirty="0" smtClean="0"/>
                        <a:t>475</a:t>
                      </a:r>
                      <a:endParaRPr lang="ru-RU" sz="1400" dirty="0"/>
                    </a:p>
                  </a:txBody>
                  <a:tcPr marL="68580" marR="68580" marT="34290" marB="34290"/>
                </a:tc>
                <a:tc>
                  <a:txBody>
                    <a:bodyPr/>
                    <a:lstStyle/>
                    <a:p>
                      <a:pPr algn="ctr"/>
                      <a:r>
                        <a:rPr lang="ru-RU" sz="1400" b="1" i="0" kern="1200" dirty="0" smtClean="0">
                          <a:solidFill>
                            <a:schemeClr val="dk1"/>
                          </a:solidFill>
                          <a:effectLst/>
                          <a:latin typeface="+mn-lt"/>
                          <a:ea typeface="+mn-ea"/>
                          <a:cs typeface="+mn-cs"/>
                        </a:rPr>
                        <a:t>16.76%</a:t>
                      </a:r>
                      <a:endParaRPr lang="ru-RU" sz="1400" dirty="0"/>
                    </a:p>
                  </a:txBody>
                  <a:tcPr marL="68580" marR="68580" marT="34290" marB="34290"/>
                </a:tc>
                <a:tc>
                  <a:txBody>
                    <a:bodyPr/>
                    <a:lstStyle/>
                    <a:p>
                      <a:pPr algn="ctr"/>
                      <a:endParaRPr lang="ru-RU" sz="1400" dirty="0"/>
                    </a:p>
                  </a:txBody>
                  <a:tcPr marL="68580" marR="68580" marT="34290" marB="34290"/>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1016795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068" y="2092539"/>
            <a:ext cx="5937088" cy="2539157"/>
          </a:xfrm>
          <a:prstGeom prst="rect">
            <a:avLst/>
          </a:prstGeom>
        </p:spPr>
        <p:txBody>
          <a:bodyPr wrap="square">
            <a:spAutoFit/>
          </a:bodyPr>
          <a:lstStyle/>
          <a:p>
            <a:r>
              <a:rPr lang="ru-RU" sz="1350" dirty="0"/>
              <a:t>Делегация волонтеров от го Спасск-Дальний, прошедшая предварительный конкурсный отбор:</a:t>
            </a:r>
          </a:p>
          <a:p>
            <a:r>
              <a:rPr lang="ru-RU" sz="1200" dirty="0"/>
              <a:t>1. МБОУ СОШ №5, </a:t>
            </a:r>
            <a:r>
              <a:rPr lang="ru-RU" sz="1200" dirty="0" err="1"/>
              <a:t>Овчинникова</a:t>
            </a:r>
            <a:r>
              <a:rPr lang="ru-RU" sz="1200" dirty="0"/>
              <a:t> </a:t>
            </a:r>
            <a:r>
              <a:rPr lang="ru-RU" sz="1200" dirty="0" err="1"/>
              <a:t>Дарьяна</a:t>
            </a:r>
            <a:r>
              <a:rPr lang="ru-RU" sz="1200" dirty="0"/>
              <a:t>  (Куратор: </a:t>
            </a:r>
            <a:r>
              <a:rPr lang="ru-RU" sz="1200" b="1" dirty="0" err="1"/>
              <a:t>Югай</a:t>
            </a:r>
            <a:r>
              <a:rPr lang="ru-RU" sz="1200" b="1" dirty="0"/>
              <a:t> </a:t>
            </a:r>
            <a:r>
              <a:rPr lang="ru-RU" sz="1200" b="1" dirty="0" smtClean="0"/>
              <a:t>Яна Андреевна</a:t>
            </a:r>
            <a:r>
              <a:rPr lang="ru-RU" sz="1200" dirty="0" smtClean="0"/>
              <a:t>) </a:t>
            </a:r>
            <a:endParaRPr lang="ru-RU" sz="1200" dirty="0"/>
          </a:p>
          <a:p>
            <a:r>
              <a:rPr lang="ru-RU" sz="1200" dirty="0"/>
              <a:t>2. МБОУ ЦО «Интеллект», Ким Диана (Куратор: </a:t>
            </a:r>
            <a:r>
              <a:rPr lang="ru-RU" sz="1200" b="1" dirty="0"/>
              <a:t>Усманова </a:t>
            </a:r>
            <a:r>
              <a:rPr lang="ru-RU" sz="1200" b="1" dirty="0" smtClean="0"/>
              <a:t>Галина Александровна</a:t>
            </a:r>
            <a:r>
              <a:rPr lang="ru-RU" sz="1200" dirty="0" smtClean="0"/>
              <a:t>)</a:t>
            </a:r>
            <a:endParaRPr lang="ru-RU" sz="1200" dirty="0"/>
          </a:p>
          <a:p>
            <a:r>
              <a:rPr lang="ru-RU" sz="1200" dirty="0"/>
              <a:t>3. МБОУ ЦО «Притяжение», Железняк Александра  (Куратор: </a:t>
            </a:r>
            <a:r>
              <a:rPr lang="ru-RU" sz="1200" b="1" dirty="0"/>
              <a:t>Коноплева </a:t>
            </a:r>
            <a:r>
              <a:rPr lang="ru-RU" sz="1200" b="1" dirty="0" smtClean="0"/>
              <a:t>Вероника Николаевна</a:t>
            </a:r>
            <a:r>
              <a:rPr lang="ru-RU" sz="1200" dirty="0" smtClean="0"/>
              <a:t>)</a:t>
            </a:r>
            <a:endParaRPr lang="ru-RU" sz="1200" dirty="0"/>
          </a:p>
          <a:p>
            <a:r>
              <a:rPr lang="ru-RU" sz="1200" dirty="0"/>
              <a:t>4. МБОУ ЦО «Притяжение», </a:t>
            </a:r>
            <a:r>
              <a:rPr lang="ru-RU" sz="1200" dirty="0" err="1"/>
              <a:t>Пех</a:t>
            </a:r>
            <a:r>
              <a:rPr lang="ru-RU" sz="1200" dirty="0"/>
              <a:t> Роберто  (Куратор: </a:t>
            </a:r>
            <a:r>
              <a:rPr lang="ru-RU" sz="1200" b="1" dirty="0"/>
              <a:t>Коноплева </a:t>
            </a:r>
            <a:r>
              <a:rPr lang="ru-RU" sz="1200" b="1" dirty="0" smtClean="0"/>
              <a:t>Вероника Николаевна</a:t>
            </a:r>
            <a:r>
              <a:rPr lang="ru-RU" sz="1200" dirty="0" smtClean="0"/>
              <a:t>)</a:t>
            </a:r>
            <a:endParaRPr lang="ru-RU" sz="1200" dirty="0"/>
          </a:p>
          <a:p>
            <a:r>
              <a:rPr lang="ru-RU" sz="1200" dirty="0"/>
              <a:t>5. МБОУ ЦО «Притяжение», </a:t>
            </a:r>
            <a:r>
              <a:rPr lang="ru-RU" sz="1200" dirty="0" err="1"/>
              <a:t>Навродская</a:t>
            </a:r>
            <a:r>
              <a:rPr lang="ru-RU" sz="1200" dirty="0"/>
              <a:t> Дарья (Куратор: </a:t>
            </a:r>
            <a:r>
              <a:rPr lang="ru-RU" sz="1200" b="1" dirty="0"/>
              <a:t>Булатова </a:t>
            </a:r>
            <a:r>
              <a:rPr lang="ru-RU" sz="1200" b="1" dirty="0" smtClean="0"/>
              <a:t>Елена Александровна)</a:t>
            </a:r>
            <a:endParaRPr lang="ru-RU" sz="1200" b="1" dirty="0"/>
          </a:p>
          <a:p>
            <a:r>
              <a:rPr lang="ru-RU" sz="1200" dirty="0"/>
              <a:t>6. МБОУ ЦО «Содружество», Шевченко Алина  (Куратор: </a:t>
            </a:r>
            <a:r>
              <a:rPr lang="ru-RU" sz="1200" b="1" dirty="0"/>
              <a:t>Вологдина </a:t>
            </a:r>
            <a:r>
              <a:rPr lang="ru-RU" sz="1200" b="1" dirty="0" smtClean="0"/>
              <a:t>Инна Владимировна</a:t>
            </a:r>
            <a:r>
              <a:rPr lang="ru-RU" sz="1200" dirty="0" smtClean="0"/>
              <a:t>)</a:t>
            </a:r>
            <a:endParaRPr lang="ru-RU" sz="1200" dirty="0"/>
          </a:p>
          <a:p>
            <a:r>
              <a:rPr lang="ru-RU" sz="1200" dirty="0"/>
              <a:t>7. МБОУ ЦО «Содружество», Василенко Юлия (Куратор: </a:t>
            </a:r>
            <a:r>
              <a:rPr lang="ru-RU" sz="1200" b="1" dirty="0"/>
              <a:t>Вологдина </a:t>
            </a:r>
            <a:r>
              <a:rPr lang="ru-RU" sz="1200" b="1" dirty="0" smtClean="0"/>
              <a:t>Инна Владимировна</a:t>
            </a:r>
            <a:r>
              <a:rPr lang="ru-RU" sz="1200" dirty="0" smtClean="0"/>
              <a:t>)</a:t>
            </a:r>
            <a:endParaRPr lang="ru-RU" sz="1200" dirty="0"/>
          </a:p>
        </p:txBody>
      </p:sp>
      <p:pic>
        <p:nvPicPr>
          <p:cNvPr id="6146" name="Picture 2" descr="C:\Users\Admin\Desktop\Dobrorf_Logo_RGB_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42" y="826226"/>
            <a:ext cx="2057400" cy="6809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37004" y="1661857"/>
            <a:ext cx="1241297"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34011" y="825653"/>
            <a:ext cx="6875979" cy="600164"/>
          </a:xfrm>
          <a:prstGeom prst="rect">
            <a:avLst/>
          </a:prstGeom>
          <a:noFill/>
          <a:effectLst>
            <a:outerShdw blurRad="279400" dist="127000" dir="5400000" sx="54000" sy="54000" algn="ctr" rotWithShape="0">
              <a:srgbClr val="000000">
                <a:alpha val="43137"/>
              </a:srgbClr>
            </a:outerShdw>
          </a:effectLst>
        </p:spPr>
        <p:txBody>
          <a:bodyPr wrap="square" rtlCol="0">
            <a:spAutoFit/>
          </a:bodyPr>
          <a:lstStyle/>
          <a:p>
            <a:pPr algn="ctr"/>
            <a:r>
              <a:rPr lang="ru-RU" sz="3300" dirty="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«Волонтеры»</a:t>
            </a:r>
          </a:p>
        </p:txBody>
      </p:sp>
      <p:sp>
        <p:nvSpPr>
          <p:cNvPr id="6" name="Минус 5"/>
          <p:cNvSpPr/>
          <p:nvPr/>
        </p:nvSpPr>
        <p:spPr>
          <a:xfrm>
            <a:off x="2992600" y="1379761"/>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 name="Прямоугольник 2"/>
          <p:cNvSpPr/>
          <p:nvPr/>
        </p:nvSpPr>
        <p:spPr>
          <a:xfrm>
            <a:off x="307068" y="1519878"/>
            <a:ext cx="5663217" cy="507831"/>
          </a:xfrm>
          <a:prstGeom prst="rect">
            <a:avLst/>
          </a:prstGeom>
        </p:spPr>
        <p:txBody>
          <a:bodyPr wrap="none">
            <a:spAutoFit/>
          </a:bodyPr>
          <a:lstStyle/>
          <a:p>
            <a:r>
              <a:rPr lang="ru-RU" sz="1350" b="1" dirty="0"/>
              <a:t>26-27 ноября 2023 год.</a:t>
            </a:r>
          </a:p>
          <a:p>
            <a:r>
              <a:rPr lang="ru-RU" sz="1350" dirty="0"/>
              <a:t>Региональный форум для волонтёров Приморского края - «</a:t>
            </a:r>
            <a:r>
              <a:rPr lang="ru-RU" sz="1350" b="1" dirty="0"/>
              <a:t>Море Добра</a:t>
            </a:r>
            <a:r>
              <a:rPr lang="ru-RU" sz="1350" dirty="0"/>
              <a:t>».</a:t>
            </a:r>
          </a:p>
        </p:txBody>
      </p:sp>
      <p:pic>
        <p:nvPicPr>
          <p:cNvPr id="6147" name="Picture 3" descr="C:\Users\Admin\Desktop\photo_2023-11-24_16-12-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4703639"/>
            <a:ext cx="2228333" cy="166350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Admin\Desktop\photo_2023-11-24_16-12-21 (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4156" y="2924094"/>
            <a:ext cx="2659395" cy="3807771"/>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Admin\Desktop\photo_2023-11-26_10-43-4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64496" y="4681755"/>
            <a:ext cx="2527658" cy="1684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409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068" y="2307431"/>
            <a:ext cx="8441395" cy="1015663"/>
          </a:xfrm>
          <a:prstGeom prst="rect">
            <a:avLst/>
          </a:prstGeom>
        </p:spPr>
        <p:txBody>
          <a:bodyPr wrap="square">
            <a:spAutoFit/>
          </a:bodyPr>
          <a:lstStyle/>
          <a:p>
            <a:r>
              <a:rPr lang="ru-RU" sz="1200" dirty="0"/>
              <a:t>1. МБОУ СОШ №1, Куратор: </a:t>
            </a:r>
            <a:r>
              <a:rPr lang="ru-RU" sz="1200" b="1" dirty="0" err="1"/>
              <a:t>Коровицкая</a:t>
            </a:r>
            <a:r>
              <a:rPr lang="ru-RU" sz="1200" b="1" dirty="0"/>
              <a:t> </a:t>
            </a:r>
            <a:r>
              <a:rPr lang="ru-RU" sz="1200" b="1" dirty="0" smtClean="0"/>
              <a:t>Людмила Александровна</a:t>
            </a:r>
            <a:endParaRPr lang="ru-RU" sz="1200" b="1" dirty="0"/>
          </a:p>
          <a:p>
            <a:r>
              <a:rPr lang="ru-RU" sz="1200" dirty="0"/>
              <a:t>2. МБОУ СОШ №5, Куратор: </a:t>
            </a:r>
            <a:r>
              <a:rPr lang="ru-RU" sz="1200" b="1" dirty="0" err="1"/>
              <a:t>Югай</a:t>
            </a:r>
            <a:r>
              <a:rPr lang="ru-RU" sz="1200" b="1" dirty="0"/>
              <a:t> </a:t>
            </a:r>
            <a:r>
              <a:rPr lang="ru-RU" sz="1200" b="1" dirty="0" smtClean="0"/>
              <a:t>Яна Андреевна</a:t>
            </a:r>
            <a:endParaRPr lang="ru-RU" sz="1200" b="1" dirty="0"/>
          </a:p>
          <a:p>
            <a:r>
              <a:rPr lang="ru-RU" sz="1200" dirty="0"/>
              <a:t>3. МБОУ ЦО «Интеллект», Куратор: </a:t>
            </a:r>
            <a:r>
              <a:rPr lang="ru-RU" sz="1200" b="1" dirty="0" smtClean="0"/>
              <a:t>Усманова Галина Александровна</a:t>
            </a:r>
          </a:p>
          <a:p>
            <a:r>
              <a:rPr lang="ru-RU" sz="1200" dirty="0" smtClean="0"/>
              <a:t>4. МБОУ ЦО «Притяжение», Куратор: </a:t>
            </a:r>
            <a:r>
              <a:rPr lang="ru-RU" sz="1200" b="1" dirty="0" smtClean="0"/>
              <a:t>Коноплева Вероника Николаевна</a:t>
            </a:r>
          </a:p>
          <a:p>
            <a:r>
              <a:rPr lang="ru-RU" sz="1200" dirty="0" smtClean="0"/>
              <a:t>4</a:t>
            </a:r>
            <a:r>
              <a:rPr lang="ru-RU" sz="1200" dirty="0"/>
              <a:t>. МБОУ ЦО «Содружество»,(Куратор: </a:t>
            </a:r>
            <a:r>
              <a:rPr lang="ru-RU" sz="1200" b="1" dirty="0"/>
              <a:t>Вологдина </a:t>
            </a:r>
            <a:r>
              <a:rPr lang="ru-RU" sz="1200" b="1" dirty="0" smtClean="0"/>
              <a:t>Инна Владимировна</a:t>
            </a:r>
            <a:endParaRPr lang="ru-RU" sz="1200" b="1" dirty="0"/>
          </a:p>
        </p:txBody>
      </p:sp>
      <p:pic>
        <p:nvPicPr>
          <p:cNvPr id="6146" name="Picture 2" descr="C:\Users\Admin\Desktop\Dobrorf_Logo_RGB_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42" y="826226"/>
            <a:ext cx="2057400" cy="6809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37004" y="1661857"/>
            <a:ext cx="1241297"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34011" y="825653"/>
            <a:ext cx="6875979" cy="600164"/>
          </a:xfrm>
          <a:prstGeom prst="rect">
            <a:avLst/>
          </a:prstGeom>
          <a:noFill/>
          <a:effectLst>
            <a:outerShdw blurRad="279400" dist="127000" dir="5400000" sx="54000" sy="54000" algn="ctr" rotWithShape="0">
              <a:srgbClr val="000000">
                <a:alpha val="43137"/>
              </a:srgbClr>
            </a:outerShdw>
          </a:effectLst>
        </p:spPr>
        <p:txBody>
          <a:bodyPr wrap="square" rtlCol="0">
            <a:spAutoFit/>
          </a:bodyPr>
          <a:lstStyle/>
          <a:p>
            <a:pPr algn="ctr"/>
            <a:r>
              <a:rPr lang="ru-RU" sz="3300" dirty="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«Волонтеры»</a:t>
            </a:r>
          </a:p>
        </p:txBody>
      </p:sp>
      <p:sp>
        <p:nvSpPr>
          <p:cNvPr id="6" name="Минус 5"/>
          <p:cNvSpPr/>
          <p:nvPr/>
        </p:nvSpPr>
        <p:spPr>
          <a:xfrm>
            <a:off x="2992600" y="1379761"/>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 name="Прямоугольник 2"/>
          <p:cNvSpPr/>
          <p:nvPr/>
        </p:nvSpPr>
        <p:spPr>
          <a:xfrm>
            <a:off x="307068" y="1519878"/>
            <a:ext cx="6301469" cy="715581"/>
          </a:xfrm>
          <a:prstGeom prst="rect">
            <a:avLst/>
          </a:prstGeom>
        </p:spPr>
        <p:txBody>
          <a:bodyPr wrap="none">
            <a:spAutoFit/>
          </a:bodyPr>
          <a:lstStyle/>
          <a:p>
            <a:r>
              <a:rPr lang="ru-RU" sz="1350" b="1" dirty="0"/>
              <a:t>5 декабря 2023 год.</a:t>
            </a:r>
          </a:p>
          <a:p>
            <a:r>
              <a:rPr lang="ru-RU" sz="1350" dirty="0"/>
              <a:t>Волонтеры получили благодарственный письма за активную жизненную позицию </a:t>
            </a:r>
          </a:p>
          <a:p>
            <a:r>
              <a:rPr lang="ru-RU" sz="1350" dirty="0"/>
              <a:t>и помощь по ликвидации последствии наводнения в августе 2023 года.</a:t>
            </a:r>
          </a:p>
        </p:txBody>
      </p:sp>
      <p:pic>
        <p:nvPicPr>
          <p:cNvPr id="7170" name="Picture 2" descr="C:\Users\Admin\Desktop\photo_2023-12-06_08-26-19.jpg"/>
          <p:cNvPicPr>
            <a:picLocks noChangeAspect="1" noChangeArrowheads="1"/>
          </p:cNvPicPr>
          <p:nvPr/>
        </p:nvPicPr>
        <p:blipFill rotWithShape="1">
          <a:blip r:embed="rId4">
            <a:extLst>
              <a:ext uri="{28A0092B-C50C-407E-A947-70E740481C1C}">
                <a14:useLocalDpi xmlns:a14="http://schemas.microsoft.com/office/drawing/2010/main" val="0"/>
              </a:ext>
            </a:extLst>
          </a:blip>
          <a:srcRect l="7736" t="15272" r="7653"/>
          <a:stretch/>
        </p:blipFill>
        <p:spPr bwMode="auto">
          <a:xfrm>
            <a:off x="107504" y="3861048"/>
            <a:ext cx="4979308" cy="2793101"/>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Admin\Desktop\photo_2023-12-06_08-26-20 (2).jpg"/>
          <p:cNvPicPr>
            <a:picLocks noChangeAspect="1" noChangeArrowheads="1"/>
          </p:cNvPicPr>
          <p:nvPr/>
        </p:nvPicPr>
        <p:blipFill rotWithShape="1">
          <a:blip r:embed="rId5">
            <a:extLst>
              <a:ext uri="{28A0092B-C50C-407E-A947-70E740481C1C}">
                <a14:useLocalDpi xmlns:a14="http://schemas.microsoft.com/office/drawing/2010/main" val="0"/>
              </a:ext>
            </a:extLst>
          </a:blip>
          <a:srcRect l="16629" t="39895" r="19988" b="-2"/>
          <a:stretch/>
        </p:blipFill>
        <p:spPr bwMode="auto">
          <a:xfrm>
            <a:off x="5621664" y="4146438"/>
            <a:ext cx="3343823" cy="2183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923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Desktop\Dobrorf_Logo_RGB_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42" y="826226"/>
            <a:ext cx="2057400" cy="6809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052419" y="1777273"/>
            <a:ext cx="1010465"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134011" y="825653"/>
            <a:ext cx="6875979" cy="600164"/>
          </a:xfrm>
          <a:prstGeom prst="rect">
            <a:avLst/>
          </a:prstGeom>
          <a:noFill/>
          <a:effectLst>
            <a:outerShdw blurRad="279400" dist="127000" dir="5400000" sx="54000" sy="54000" algn="ctr" rotWithShape="0">
              <a:srgbClr val="000000">
                <a:alpha val="43137"/>
              </a:srgbClr>
            </a:outerShdw>
          </a:effectLst>
        </p:spPr>
        <p:txBody>
          <a:bodyPr wrap="square" rtlCol="0">
            <a:spAutoFit/>
          </a:bodyPr>
          <a:lstStyle/>
          <a:p>
            <a:pPr algn="ctr"/>
            <a:r>
              <a:rPr lang="ru-RU" sz="3300" dirty="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«Волонтеры»</a:t>
            </a:r>
          </a:p>
        </p:txBody>
      </p:sp>
      <p:sp>
        <p:nvSpPr>
          <p:cNvPr id="6" name="Минус 5"/>
          <p:cNvSpPr/>
          <p:nvPr/>
        </p:nvSpPr>
        <p:spPr>
          <a:xfrm>
            <a:off x="2992600" y="1379761"/>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 name="Прямоугольник 2"/>
          <p:cNvSpPr/>
          <p:nvPr/>
        </p:nvSpPr>
        <p:spPr>
          <a:xfrm>
            <a:off x="4557654" y="4508707"/>
            <a:ext cx="4586346" cy="1338828"/>
          </a:xfrm>
          <a:prstGeom prst="rect">
            <a:avLst/>
          </a:prstGeom>
        </p:spPr>
        <p:txBody>
          <a:bodyPr wrap="square">
            <a:spAutoFit/>
          </a:bodyPr>
          <a:lstStyle/>
          <a:p>
            <a:r>
              <a:rPr lang="ru-RU" sz="1350" b="1" dirty="0"/>
              <a:t>Январь 2024 год.</a:t>
            </a:r>
          </a:p>
          <a:p>
            <a:r>
              <a:rPr lang="ru-RU" sz="1350" dirty="0"/>
              <a:t>МБОУ ЦО "Интеллект", </a:t>
            </a:r>
            <a:r>
              <a:rPr lang="ru-RU" sz="1350" b="1" dirty="0"/>
              <a:t>Сулейманова Марина </a:t>
            </a:r>
            <a:r>
              <a:rPr lang="ru-RU" sz="1350" dirty="0"/>
              <a:t> </a:t>
            </a:r>
          </a:p>
          <a:p>
            <a:r>
              <a:rPr lang="ru-RU" sz="1350" dirty="0"/>
              <a:t>(Куратор: </a:t>
            </a:r>
            <a:r>
              <a:rPr lang="ru-RU" sz="1350" b="1" dirty="0"/>
              <a:t>Усманова </a:t>
            </a:r>
            <a:r>
              <a:rPr lang="ru-RU" sz="1350" b="1" dirty="0" smtClean="0"/>
              <a:t>Галина Анатольевна</a:t>
            </a:r>
            <a:r>
              <a:rPr lang="ru-RU" sz="1350" dirty="0" smtClean="0"/>
              <a:t>), </a:t>
            </a:r>
            <a:r>
              <a:rPr lang="ru-RU" sz="1350" dirty="0"/>
              <a:t>как победитель краевого конкурса </a:t>
            </a:r>
          </a:p>
          <a:p>
            <a:r>
              <a:rPr lang="ru-RU" sz="1350" dirty="0"/>
              <a:t>на звание лучшего волонтера Движения Первых, награждена поездкой в г. Москву на ВДНХ.</a:t>
            </a:r>
          </a:p>
        </p:txBody>
      </p:sp>
      <p:sp>
        <p:nvSpPr>
          <p:cNvPr id="7" name="Прямоугольник 6"/>
          <p:cNvSpPr/>
          <p:nvPr/>
        </p:nvSpPr>
        <p:spPr>
          <a:xfrm>
            <a:off x="170909" y="1561713"/>
            <a:ext cx="3627083" cy="715581"/>
          </a:xfrm>
          <a:prstGeom prst="rect">
            <a:avLst/>
          </a:prstGeom>
        </p:spPr>
        <p:txBody>
          <a:bodyPr wrap="none">
            <a:spAutoFit/>
          </a:bodyPr>
          <a:lstStyle/>
          <a:p>
            <a:r>
              <a:rPr lang="ru-RU" sz="1350" b="1" dirty="0"/>
              <a:t>Декабрь, 2024 год.</a:t>
            </a:r>
          </a:p>
          <a:p>
            <a:r>
              <a:rPr lang="ru-RU" sz="1350" dirty="0"/>
              <a:t>Итоги Первый сезона Всероссийского проекта </a:t>
            </a:r>
          </a:p>
          <a:p>
            <a:r>
              <a:rPr lang="ru-RU" sz="1350" dirty="0"/>
              <a:t>"</a:t>
            </a:r>
            <a:r>
              <a:rPr lang="ru-RU" sz="1350" b="1" dirty="0"/>
              <a:t>Волонтёрские отряды Первых"</a:t>
            </a: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8765" y="825653"/>
            <a:ext cx="786543" cy="1082399"/>
          </a:xfrm>
          <a:prstGeom prst="rect">
            <a:avLst/>
          </a:prstGeom>
        </p:spPr>
      </p:pic>
      <p:sp>
        <p:nvSpPr>
          <p:cNvPr id="8" name="Прямоугольник 7"/>
          <p:cNvSpPr/>
          <p:nvPr/>
        </p:nvSpPr>
        <p:spPr>
          <a:xfrm>
            <a:off x="149028" y="2347526"/>
            <a:ext cx="3238579" cy="715581"/>
          </a:xfrm>
          <a:prstGeom prst="rect">
            <a:avLst/>
          </a:prstGeom>
        </p:spPr>
        <p:txBody>
          <a:bodyPr wrap="none">
            <a:spAutoFit/>
          </a:bodyPr>
          <a:lstStyle/>
          <a:p>
            <a:pPr algn="ctr"/>
            <a:r>
              <a:rPr lang="ru-RU" sz="1350" b="1" dirty="0"/>
              <a:t>2 место по Приморском краю.</a:t>
            </a:r>
          </a:p>
          <a:p>
            <a:r>
              <a:rPr lang="ru-RU" sz="1350" dirty="0"/>
              <a:t>Волонтёрский отряд "Республика ШКИД»</a:t>
            </a:r>
          </a:p>
          <a:p>
            <a:r>
              <a:rPr lang="ru-RU" sz="1350" dirty="0"/>
              <a:t>Куратор: </a:t>
            </a:r>
            <a:r>
              <a:rPr lang="ru-RU" sz="1350" b="1" dirty="0" err="1"/>
              <a:t>Тубольцева</a:t>
            </a:r>
            <a:r>
              <a:rPr lang="ru-RU" sz="1350" b="1" dirty="0"/>
              <a:t> </a:t>
            </a:r>
            <a:r>
              <a:rPr lang="ru-RU" sz="1350" b="1" dirty="0" smtClean="0"/>
              <a:t>Ирина Валерьевна</a:t>
            </a:r>
            <a:endParaRPr lang="ru-RU" sz="1350" b="1" dirty="0"/>
          </a:p>
        </p:txBody>
      </p:sp>
      <p:pic>
        <p:nvPicPr>
          <p:cNvPr id="10242" name="Picture 2" descr="C:\Users\Admin\Desktop\photo_2024-01-23_15-23-45.jpg"/>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3000"/>
                    </a14:imgEffect>
                  </a14:imgLayer>
                </a14:imgProps>
              </a:ext>
              <a:ext uri="{28A0092B-C50C-407E-A947-70E740481C1C}">
                <a14:useLocalDpi xmlns:a14="http://schemas.microsoft.com/office/drawing/2010/main" val="0"/>
              </a:ext>
            </a:extLst>
          </a:blip>
          <a:srcRect/>
          <a:stretch>
            <a:fillRect/>
          </a:stretch>
        </p:blipFill>
        <p:spPr bwMode="auto">
          <a:xfrm>
            <a:off x="5641181" y="1513093"/>
            <a:ext cx="2995613" cy="299561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Admin\Desktop\photo_2024-05-23_15-55-3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5077" y="3125748"/>
            <a:ext cx="3588963" cy="242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999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6311" y="0"/>
            <a:ext cx="983284" cy="5472010"/>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804721" y="1530011"/>
            <a:ext cx="1564462" cy="9091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725913">
            <a:off x="8130504" y="1814555"/>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784893">
            <a:off x="7958048" y="2877565"/>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21093" y="3636051"/>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7">
            <a:extLst>
              <a:ext uri="{28A0092B-C50C-407E-A947-70E740481C1C}">
                <a14:useLocalDpi xmlns:a14="http://schemas.microsoft.com/office/drawing/2010/main" val="0"/>
              </a:ext>
            </a:extLst>
          </a:blip>
          <a:srcRect t="12891" b="16863"/>
          <a:stretch/>
        </p:blipFill>
        <p:spPr>
          <a:xfrm>
            <a:off x="7632759" y="4285685"/>
            <a:ext cx="1496835" cy="1574673"/>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10775" y="4210150"/>
            <a:ext cx="310891" cy="306690"/>
          </a:xfrm>
          <a:prstGeom prst="rect">
            <a:avLst/>
          </a:prstGeom>
          <a:effectLst>
            <a:reflection endPos="0" dist="50800" dir="5400000" sy="-100000" algn="bl" rotWithShape="0"/>
          </a:effectLst>
        </p:spPr>
      </p:pic>
      <p:pic>
        <p:nvPicPr>
          <p:cNvPr id="47" name="Рисунок 4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997598">
            <a:off x="8330400" y="3730291"/>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74645">
            <a:off x="8366081" y="2200175"/>
            <a:ext cx="640923" cy="640923"/>
          </a:xfrm>
          <a:prstGeom prst="rect">
            <a:avLst/>
          </a:prstGeom>
        </p:spPr>
      </p:pic>
      <p:sp>
        <p:nvSpPr>
          <p:cNvPr id="19" name="TextBox 18">
            <a:extLst>
              <a:ext uri="{FF2B5EF4-FFF2-40B4-BE49-F238E27FC236}">
                <a16:creationId xmlns:a16="http://schemas.microsoft.com/office/drawing/2014/main" xmlns="" id="{2FD90B4D-A746-5BE9-8972-D76A1C5D16CC}"/>
              </a:ext>
            </a:extLst>
          </p:cNvPr>
          <p:cNvSpPr txBox="1"/>
          <p:nvPr/>
        </p:nvSpPr>
        <p:spPr>
          <a:xfrm>
            <a:off x="459581" y="353914"/>
            <a:ext cx="7406846" cy="415498"/>
          </a:xfrm>
          <a:prstGeom prst="rect">
            <a:avLst/>
          </a:prstGeom>
          <a:noFill/>
        </p:spPr>
        <p:txBody>
          <a:bodyPr wrap="square">
            <a:spAutoFit/>
          </a:bodyPr>
          <a:lstStyle/>
          <a:p>
            <a:pPr algn="ctr"/>
            <a:r>
              <a:rPr lang="ru-RU" sz="2100" b="1" dirty="0" smtClean="0">
                <a:solidFill>
                  <a:schemeClr val="accent2"/>
                </a:solidFill>
                <a:latin typeface="Arial" panose="020B0604020202020204" pitchFamily="34" charset="0"/>
                <a:cs typeface="Arial" panose="020B0604020202020204" pitchFamily="34" charset="0"/>
              </a:rPr>
              <a:t>ВОСПИТАНИЕ</a:t>
            </a:r>
            <a:endParaRPr lang="ru-RU" sz="2100" dirty="0">
              <a:solidFill>
                <a:schemeClr val="accent2"/>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rotWithShape="1">
          <a:blip r:embed="rId11" cstate="print">
            <a:extLst>
              <a:ext uri="{28A0092B-C50C-407E-A947-70E740481C1C}">
                <a14:useLocalDpi xmlns:a14="http://schemas.microsoft.com/office/drawing/2010/main" val="0"/>
              </a:ext>
            </a:extLst>
          </a:blip>
          <a:srcRect l="4137" b="48"/>
          <a:stretch/>
        </p:blipFill>
        <p:spPr>
          <a:xfrm>
            <a:off x="384729" y="1024621"/>
            <a:ext cx="2941935" cy="2300557"/>
          </a:xfrm>
          <a:prstGeom prst="rect">
            <a:avLst/>
          </a:prstGeom>
        </p:spPr>
      </p:pic>
      <p:pic>
        <p:nvPicPr>
          <p:cNvPr id="6" name="Рисунок 5"/>
          <p:cNvPicPr>
            <a:picLocks noChangeAspect="1"/>
          </p:cNvPicPr>
          <p:nvPr/>
        </p:nvPicPr>
        <p:blipFill rotWithShape="1">
          <a:blip r:embed="rId12" cstate="print">
            <a:extLst>
              <a:ext uri="{28A0092B-C50C-407E-A947-70E740481C1C}">
                <a14:useLocalDpi xmlns:a14="http://schemas.microsoft.com/office/drawing/2010/main" val="0"/>
              </a:ext>
            </a:extLst>
          </a:blip>
          <a:srcRect l="1289"/>
          <a:stretch/>
        </p:blipFill>
        <p:spPr>
          <a:xfrm>
            <a:off x="3491319" y="1175196"/>
            <a:ext cx="1719425" cy="2327531"/>
          </a:xfrm>
          <a:prstGeom prst="rect">
            <a:avLst/>
          </a:prstGeom>
        </p:spPr>
      </p:pic>
      <p:pic>
        <p:nvPicPr>
          <p:cNvPr id="7" name="Рисунок 6"/>
          <p:cNvPicPr>
            <a:picLocks noChangeAspect="1"/>
          </p:cNvPicPr>
          <p:nvPr/>
        </p:nvPicPr>
        <p:blipFill>
          <a:blip r:embed="rId13"/>
          <a:stretch>
            <a:fillRect/>
          </a:stretch>
        </p:blipFill>
        <p:spPr>
          <a:xfrm>
            <a:off x="5605688" y="840027"/>
            <a:ext cx="1614413" cy="1874474"/>
          </a:xfrm>
          <a:prstGeom prst="rect">
            <a:avLst/>
          </a:prstGeom>
        </p:spPr>
      </p:pic>
      <p:pic>
        <p:nvPicPr>
          <p:cNvPr id="9" name="Рисунок 8"/>
          <p:cNvPicPr>
            <a:picLocks noChangeAspect="1"/>
          </p:cNvPicPr>
          <p:nvPr/>
        </p:nvPicPr>
        <p:blipFill>
          <a:blip r:embed="rId14"/>
          <a:stretch>
            <a:fillRect/>
          </a:stretch>
        </p:blipFill>
        <p:spPr>
          <a:xfrm>
            <a:off x="6301759" y="2551269"/>
            <a:ext cx="1464893" cy="1712386"/>
          </a:xfrm>
          <a:prstGeom prst="rect">
            <a:avLst/>
          </a:prstGeom>
        </p:spPr>
      </p:pic>
      <p:sp>
        <p:nvSpPr>
          <p:cNvPr id="11" name="TextBox 10"/>
          <p:cNvSpPr txBox="1"/>
          <p:nvPr/>
        </p:nvSpPr>
        <p:spPr>
          <a:xfrm>
            <a:off x="414497" y="3594241"/>
            <a:ext cx="5452715" cy="1546577"/>
          </a:xfrm>
          <a:prstGeom prst="rect">
            <a:avLst/>
          </a:prstGeom>
          <a:noFill/>
        </p:spPr>
        <p:txBody>
          <a:bodyPr wrap="square" rtlCol="0">
            <a:spAutoFit/>
          </a:bodyPr>
          <a:lstStyle/>
          <a:p>
            <a:r>
              <a:rPr lang="ru-RU" sz="1350" dirty="0">
                <a:latin typeface="Arial" panose="020B0604020202020204" pitchFamily="34" charset="0"/>
                <a:cs typeface="Arial" panose="020B0604020202020204" pitchFamily="34" charset="0"/>
              </a:rPr>
              <a:t>Победители конкурса авторских практик проведения Дня Героев Отечества в рамках акции «Эстафета наших героев» Всероссийского проекта «ПОДВИГ БЕЗ СРОКА ДАВНОСТИ»:</a:t>
            </a:r>
          </a:p>
          <a:p>
            <a:pPr marL="214313" indent="-214313">
              <a:buFontTx/>
              <a:buChar char="-"/>
            </a:pPr>
            <a:r>
              <a:rPr lang="ru-RU" sz="1350" b="1" dirty="0" err="1">
                <a:latin typeface="Arial" panose="020B0604020202020204" pitchFamily="34" charset="0"/>
                <a:cs typeface="Arial" panose="020B0604020202020204" pitchFamily="34" charset="0"/>
              </a:rPr>
              <a:t>Залискова</a:t>
            </a:r>
            <a:r>
              <a:rPr lang="ru-RU" sz="1350" b="1" dirty="0">
                <a:latin typeface="Arial" panose="020B0604020202020204" pitchFamily="34" charset="0"/>
                <a:cs typeface="Arial" panose="020B0604020202020204" pitchFamily="34" charset="0"/>
              </a:rPr>
              <a:t> </a:t>
            </a:r>
            <a:r>
              <a:rPr lang="ru-RU" sz="1350" b="1" dirty="0" smtClean="0">
                <a:latin typeface="Arial" panose="020B0604020202020204" pitchFamily="34" charset="0"/>
                <a:cs typeface="Arial" panose="020B0604020202020204" pitchFamily="34" charset="0"/>
              </a:rPr>
              <a:t>Т</a:t>
            </a:r>
            <a:r>
              <a:rPr lang="ru-RU" sz="1350" b="1" dirty="0" smtClean="0">
                <a:latin typeface="Arial" panose="020B0604020202020204" pitchFamily="34" charset="0"/>
                <a:cs typeface="Arial" panose="020B0604020202020204" pitchFamily="34" charset="0"/>
              </a:rPr>
              <a:t>атьяна Вениаминовна</a:t>
            </a:r>
            <a:r>
              <a:rPr lang="ru-RU" sz="1350" dirty="0" smtClean="0">
                <a:latin typeface="Arial" panose="020B0604020202020204" pitchFamily="34" charset="0"/>
                <a:cs typeface="Arial" panose="020B0604020202020204" pitchFamily="34" charset="0"/>
              </a:rPr>
              <a:t>, </a:t>
            </a:r>
            <a:r>
              <a:rPr lang="ru-RU" sz="1350" dirty="0">
                <a:latin typeface="Arial" panose="020B0604020202020204" pitchFamily="34" charset="0"/>
                <a:cs typeface="Arial" panose="020B0604020202020204" pitchFamily="34" charset="0"/>
              </a:rPr>
              <a:t>педагог-библиотекарь, отв. за школьный музей</a:t>
            </a:r>
          </a:p>
          <a:p>
            <a:pPr marL="214313" indent="-214313">
              <a:buFontTx/>
              <a:buChar char="-"/>
            </a:pPr>
            <a:r>
              <a:rPr lang="ru-RU" sz="1350" b="1" dirty="0">
                <a:latin typeface="Arial" panose="020B0604020202020204" pitchFamily="34" charset="0"/>
                <a:cs typeface="Arial" panose="020B0604020202020204" pitchFamily="34" charset="0"/>
              </a:rPr>
              <a:t>Косолапова </a:t>
            </a:r>
            <a:r>
              <a:rPr lang="ru-RU" sz="1350" b="1" dirty="0" smtClean="0">
                <a:latin typeface="Arial" panose="020B0604020202020204" pitchFamily="34" charset="0"/>
                <a:cs typeface="Arial" panose="020B0604020202020204" pitchFamily="34" charset="0"/>
              </a:rPr>
              <a:t>Татьяна Леонидовна</a:t>
            </a:r>
            <a:r>
              <a:rPr lang="ru-RU" sz="1350" dirty="0" smtClean="0">
                <a:latin typeface="Arial" panose="020B0604020202020204" pitchFamily="34" charset="0"/>
                <a:cs typeface="Arial" panose="020B0604020202020204" pitchFamily="34" charset="0"/>
              </a:rPr>
              <a:t>, </a:t>
            </a:r>
            <a:r>
              <a:rPr lang="ru-RU" sz="1350" dirty="0">
                <a:latin typeface="Arial" panose="020B0604020202020204" pitchFamily="34" charset="0"/>
                <a:cs typeface="Arial" panose="020B0604020202020204" pitchFamily="34" charset="0"/>
              </a:rPr>
              <a:t>методист ЦФХ и МО МОУ </a:t>
            </a:r>
            <a:r>
              <a:rPr lang="ru-RU" sz="1350" dirty="0" err="1">
                <a:latin typeface="Arial" panose="020B0604020202020204" pitchFamily="34" charset="0"/>
                <a:cs typeface="Arial" panose="020B0604020202020204" pitchFamily="34" charset="0"/>
              </a:rPr>
              <a:t>г.о</a:t>
            </a:r>
            <a:r>
              <a:rPr lang="ru-RU" sz="1350" dirty="0">
                <a:latin typeface="Arial" panose="020B0604020202020204" pitchFamily="34" charset="0"/>
                <a:cs typeface="Arial" panose="020B0604020202020204" pitchFamily="34" charset="0"/>
              </a:rPr>
              <a:t>. Спасск-Дальний</a:t>
            </a:r>
          </a:p>
        </p:txBody>
      </p:sp>
    </p:spTree>
    <p:extLst>
      <p:ext uri="{BB962C8B-B14F-4D97-AF65-F5344CB8AC3E}">
        <p14:creationId xmlns:p14="http://schemas.microsoft.com/office/powerpoint/2010/main" val="7268156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093296"/>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4163566" y="1849897"/>
            <a:ext cx="936103"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2" name="Объект 1"/>
          <p:cNvSpPr>
            <a:spLocks noGrp="1"/>
          </p:cNvSpPr>
          <p:nvPr>
            <p:ph sz="half" idx="2"/>
          </p:nvPr>
        </p:nvSpPr>
        <p:spPr>
          <a:xfrm>
            <a:off x="457199" y="910077"/>
            <a:ext cx="7259085" cy="4895187"/>
          </a:xfrm>
        </p:spPr>
        <p:txBody>
          <a:bodyPr>
            <a:normAutofit fontScale="62500" lnSpcReduction="20000"/>
          </a:bodyPr>
          <a:lstStyle/>
          <a:p>
            <a:pPr marL="0" indent="0" algn="ctr">
              <a:buNone/>
            </a:pPr>
            <a:r>
              <a:rPr lang="ru-RU" sz="2800" b="1" dirty="0">
                <a:ln>
                  <a:solidFill>
                    <a:srgbClr val="19434F"/>
                  </a:solidFill>
                </a:ln>
                <a:solidFill>
                  <a:srgbClr val="296D7F"/>
                </a:solidFill>
                <a:latin typeface="Times New Roman" pitchFamily="18" charset="0"/>
                <a:cs typeface="Times New Roman" pitchFamily="18" charset="0"/>
              </a:rPr>
              <a:t>Краевой   конкурс  служб школьной медиации/примирения  общеобразовательных организаций Приморского края.  </a:t>
            </a:r>
          </a:p>
          <a:p>
            <a:endParaRPr lang="ru-RU" sz="2800" b="1" dirty="0">
              <a:ln>
                <a:solidFill>
                  <a:srgbClr val="19434F"/>
                </a:solidFill>
              </a:ln>
              <a:solidFill>
                <a:srgbClr val="296D7F"/>
              </a:solidFill>
              <a:latin typeface="Times New Roman" pitchFamily="18" charset="0"/>
              <a:cs typeface="Times New Roman" pitchFamily="18" charset="0"/>
            </a:endParaRPr>
          </a:p>
          <a:p>
            <a:pPr marL="0" indent="0">
              <a:buNone/>
            </a:pPr>
            <a:r>
              <a:rPr lang="ru-RU" sz="2800" b="1" dirty="0">
                <a:ln>
                  <a:solidFill>
                    <a:srgbClr val="19434F"/>
                  </a:solidFill>
                </a:ln>
                <a:solidFill>
                  <a:srgbClr val="296D7F"/>
                </a:solidFill>
                <a:latin typeface="Times New Roman" pitchFamily="18" charset="0"/>
                <a:cs typeface="Times New Roman" pitchFamily="18" charset="0"/>
              </a:rPr>
              <a:t>1 место команда МБОУ ЦО «Притяжение»  </a:t>
            </a:r>
          </a:p>
          <a:p>
            <a:r>
              <a:rPr lang="ru-RU" dirty="0">
                <a:ln>
                  <a:solidFill>
                    <a:srgbClr val="19434F"/>
                  </a:solidFill>
                </a:ln>
                <a:latin typeface="Times New Roman" pitchFamily="18" charset="0"/>
                <a:cs typeface="Times New Roman" pitchFamily="18" charset="0"/>
              </a:rPr>
              <a:t>Сурова Олеся Ивановна – директор, куратор команды</a:t>
            </a:r>
          </a:p>
          <a:p>
            <a:r>
              <a:rPr lang="ru-RU" dirty="0">
                <a:ln>
                  <a:solidFill>
                    <a:srgbClr val="19434F"/>
                  </a:solidFill>
                </a:ln>
                <a:latin typeface="Times New Roman" pitchFamily="18" charset="0"/>
                <a:cs typeface="Times New Roman" pitchFamily="18" charset="0"/>
              </a:rPr>
              <a:t>Колесникова Любовь Григорьевна - учитель начальных классов</a:t>
            </a:r>
          </a:p>
          <a:p>
            <a:r>
              <a:rPr lang="ru-RU" dirty="0" err="1">
                <a:ln>
                  <a:solidFill>
                    <a:srgbClr val="19434F"/>
                  </a:solidFill>
                </a:ln>
                <a:latin typeface="Times New Roman" pitchFamily="18" charset="0"/>
                <a:cs typeface="Times New Roman" pitchFamily="18" charset="0"/>
              </a:rPr>
              <a:t>Хорук</a:t>
            </a:r>
            <a:r>
              <a:rPr lang="ru-RU" dirty="0">
                <a:ln>
                  <a:solidFill>
                    <a:srgbClr val="19434F"/>
                  </a:solidFill>
                </a:ln>
                <a:latin typeface="Times New Roman" pitchFamily="18" charset="0"/>
                <a:cs typeface="Times New Roman" pitchFamily="18" charset="0"/>
              </a:rPr>
              <a:t> Татьяна Александровна - педагог-психолог</a:t>
            </a:r>
          </a:p>
          <a:p>
            <a:r>
              <a:rPr lang="ru-RU" dirty="0" err="1">
                <a:ln>
                  <a:solidFill>
                    <a:srgbClr val="19434F"/>
                  </a:solidFill>
                </a:ln>
                <a:latin typeface="Times New Roman" pitchFamily="18" charset="0"/>
                <a:cs typeface="Times New Roman" pitchFamily="18" charset="0"/>
              </a:rPr>
              <a:t>Маньшина</a:t>
            </a:r>
            <a:r>
              <a:rPr lang="ru-RU" dirty="0">
                <a:ln>
                  <a:solidFill>
                    <a:srgbClr val="19434F"/>
                  </a:solidFill>
                </a:ln>
                <a:latin typeface="Times New Roman" pitchFamily="18" charset="0"/>
                <a:cs typeface="Times New Roman" pitchFamily="18" charset="0"/>
              </a:rPr>
              <a:t> Виктория Викторовна - социальный педагог</a:t>
            </a:r>
          </a:p>
          <a:p>
            <a:r>
              <a:rPr lang="ru-RU" dirty="0">
                <a:ln>
                  <a:solidFill>
                    <a:srgbClr val="19434F"/>
                  </a:solidFill>
                </a:ln>
                <a:latin typeface="Times New Roman" pitchFamily="18" charset="0"/>
                <a:cs typeface="Times New Roman" pitchFamily="18" charset="0"/>
              </a:rPr>
              <a:t>Анисимова Елена Васильевна- учитель начальных классов</a:t>
            </a:r>
          </a:p>
          <a:p>
            <a:r>
              <a:rPr lang="ru-RU" dirty="0">
                <a:ln>
                  <a:solidFill>
                    <a:srgbClr val="19434F"/>
                  </a:solidFill>
                </a:ln>
                <a:latin typeface="Times New Roman" pitchFamily="18" charset="0"/>
                <a:cs typeface="Times New Roman" pitchFamily="18" charset="0"/>
              </a:rPr>
              <a:t>Дубей Надежда Фёдоровна - старший воспитатель</a:t>
            </a:r>
          </a:p>
          <a:p>
            <a:endParaRPr lang="ru-RU" b="1" dirty="0">
              <a:ln>
                <a:solidFill>
                  <a:srgbClr val="19434F"/>
                </a:solidFill>
              </a:ln>
              <a:solidFill>
                <a:srgbClr val="296D7F"/>
              </a:solidFill>
              <a:latin typeface="Times New Roman" pitchFamily="18" charset="0"/>
              <a:cs typeface="Times New Roman" pitchFamily="18" charset="0"/>
            </a:endParaRPr>
          </a:p>
          <a:p>
            <a:pPr marL="0" indent="0">
              <a:buNone/>
            </a:pPr>
            <a:r>
              <a:rPr lang="ru-RU" sz="2900" b="1" dirty="0">
                <a:ln>
                  <a:solidFill>
                    <a:srgbClr val="19434F"/>
                  </a:solidFill>
                </a:ln>
                <a:solidFill>
                  <a:srgbClr val="296D7F"/>
                </a:solidFill>
                <a:latin typeface="Times New Roman" pitchFamily="18" charset="0"/>
                <a:cs typeface="Times New Roman" pitchFamily="18" charset="0"/>
              </a:rPr>
              <a:t>2 место команда МБОУ СОШ №5 </a:t>
            </a:r>
            <a:endParaRPr lang="ru-RU" sz="2900" b="1" dirty="0">
              <a:ln>
                <a:solidFill>
                  <a:srgbClr val="19434F"/>
                </a:solidFill>
              </a:ln>
              <a:latin typeface="Times New Roman" pitchFamily="18" charset="0"/>
              <a:cs typeface="Times New Roman" pitchFamily="18" charset="0"/>
            </a:endParaRPr>
          </a:p>
          <a:p>
            <a:r>
              <a:rPr lang="ru-RU" dirty="0" err="1">
                <a:ln>
                  <a:solidFill>
                    <a:srgbClr val="19434F"/>
                  </a:solidFill>
                </a:ln>
                <a:latin typeface="Times New Roman" pitchFamily="18" charset="0"/>
                <a:cs typeface="Times New Roman" pitchFamily="18" charset="0"/>
              </a:rPr>
              <a:t>Бубнова</a:t>
            </a:r>
            <a:r>
              <a:rPr lang="ru-RU" dirty="0">
                <a:ln>
                  <a:solidFill>
                    <a:srgbClr val="19434F"/>
                  </a:solidFill>
                </a:ln>
                <a:latin typeface="Times New Roman" pitchFamily="18" charset="0"/>
                <a:cs typeface="Times New Roman" pitchFamily="18" charset="0"/>
              </a:rPr>
              <a:t> Ольга Николаевна - педагог-психолог, куратор команды</a:t>
            </a:r>
          </a:p>
          <a:p>
            <a:r>
              <a:rPr lang="ru-RU" dirty="0">
                <a:ln>
                  <a:solidFill>
                    <a:srgbClr val="19434F"/>
                  </a:solidFill>
                </a:ln>
                <a:latin typeface="Times New Roman" pitchFamily="18" charset="0"/>
                <a:cs typeface="Times New Roman" pitchFamily="18" charset="0"/>
              </a:rPr>
              <a:t>3аикина Ольга Иосифовна - методист</a:t>
            </a:r>
          </a:p>
          <a:p>
            <a:r>
              <a:rPr lang="ru-RU" dirty="0" err="1">
                <a:ln>
                  <a:solidFill>
                    <a:srgbClr val="19434F"/>
                  </a:solidFill>
                </a:ln>
                <a:latin typeface="Times New Roman" pitchFamily="18" charset="0"/>
                <a:cs typeface="Times New Roman" pitchFamily="18" charset="0"/>
              </a:rPr>
              <a:t>Доник</a:t>
            </a:r>
            <a:r>
              <a:rPr lang="ru-RU" dirty="0">
                <a:ln>
                  <a:solidFill>
                    <a:srgbClr val="19434F"/>
                  </a:solidFill>
                </a:ln>
                <a:latin typeface="Times New Roman" pitchFamily="18" charset="0"/>
                <a:cs typeface="Times New Roman" pitchFamily="18" charset="0"/>
              </a:rPr>
              <a:t> Наталья Анатольевна - социальный педагог, учитель начальных классов</a:t>
            </a:r>
          </a:p>
          <a:p>
            <a:r>
              <a:rPr lang="ru-RU" dirty="0" err="1">
                <a:ln>
                  <a:solidFill>
                    <a:srgbClr val="19434F"/>
                  </a:solidFill>
                </a:ln>
                <a:latin typeface="Times New Roman" pitchFamily="18" charset="0"/>
                <a:cs typeface="Times New Roman" pitchFamily="18" charset="0"/>
              </a:rPr>
              <a:t>Сюльдина</a:t>
            </a:r>
            <a:r>
              <a:rPr lang="ru-RU" dirty="0">
                <a:ln>
                  <a:solidFill>
                    <a:srgbClr val="19434F"/>
                  </a:solidFill>
                </a:ln>
                <a:latin typeface="Times New Roman" pitchFamily="18" charset="0"/>
                <a:cs typeface="Times New Roman" pitchFamily="18" charset="0"/>
              </a:rPr>
              <a:t> Оксана Ивановна - учитель начальных классов</a:t>
            </a:r>
          </a:p>
          <a:p>
            <a:r>
              <a:rPr lang="ru-RU" dirty="0" err="1">
                <a:ln>
                  <a:solidFill>
                    <a:srgbClr val="19434F"/>
                  </a:solidFill>
                </a:ln>
                <a:latin typeface="Times New Roman" pitchFamily="18" charset="0"/>
                <a:cs typeface="Times New Roman" pitchFamily="18" charset="0"/>
              </a:rPr>
              <a:t>Югай</a:t>
            </a:r>
            <a:r>
              <a:rPr lang="ru-RU" dirty="0">
                <a:ln>
                  <a:solidFill>
                    <a:srgbClr val="19434F"/>
                  </a:solidFill>
                </a:ln>
                <a:latin typeface="Times New Roman" pitchFamily="18" charset="0"/>
                <a:cs typeface="Times New Roman" pitchFamily="18" charset="0"/>
              </a:rPr>
              <a:t> Яна Андреевна - учитель начальных классов, советник директора по воспитательной работе, педагог-организатор</a:t>
            </a:r>
            <a:endParaRPr lang="ru-RU" b="1" dirty="0">
              <a:ln>
                <a:solidFill>
                  <a:srgbClr val="19434F"/>
                </a:solidFill>
              </a:ln>
              <a:latin typeface="Times New Roman" pitchFamily="18" charset="0"/>
              <a:cs typeface="Times New Roman" pitchFamily="18" charset="0"/>
            </a:endParaRPr>
          </a:p>
          <a:p>
            <a:pPr marL="0" indent="0">
              <a:buNone/>
            </a:pPr>
            <a:endParaRPr lang="ru-RU" dirty="0"/>
          </a:p>
        </p:txBody>
      </p:sp>
    </p:spTree>
    <p:extLst>
      <p:ext uri="{BB962C8B-B14F-4D97-AF65-F5344CB8AC3E}">
        <p14:creationId xmlns:p14="http://schemas.microsoft.com/office/powerpoint/2010/main" val="10427817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093296"/>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4163566" y="1849897"/>
            <a:ext cx="936103"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432804" y="710593"/>
            <a:ext cx="7411168" cy="800219"/>
          </a:xfrm>
          <a:prstGeom prst="rect">
            <a:avLst/>
          </a:prstGeom>
          <a:noFill/>
        </p:spPr>
        <p:txBody>
          <a:bodyPr wrap="square" rtlCol="0">
            <a:spAutoFit/>
          </a:bodyPr>
          <a:lstStyle/>
          <a:p>
            <a:pPr algn="ctr"/>
            <a:r>
              <a:rPr lang="ru-RU" sz="2300" b="1" dirty="0" smtClean="0">
                <a:ln>
                  <a:solidFill>
                    <a:srgbClr val="19434F"/>
                  </a:solidFill>
                </a:ln>
                <a:solidFill>
                  <a:srgbClr val="296D7F"/>
                </a:solidFill>
                <a:latin typeface="Times New Roman" pitchFamily="18" charset="0"/>
                <a:cs typeface="Times New Roman" pitchFamily="18" charset="0"/>
              </a:rPr>
              <a:t>В 2023-2024 учебном году – всего 257 программ</a:t>
            </a:r>
          </a:p>
          <a:p>
            <a:pPr algn="ctr"/>
            <a:endParaRPr lang="ru-RU" sz="2300" b="1" dirty="0">
              <a:ln>
                <a:solidFill>
                  <a:srgbClr val="19434F"/>
                </a:solidFill>
              </a:ln>
              <a:solidFill>
                <a:srgbClr val="296D7F"/>
              </a:solidFill>
              <a:latin typeface="Times New Roman" pitchFamily="18" charset="0"/>
              <a:cs typeface="Times New Roman" pitchFamily="18" charset="0"/>
            </a:endParaRPr>
          </a:p>
        </p:txBody>
      </p:sp>
      <p:sp>
        <p:nvSpPr>
          <p:cNvPr id="13" name="Объект 12"/>
          <p:cNvSpPr>
            <a:spLocks noGrp="1"/>
          </p:cNvSpPr>
          <p:nvPr>
            <p:ph sz="quarter" idx="4"/>
          </p:nvPr>
        </p:nvSpPr>
        <p:spPr>
          <a:xfrm>
            <a:off x="4505233" y="1336053"/>
            <a:ext cx="2947087" cy="3951288"/>
          </a:xfrm>
        </p:spPr>
        <p:txBody>
          <a:bodyPr>
            <a:normAutofit fontScale="70000" lnSpcReduction="20000"/>
          </a:bodyPr>
          <a:lstStyle/>
          <a:p>
            <a:pPr marL="0" indent="0" algn="ctr">
              <a:buNone/>
            </a:pPr>
            <a:r>
              <a:rPr lang="ru-RU" b="1" dirty="0" smtClean="0"/>
              <a:t>ПФДО</a:t>
            </a:r>
          </a:p>
          <a:p>
            <a:r>
              <a:rPr lang="ru-RU" dirty="0" smtClean="0"/>
              <a:t>В реестре бюджетных – 184 (72%)</a:t>
            </a:r>
          </a:p>
          <a:p>
            <a:r>
              <a:rPr lang="ru-RU" dirty="0" smtClean="0"/>
              <a:t>В реестре сертифицированных – 11 </a:t>
            </a:r>
          </a:p>
          <a:p>
            <a:r>
              <a:rPr lang="ru-RU" dirty="0" smtClean="0"/>
              <a:t>В реестре платных – 62</a:t>
            </a:r>
          </a:p>
          <a:p>
            <a:pPr marL="0" indent="0" algn="ctr">
              <a:buNone/>
            </a:pPr>
            <a:r>
              <a:rPr lang="ru-RU" b="1" dirty="0" smtClean="0"/>
              <a:t>Проекты в ПФДО:</a:t>
            </a:r>
          </a:p>
          <a:p>
            <a:r>
              <a:rPr lang="ru-RU" dirty="0" smtClean="0"/>
              <a:t>Точка роста – 19 программ</a:t>
            </a:r>
          </a:p>
          <a:p>
            <a:r>
              <a:rPr lang="ru-RU" dirty="0" smtClean="0"/>
              <a:t>Школьный музей – 7 программ</a:t>
            </a:r>
          </a:p>
          <a:p>
            <a:r>
              <a:rPr lang="ru-RU" dirty="0" smtClean="0"/>
              <a:t>ШСК -33 программы</a:t>
            </a:r>
          </a:p>
          <a:p>
            <a:r>
              <a:rPr lang="ru-RU" dirty="0" smtClean="0"/>
              <a:t>Школьный театр – 7 программ</a:t>
            </a:r>
            <a:endParaRPr lang="ru-RU" dirty="0"/>
          </a:p>
        </p:txBody>
      </p:sp>
      <p:graphicFrame>
        <p:nvGraphicFramePr>
          <p:cNvPr id="3" name="Объект 2"/>
          <p:cNvGraphicFramePr>
            <a:graphicFrameLocks noGrp="1"/>
          </p:cNvGraphicFramePr>
          <p:nvPr>
            <p:ph sz="half" idx="2"/>
            <p:extLst/>
          </p:nvPr>
        </p:nvGraphicFramePr>
        <p:xfrm>
          <a:off x="405398" y="1259567"/>
          <a:ext cx="4094593" cy="4509760"/>
        </p:xfrm>
        <a:graphic>
          <a:graphicData uri="http://schemas.openxmlformats.org/drawingml/2006/table">
            <a:tbl>
              <a:tblPr firstRow="1" bandRow="1">
                <a:tableStyleId>{5C22544A-7EE6-4342-B048-85BDC9FD1C3A}</a:tableStyleId>
              </a:tblPr>
              <a:tblGrid>
                <a:gridCol w="2150378">
                  <a:extLst>
                    <a:ext uri="{9D8B030D-6E8A-4147-A177-3AD203B41FA5}">
                      <a16:colId xmlns:a16="http://schemas.microsoft.com/office/drawing/2014/main" xmlns="" val="20000"/>
                    </a:ext>
                  </a:extLst>
                </a:gridCol>
                <a:gridCol w="720080">
                  <a:extLst>
                    <a:ext uri="{9D8B030D-6E8A-4147-A177-3AD203B41FA5}">
                      <a16:colId xmlns:a16="http://schemas.microsoft.com/office/drawing/2014/main" xmlns="" val="20001"/>
                    </a:ext>
                  </a:extLst>
                </a:gridCol>
                <a:gridCol w="1224135">
                  <a:extLst>
                    <a:ext uri="{9D8B030D-6E8A-4147-A177-3AD203B41FA5}">
                      <a16:colId xmlns:a16="http://schemas.microsoft.com/office/drawing/2014/main" xmlns="" val="20002"/>
                    </a:ext>
                  </a:extLst>
                </a:gridCol>
              </a:tblGrid>
              <a:tr h="845845">
                <a:tc>
                  <a:txBody>
                    <a:bodyPr/>
                    <a:lstStyle/>
                    <a:p>
                      <a:pPr>
                        <a:lnSpc>
                          <a:spcPct val="115000"/>
                        </a:lnSpc>
                        <a:spcAft>
                          <a:spcPts val="1000"/>
                        </a:spcAft>
                      </a:pPr>
                      <a:r>
                        <a:rPr lang="ru-RU" sz="1200" dirty="0">
                          <a:effectLst/>
                        </a:rPr>
                        <a:t>Направленности программ</a:t>
                      </a:r>
                      <a:endParaRPr lang="ru-RU" sz="1100" dirty="0">
                        <a:effectLst/>
                        <a:latin typeface="Calibri"/>
                        <a:ea typeface="Calibri"/>
                        <a:cs typeface="Times New Roman"/>
                      </a:endParaRPr>
                    </a:p>
                  </a:txBody>
                  <a:tcPr marL="51435" marR="51435"/>
                </a:tc>
                <a:tc>
                  <a:txBody>
                    <a:bodyPr/>
                    <a:lstStyle/>
                    <a:p>
                      <a:pPr>
                        <a:lnSpc>
                          <a:spcPct val="115000"/>
                        </a:lnSpc>
                        <a:spcAft>
                          <a:spcPts val="1000"/>
                        </a:spcAft>
                      </a:pPr>
                      <a:r>
                        <a:rPr lang="ru-RU" sz="1200">
                          <a:effectLst/>
                        </a:rPr>
                        <a:t>Кол-во программ</a:t>
                      </a:r>
                      <a:endParaRPr lang="ru-RU" sz="1100">
                        <a:effectLst/>
                        <a:latin typeface="Calibri"/>
                        <a:ea typeface="Calibri"/>
                        <a:cs typeface="Times New Roman"/>
                      </a:endParaRPr>
                    </a:p>
                  </a:txBody>
                  <a:tcPr marL="51435" marR="51435"/>
                </a:tc>
                <a:tc>
                  <a:txBody>
                    <a:bodyPr/>
                    <a:lstStyle/>
                    <a:p>
                      <a:pPr>
                        <a:lnSpc>
                          <a:spcPct val="115000"/>
                        </a:lnSpc>
                        <a:spcAft>
                          <a:spcPts val="1000"/>
                        </a:spcAft>
                      </a:pPr>
                      <a:r>
                        <a:rPr lang="ru-RU" sz="1200">
                          <a:effectLst/>
                        </a:rPr>
                        <a:t>В том числе для детей с ОВЗ и инвалидов</a:t>
                      </a:r>
                      <a:endParaRPr lang="ru-RU" sz="1100">
                        <a:effectLst/>
                        <a:latin typeface="Calibri"/>
                        <a:ea typeface="Calibri"/>
                        <a:cs typeface="Times New Roman"/>
                      </a:endParaRPr>
                    </a:p>
                  </a:txBody>
                  <a:tcPr marL="51435" marR="51435"/>
                </a:tc>
                <a:extLst>
                  <a:ext uri="{0D108BD9-81ED-4DB2-BD59-A6C34878D82A}">
                    <a16:rowId xmlns:a16="http://schemas.microsoft.com/office/drawing/2014/main" xmlns="" val="10000"/>
                  </a:ext>
                </a:extLst>
              </a:tr>
              <a:tr h="344783">
                <a:tc>
                  <a:txBody>
                    <a:bodyPr/>
                    <a:lstStyle/>
                    <a:p>
                      <a:pPr marL="0" indent="0">
                        <a:lnSpc>
                          <a:spcPct val="115000"/>
                        </a:lnSpc>
                        <a:spcAft>
                          <a:spcPts val="1000"/>
                        </a:spcAft>
                        <a:buNone/>
                      </a:pPr>
                      <a:r>
                        <a:rPr lang="ru-RU" sz="1600" dirty="0" smtClean="0">
                          <a:effectLst/>
                        </a:rPr>
                        <a:t>1. Художественная</a:t>
                      </a:r>
                      <a:endParaRPr lang="ru-RU" sz="1600" dirty="0">
                        <a:effectLst/>
                        <a:latin typeface="Calibri"/>
                        <a:ea typeface="Calibri"/>
                        <a:cs typeface="Times New Roman"/>
                      </a:endParaRPr>
                    </a:p>
                  </a:txBody>
                  <a:tcPr marL="51435" marR="51435"/>
                </a:tc>
                <a:tc>
                  <a:txBody>
                    <a:bodyPr/>
                    <a:lstStyle/>
                    <a:p>
                      <a:pPr>
                        <a:lnSpc>
                          <a:spcPct val="115000"/>
                        </a:lnSpc>
                        <a:spcAft>
                          <a:spcPts val="1000"/>
                        </a:spcAft>
                      </a:pPr>
                      <a:r>
                        <a:rPr lang="ru-RU" sz="1600">
                          <a:effectLst/>
                        </a:rPr>
                        <a:t>93</a:t>
                      </a:r>
                      <a:endParaRPr lang="ru-RU" sz="1600">
                        <a:effectLst/>
                        <a:latin typeface="Calibri"/>
                        <a:ea typeface="Calibri"/>
                        <a:cs typeface="Times New Roman"/>
                      </a:endParaRPr>
                    </a:p>
                  </a:txBody>
                  <a:tcPr marL="51435" marR="51435"/>
                </a:tc>
                <a:tc>
                  <a:txBody>
                    <a:bodyPr/>
                    <a:lstStyle/>
                    <a:p>
                      <a:pPr>
                        <a:lnSpc>
                          <a:spcPct val="115000"/>
                        </a:lnSpc>
                        <a:spcAft>
                          <a:spcPts val="1000"/>
                        </a:spcAft>
                      </a:pPr>
                      <a:r>
                        <a:rPr lang="ru-RU" sz="1600">
                          <a:effectLst/>
                        </a:rPr>
                        <a:t>15</a:t>
                      </a:r>
                      <a:endParaRPr lang="ru-RU" sz="1600">
                        <a:effectLst/>
                        <a:latin typeface="Calibri"/>
                        <a:ea typeface="Calibri"/>
                        <a:cs typeface="Times New Roman"/>
                      </a:endParaRPr>
                    </a:p>
                  </a:txBody>
                  <a:tcPr marL="51435" marR="51435"/>
                </a:tc>
                <a:extLst>
                  <a:ext uri="{0D108BD9-81ED-4DB2-BD59-A6C34878D82A}">
                    <a16:rowId xmlns:a16="http://schemas.microsoft.com/office/drawing/2014/main" xmlns="" val="10001"/>
                  </a:ext>
                </a:extLst>
              </a:tr>
              <a:tr h="595314">
                <a:tc>
                  <a:txBody>
                    <a:bodyPr/>
                    <a:lstStyle/>
                    <a:p>
                      <a:pPr>
                        <a:lnSpc>
                          <a:spcPct val="115000"/>
                        </a:lnSpc>
                        <a:spcAft>
                          <a:spcPts val="1000"/>
                        </a:spcAft>
                      </a:pPr>
                      <a:r>
                        <a:rPr lang="ru-RU" sz="1600" dirty="0" smtClean="0">
                          <a:effectLst/>
                        </a:rPr>
                        <a:t>2. Социально-гуманитарная</a:t>
                      </a:r>
                      <a:endParaRPr lang="ru-RU" sz="1600" dirty="0">
                        <a:effectLst/>
                        <a:latin typeface="Calibri"/>
                        <a:ea typeface="Calibri"/>
                        <a:cs typeface="Times New Roman"/>
                      </a:endParaRPr>
                    </a:p>
                  </a:txBody>
                  <a:tcPr marL="51435" marR="51435"/>
                </a:tc>
                <a:tc>
                  <a:txBody>
                    <a:bodyPr/>
                    <a:lstStyle/>
                    <a:p>
                      <a:pPr>
                        <a:lnSpc>
                          <a:spcPct val="115000"/>
                        </a:lnSpc>
                        <a:spcAft>
                          <a:spcPts val="1000"/>
                        </a:spcAft>
                      </a:pPr>
                      <a:r>
                        <a:rPr lang="ru-RU" sz="1600">
                          <a:effectLst/>
                        </a:rPr>
                        <a:t>48</a:t>
                      </a:r>
                      <a:endParaRPr lang="ru-RU" sz="1600">
                        <a:effectLst/>
                        <a:latin typeface="Calibri"/>
                        <a:ea typeface="Calibri"/>
                        <a:cs typeface="Times New Roman"/>
                      </a:endParaRPr>
                    </a:p>
                  </a:txBody>
                  <a:tcPr marL="51435" marR="51435"/>
                </a:tc>
                <a:tc>
                  <a:txBody>
                    <a:bodyPr/>
                    <a:lstStyle/>
                    <a:p>
                      <a:pPr>
                        <a:lnSpc>
                          <a:spcPct val="115000"/>
                        </a:lnSpc>
                        <a:spcAft>
                          <a:spcPts val="1000"/>
                        </a:spcAft>
                      </a:pPr>
                      <a:r>
                        <a:rPr lang="ru-RU" sz="1600">
                          <a:effectLst/>
                        </a:rPr>
                        <a:t>18</a:t>
                      </a:r>
                      <a:endParaRPr lang="ru-RU" sz="1600">
                        <a:effectLst/>
                        <a:latin typeface="Calibri"/>
                        <a:ea typeface="Calibri"/>
                        <a:cs typeface="Times New Roman"/>
                      </a:endParaRPr>
                    </a:p>
                  </a:txBody>
                  <a:tcPr marL="51435" marR="51435"/>
                </a:tc>
                <a:extLst>
                  <a:ext uri="{0D108BD9-81ED-4DB2-BD59-A6C34878D82A}">
                    <a16:rowId xmlns:a16="http://schemas.microsoft.com/office/drawing/2014/main" xmlns="" val="10002"/>
                  </a:ext>
                </a:extLst>
              </a:tr>
              <a:tr h="595314">
                <a:tc>
                  <a:txBody>
                    <a:bodyPr/>
                    <a:lstStyle/>
                    <a:p>
                      <a:pPr>
                        <a:lnSpc>
                          <a:spcPct val="115000"/>
                        </a:lnSpc>
                        <a:spcAft>
                          <a:spcPts val="1000"/>
                        </a:spcAft>
                      </a:pPr>
                      <a:r>
                        <a:rPr lang="ru-RU" sz="1600" dirty="0" smtClean="0">
                          <a:effectLst/>
                        </a:rPr>
                        <a:t>3. Физкультурно-спортивная</a:t>
                      </a:r>
                      <a:endParaRPr lang="ru-RU" sz="1600" dirty="0">
                        <a:effectLst/>
                        <a:latin typeface="Calibri"/>
                        <a:ea typeface="Calibri"/>
                        <a:cs typeface="Times New Roman"/>
                      </a:endParaRPr>
                    </a:p>
                  </a:txBody>
                  <a:tcPr marL="51435" marR="51435"/>
                </a:tc>
                <a:tc>
                  <a:txBody>
                    <a:bodyPr/>
                    <a:lstStyle/>
                    <a:p>
                      <a:pPr>
                        <a:lnSpc>
                          <a:spcPct val="115000"/>
                        </a:lnSpc>
                        <a:spcAft>
                          <a:spcPts val="1000"/>
                        </a:spcAft>
                      </a:pPr>
                      <a:r>
                        <a:rPr lang="ru-RU" sz="1600">
                          <a:effectLst/>
                        </a:rPr>
                        <a:t>46</a:t>
                      </a:r>
                      <a:endParaRPr lang="ru-RU" sz="1600">
                        <a:effectLst/>
                        <a:latin typeface="Calibri"/>
                        <a:ea typeface="Calibri"/>
                        <a:cs typeface="Times New Roman"/>
                      </a:endParaRPr>
                    </a:p>
                  </a:txBody>
                  <a:tcPr marL="51435" marR="51435"/>
                </a:tc>
                <a:tc>
                  <a:txBody>
                    <a:bodyPr/>
                    <a:lstStyle/>
                    <a:p>
                      <a:pPr>
                        <a:lnSpc>
                          <a:spcPct val="115000"/>
                        </a:lnSpc>
                        <a:spcAft>
                          <a:spcPts val="1000"/>
                        </a:spcAft>
                      </a:pPr>
                      <a:r>
                        <a:rPr lang="ru-RU" sz="1600">
                          <a:effectLst/>
                        </a:rPr>
                        <a:t>9</a:t>
                      </a:r>
                      <a:endParaRPr lang="ru-RU" sz="1600">
                        <a:effectLst/>
                        <a:latin typeface="Calibri"/>
                        <a:ea typeface="Calibri"/>
                        <a:cs typeface="Times New Roman"/>
                      </a:endParaRPr>
                    </a:p>
                  </a:txBody>
                  <a:tcPr marL="51435" marR="51435"/>
                </a:tc>
                <a:extLst>
                  <a:ext uri="{0D108BD9-81ED-4DB2-BD59-A6C34878D82A}">
                    <a16:rowId xmlns:a16="http://schemas.microsoft.com/office/drawing/2014/main" xmlns="" val="10003"/>
                  </a:ext>
                </a:extLst>
              </a:tr>
              <a:tr h="591531">
                <a:tc>
                  <a:txBody>
                    <a:bodyPr/>
                    <a:lstStyle/>
                    <a:p>
                      <a:pPr>
                        <a:lnSpc>
                          <a:spcPct val="115000"/>
                        </a:lnSpc>
                        <a:spcAft>
                          <a:spcPts val="1000"/>
                        </a:spcAft>
                      </a:pPr>
                      <a:r>
                        <a:rPr lang="ru-RU" sz="1600" dirty="0" smtClean="0">
                          <a:effectLst/>
                        </a:rPr>
                        <a:t>4. Естественно-научная</a:t>
                      </a:r>
                      <a:endParaRPr lang="ru-RU" sz="1600" dirty="0">
                        <a:effectLst/>
                        <a:latin typeface="Calibri"/>
                        <a:ea typeface="Calibri"/>
                        <a:cs typeface="Times New Roman"/>
                      </a:endParaRPr>
                    </a:p>
                  </a:txBody>
                  <a:tcPr marL="51435" marR="51435"/>
                </a:tc>
                <a:tc>
                  <a:txBody>
                    <a:bodyPr/>
                    <a:lstStyle/>
                    <a:p>
                      <a:pPr>
                        <a:lnSpc>
                          <a:spcPct val="115000"/>
                        </a:lnSpc>
                        <a:spcAft>
                          <a:spcPts val="1000"/>
                        </a:spcAft>
                      </a:pPr>
                      <a:r>
                        <a:rPr lang="ru-RU" sz="1600">
                          <a:effectLst/>
                        </a:rPr>
                        <a:t>37</a:t>
                      </a:r>
                      <a:endParaRPr lang="ru-RU" sz="1600">
                        <a:effectLst/>
                        <a:latin typeface="Calibri"/>
                        <a:ea typeface="Calibri"/>
                        <a:cs typeface="Times New Roman"/>
                      </a:endParaRPr>
                    </a:p>
                  </a:txBody>
                  <a:tcPr marL="51435" marR="51435"/>
                </a:tc>
                <a:tc>
                  <a:txBody>
                    <a:bodyPr/>
                    <a:lstStyle/>
                    <a:p>
                      <a:pPr>
                        <a:lnSpc>
                          <a:spcPct val="115000"/>
                        </a:lnSpc>
                        <a:spcAft>
                          <a:spcPts val="1000"/>
                        </a:spcAft>
                      </a:pPr>
                      <a:r>
                        <a:rPr lang="ru-RU" sz="1600">
                          <a:effectLst/>
                        </a:rPr>
                        <a:t>15</a:t>
                      </a:r>
                      <a:endParaRPr lang="ru-RU" sz="1600">
                        <a:effectLst/>
                        <a:latin typeface="Calibri"/>
                        <a:ea typeface="Calibri"/>
                        <a:cs typeface="Times New Roman"/>
                      </a:endParaRPr>
                    </a:p>
                  </a:txBody>
                  <a:tcPr marL="51435" marR="51435"/>
                </a:tc>
                <a:extLst>
                  <a:ext uri="{0D108BD9-81ED-4DB2-BD59-A6C34878D82A}">
                    <a16:rowId xmlns:a16="http://schemas.microsoft.com/office/drawing/2014/main" xmlns="" val="10004"/>
                  </a:ext>
                </a:extLst>
              </a:tr>
              <a:tr h="344783">
                <a:tc>
                  <a:txBody>
                    <a:bodyPr/>
                    <a:lstStyle/>
                    <a:p>
                      <a:pPr>
                        <a:lnSpc>
                          <a:spcPct val="115000"/>
                        </a:lnSpc>
                        <a:spcAft>
                          <a:spcPts val="1000"/>
                        </a:spcAft>
                      </a:pPr>
                      <a:r>
                        <a:rPr lang="ru-RU" sz="1600" dirty="0" smtClean="0">
                          <a:effectLst/>
                        </a:rPr>
                        <a:t>5. Техническая</a:t>
                      </a:r>
                      <a:endParaRPr lang="ru-RU" sz="1600" dirty="0">
                        <a:effectLst/>
                        <a:latin typeface="Calibri"/>
                        <a:ea typeface="Calibri"/>
                        <a:cs typeface="Times New Roman"/>
                      </a:endParaRPr>
                    </a:p>
                  </a:txBody>
                  <a:tcPr marL="51435" marR="51435"/>
                </a:tc>
                <a:tc>
                  <a:txBody>
                    <a:bodyPr/>
                    <a:lstStyle/>
                    <a:p>
                      <a:pPr>
                        <a:lnSpc>
                          <a:spcPct val="115000"/>
                        </a:lnSpc>
                        <a:spcAft>
                          <a:spcPts val="1000"/>
                        </a:spcAft>
                      </a:pPr>
                      <a:r>
                        <a:rPr lang="ru-RU" sz="1600">
                          <a:effectLst/>
                        </a:rPr>
                        <a:t>23</a:t>
                      </a:r>
                      <a:endParaRPr lang="ru-RU" sz="1600">
                        <a:effectLst/>
                        <a:latin typeface="Calibri"/>
                        <a:ea typeface="Calibri"/>
                        <a:cs typeface="Times New Roman"/>
                      </a:endParaRPr>
                    </a:p>
                  </a:txBody>
                  <a:tcPr marL="51435" marR="51435"/>
                </a:tc>
                <a:tc>
                  <a:txBody>
                    <a:bodyPr/>
                    <a:lstStyle/>
                    <a:p>
                      <a:pPr>
                        <a:lnSpc>
                          <a:spcPct val="115000"/>
                        </a:lnSpc>
                        <a:spcAft>
                          <a:spcPts val="1000"/>
                        </a:spcAft>
                      </a:pPr>
                      <a:r>
                        <a:rPr lang="ru-RU" sz="1600">
                          <a:effectLst/>
                        </a:rPr>
                        <a:t>6</a:t>
                      </a:r>
                      <a:endParaRPr lang="ru-RU" sz="1600">
                        <a:effectLst/>
                        <a:latin typeface="Calibri"/>
                        <a:ea typeface="Calibri"/>
                        <a:cs typeface="Times New Roman"/>
                      </a:endParaRPr>
                    </a:p>
                  </a:txBody>
                  <a:tcPr marL="51435" marR="51435"/>
                </a:tc>
                <a:extLst>
                  <a:ext uri="{0D108BD9-81ED-4DB2-BD59-A6C34878D82A}">
                    <a16:rowId xmlns:a16="http://schemas.microsoft.com/office/drawing/2014/main" xmlns="" val="10005"/>
                  </a:ext>
                </a:extLst>
              </a:tr>
              <a:tr h="595314">
                <a:tc>
                  <a:txBody>
                    <a:bodyPr/>
                    <a:lstStyle/>
                    <a:p>
                      <a:pPr>
                        <a:lnSpc>
                          <a:spcPct val="115000"/>
                        </a:lnSpc>
                        <a:spcAft>
                          <a:spcPts val="1000"/>
                        </a:spcAft>
                      </a:pPr>
                      <a:r>
                        <a:rPr lang="ru-RU" sz="1600" dirty="0" smtClean="0">
                          <a:effectLst/>
                        </a:rPr>
                        <a:t>6. Туристско-краеведческая</a:t>
                      </a:r>
                      <a:endParaRPr lang="ru-RU" sz="1600" dirty="0">
                        <a:effectLst/>
                        <a:latin typeface="Calibri"/>
                        <a:ea typeface="Calibri"/>
                        <a:cs typeface="Times New Roman"/>
                      </a:endParaRPr>
                    </a:p>
                  </a:txBody>
                  <a:tcPr marL="51435" marR="51435"/>
                </a:tc>
                <a:tc>
                  <a:txBody>
                    <a:bodyPr/>
                    <a:lstStyle/>
                    <a:p>
                      <a:pPr>
                        <a:lnSpc>
                          <a:spcPct val="115000"/>
                        </a:lnSpc>
                        <a:spcAft>
                          <a:spcPts val="1000"/>
                        </a:spcAft>
                      </a:pPr>
                      <a:r>
                        <a:rPr lang="ru-RU" sz="1600">
                          <a:effectLst/>
                        </a:rPr>
                        <a:t>10</a:t>
                      </a:r>
                      <a:endParaRPr lang="ru-RU" sz="1600">
                        <a:effectLst/>
                        <a:latin typeface="Calibri"/>
                        <a:ea typeface="Calibri"/>
                        <a:cs typeface="Times New Roman"/>
                      </a:endParaRPr>
                    </a:p>
                  </a:txBody>
                  <a:tcPr marL="51435" marR="51435"/>
                </a:tc>
                <a:tc>
                  <a:txBody>
                    <a:bodyPr/>
                    <a:lstStyle/>
                    <a:p>
                      <a:pPr>
                        <a:lnSpc>
                          <a:spcPct val="115000"/>
                        </a:lnSpc>
                        <a:spcAft>
                          <a:spcPts val="1000"/>
                        </a:spcAft>
                      </a:pPr>
                      <a:r>
                        <a:rPr lang="ru-RU" sz="1600" dirty="0">
                          <a:effectLst/>
                        </a:rPr>
                        <a:t>3</a:t>
                      </a:r>
                      <a:endParaRPr lang="ru-RU" sz="1600" dirty="0">
                        <a:effectLst/>
                        <a:latin typeface="Calibri"/>
                        <a:ea typeface="Calibri"/>
                        <a:cs typeface="Times New Roman"/>
                      </a:endParaRPr>
                    </a:p>
                  </a:txBody>
                  <a:tcPr marL="51435" marR="51435"/>
                </a:tc>
                <a:extLst>
                  <a:ext uri="{0D108BD9-81ED-4DB2-BD59-A6C34878D82A}">
                    <a16:rowId xmlns:a16="http://schemas.microsoft.com/office/drawing/2014/main" xmlns="" val="10006"/>
                  </a:ext>
                </a:extLst>
              </a:tr>
              <a:tr h="344783">
                <a:tc>
                  <a:txBody>
                    <a:bodyPr/>
                    <a:lstStyle/>
                    <a:p>
                      <a:pPr>
                        <a:lnSpc>
                          <a:spcPct val="115000"/>
                        </a:lnSpc>
                        <a:spcAft>
                          <a:spcPts val="1000"/>
                        </a:spcAft>
                      </a:pPr>
                      <a:r>
                        <a:rPr lang="ru-RU" sz="1600" b="1" dirty="0">
                          <a:effectLst/>
                        </a:rPr>
                        <a:t>ВСЕГО:</a:t>
                      </a:r>
                      <a:endParaRPr lang="ru-RU" sz="1600" b="1" dirty="0">
                        <a:effectLst/>
                        <a:latin typeface="Calibri"/>
                        <a:ea typeface="Calibri"/>
                        <a:cs typeface="Times New Roman"/>
                      </a:endParaRPr>
                    </a:p>
                  </a:txBody>
                  <a:tcPr marL="51435" marR="51435"/>
                </a:tc>
                <a:tc>
                  <a:txBody>
                    <a:bodyPr/>
                    <a:lstStyle/>
                    <a:p>
                      <a:pPr>
                        <a:lnSpc>
                          <a:spcPct val="115000"/>
                        </a:lnSpc>
                        <a:spcAft>
                          <a:spcPts val="1000"/>
                        </a:spcAft>
                      </a:pPr>
                      <a:r>
                        <a:rPr lang="ru-RU" sz="1600" b="1" dirty="0">
                          <a:effectLst/>
                        </a:rPr>
                        <a:t>257</a:t>
                      </a:r>
                      <a:endParaRPr lang="ru-RU" sz="1600" b="1" dirty="0">
                        <a:effectLst/>
                        <a:latin typeface="Calibri"/>
                        <a:ea typeface="Calibri"/>
                        <a:cs typeface="Times New Roman"/>
                      </a:endParaRPr>
                    </a:p>
                  </a:txBody>
                  <a:tcPr marL="51435" marR="51435"/>
                </a:tc>
                <a:tc>
                  <a:txBody>
                    <a:bodyPr/>
                    <a:lstStyle/>
                    <a:p>
                      <a:pPr>
                        <a:lnSpc>
                          <a:spcPct val="115000"/>
                        </a:lnSpc>
                        <a:spcAft>
                          <a:spcPts val="1000"/>
                        </a:spcAft>
                      </a:pPr>
                      <a:r>
                        <a:rPr lang="ru-RU" sz="1600" b="1" dirty="0">
                          <a:effectLst/>
                        </a:rPr>
                        <a:t>66 (26%)</a:t>
                      </a:r>
                      <a:endParaRPr lang="ru-RU" sz="1600" b="1" dirty="0">
                        <a:effectLst/>
                        <a:latin typeface="Calibri"/>
                        <a:ea typeface="Calibri"/>
                        <a:cs typeface="Times New Roman"/>
                      </a:endParaRPr>
                    </a:p>
                  </a:txBody>
                  <a:tcPr marL="51435" marR="51435"/>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1611895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4297660" y="2011660"/>
            <a:ext cx="548680" cy="9144000"/>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t="12891" b="16863"/>
          <a:stretch/>
        </p:blipFill>
        <p:spPr>
          <a:xfrm>
            <a:off x="7956376" y="5477802"/>
            <a:ext cx="1023971" cy="1077219"/>
          </a:xfrm>
          <a:prstGeom prst="rect">
            <a:avLst/>
          </a:prstGeom>
          <a:effectLst>
            <a:outerShdw blurRad="50800" dist="38100" dir="5400000" algn="t" rotWithShape="0">
              <a:prstClr val="black">
                <a:alpha val="40000"/>
              </a:prstClr>
            </a:outerShdw>
          </a:effectLst>
        </p:spPr>
      </p:pic>
      <p:sp>
        <p:nvSpPr>
          <p:cNvPr id="2" name="TextBox 1"/>
          <p:cNvSpPr txBox="1"/>
          <p:nvPr/>
        </p:nvSpPr>
        <p:spPr>
          <a:xfrm>
            <a:off x="1043608" y="548680"/>
            <a:ext cx="7704856" cy="1200329"/>
          </a:xfrm>
          <a:prstGeom prst="rect">
            <a:avLst/>
          </a:prstGeom>
          <a:noFill/>
        </p:spPr>
        <p:txBody>
          <a:bodyPr wrap="square" rtlCol="0">
            <a:spAutoFit/>
          </a:bodyPr>
          <a:lstStyle/>
          <a:p>
            <a:pPr algn="ctr"/>
            <a:r>
              <a:rPr lang="ru-RU" sz="2400" b="1" dirty="0" smtClean="0">
                <a:ln>
                  <a:solidFill>
                    <a:srgbClr val="19434F"/>
                  </a:solidFill>
                </a:ln>
                <a:solidFill>
                  <a:srgbClr val="296D7F"/>
                </a:solidFill>
                <a:latin typeface="Times New Roman" pitchFamily="18" charset="0"/>
                <a:cs typeface="Times New Roman" pitchFamily="18" charset="0"/>
              </a:rPr>
              <a:t>Количество ЗАЧИСЛЕНИЙ в 2023/2024 учебном году– 8432 уч-ся</a:t>
            </a:r>
          </a:p>
          <a:p>
            <a:pPr algn="ctr"/>
            <a:r>
              <a:rPr lang="ru-RU" sz="2400" b="1" dirty="0" smtClean="0">
                <a:ln>
                  <a:solidFill>
                    <a:srgbClr val="19434F"/>
                  </a:solidFill>
                </a:ln>
                <a:solidFill>
                  <a:srgbClr val="296D7F"/>
                </a:solidFill>
                <a:latin typeface="Times New Roman" pitchFamily="18" charset="0"/>
                <a:cs typeface="Times New Roman" pitchFamily="18" charset="0"/>
              </a:rPr>
              <a:t>ОХВАТ в ПФДО - 4786 уч-ся (92%)</a:t>
            </a:r>
          </a:p>
        </p:txBody>
      </p:sp>
      <p:sp>
        <p:nvSpPr>
          <p:cNvPr id="3" name="TextBox 2"/>
          <p:cNvSpPr txBox="1"/>
          <p:nvPr/>
        </p:nvSpPr>
        <p:spPr>
          <a:xfrm>
            <a:off x="611560" y="5440072"/>
            <a:ext cx="7344816" cy="646331"/>
          </a:xfrm>
          <a:prstGeom prst="rect">
            <a:avLst/>
          </a:prstGeom>
          <a:noFill/>
        </p:spPr>
        <p:txBody>
          <a:bodyPr wrap="square" rtlCol="0">
            <a:spAutoFit/>
          </a:bodyPr>
          <a:lstStyle/>
          <a:p>
            <a:r>
              <a:rPr lang="ru-RU" dirty="0" smtClean="0"/>
              <a:t>Охват детей с ОВЗ и инвалидов – всего 68 детей, охвачено 50 детей (73,5%) + 120 детей КШИ (МБУ ДО ДДТ)</a:t>
            </a:r>
            <a:endParaRPr lang="ru-RU" dirty="0"/>
          </a:p>
        </p:txBody>
      </p:sp>
      <p:graphicFrame>
        <p:nvGraphicFramePr>
          <p:cNvPr id="4" name="Таблица 3"/>
          <p:cNvGraphicFramePr>
            <a:graphicFrameLocks noGrp="1"/>
          </p:cNvGraphicFramePr>
          <p:nvPr>
            <p:extLst/>
          </p:nvPr>
        </p:nvGraphicFramePr>
        <p:xfrm>
          <a:off x="428926" y="1749009"/>
          <a:ext cx="3170234" cy="3783512"/>
        </p:xfrm>
        <a:graphic>
          <a:graphicData uri="http://schemas.openxmlformats.org/drawingml/2006/table">
            <a:tbl>
              <a:tblPr firstRow="1" firstCol="1" bandRow="1">
                <a:tableStyleId>{5C22544A-7EE6-4342-B048-85BDC9FD1C3A}</a:tableStyleId>
              </a:tblPr>
              <a:tblGrid>
                <a:gridCol w="1682542">
                  <a:extLst>
                    <a:ext uri="{9D8B030D-6E8A-4147-A177-3AD203B41FA5}">
                      <a16:colId xmlns:a16="http://schemas.microsoft.com/office/drawing/2014/main" xmlns="" val="20000"/>
                    </a:ext>
                  </a:extLst>
                </a:gridCol>
                <a:gridCol w="1487692">
                  <a:extLst>
                    <a:ext uri="{9D8B030D-6E8A-4147-A177-3AD203B41FA5}">
                      <a16:colId xmlns:a16="http://schemas.microsoft.com/office/drawing/2014/main" xmlns="" val="20001"/>
                    </a:ext>
                  </a:extLst>
                </a:gridCol>
              </a:tblGrid>
              <a:tr h="788950">
                <a:tc>
                  <a:txBody>
                    <a:bodyPr/>
                    <a:lstStyle/>
                    <a:p>
                      <a:pPr>
                        <a:lnSpc>
                          <a:spcPct val="115000"/>
                        </a:lnSpc>
                        <a:spcAft>
                          <a:spcPts val="0"/>
                        </a:spcAft>
                      </a:pPr>
                      <a:r>
                        <a:rPr lang="ru-RU" sz="1200">
                          <a:effectLst/>
                        </a:rPr>
                        <a:t>Направленность</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dirty="0">
                          <a:effectLst/>
                        </a:rPr>
                        <a:t>Доля зачислений, %</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0"/>
                  </a:ext>
                </a:extLst>
              </a:tr>
              <a:tr h="382573">
                <a:tc>
                  <a:txBody>
                    <a:bodyPr/>
                    <a:lstStyle/>
                    <a:p>
                      <a:pPr marL="0" lvl="0" indent="0">
                        <a:lnSpc>
                          <a:spcPct val="115000"/>
                        </a:lnSpc>
                        <a:spcAft>
                          <a:spcPts val="0"/>
                        </a:spcAft>
                        <a:buFont typeface="+mj-lt"/>
                        <a:buNone/>
                      </a:pPr>
                      <a:r>
                        <a:rPr lang="ru-RU" sz="1200" dirty="0" smtClean="0">
                          <a:effectLst/>
                        </a:rPr>
                        <a:t>1. Художественная</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35,9</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1"/>
                  </a:ext>
                </a:extLst>
              </a:tr>
              <a:tr h="450039">
                <a:tc>
                  <a:txBody>
                    <a:bodyPr/>
                    <a:lstStyle/>
                    <a:p>
                      <a:pPr marL="0" lvl="0" indent="0">
                        <a:lnSpc>
                          <a:spcPct val="115000"/>
                        </a:lnSpc>
                        <a:spcAft>
                          <a:spcPts val="0"/>
                        </a:spcAft>
                        <a:buFont typeface="+mj-lt"/>
                        <a:buNone/>
                      </a:pPr>
                      <a:r>
                        <a:rPr lang="ru-RU" sz="1200" dirty="0" smtClean="0">
                          <a:effectLst/>
                        </a:rPr>
                        <a:t>2. Социально-гуманитарная</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19,6</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2"/>
                  </a:ext>
                </a:extLst>
              </a:tr>
              <a:tr h="450039">
                <a:tc>
                  <a:txBody>
                    <a:bodyPr/>
                    <a:lstStyle/>
                    <a:p>
                      <a:pPr marL="0" lvl="0" indent="0">
                        <a:lnSpc>
                          <a:spcPct val="115000"/>
                        </a:lnSpc>
                        <a:spcAft>
                          <a:spcPts val="0"/>
                        </a:spcAft>
                        <a:buFont typeface="+mj-lt"/>
                        <a:buNone/>
                      </a:pPr>
                      <a:r>
                        <a:rPr lang="ru-RU" sz="1200" dirty="0" smtClean="0">
                          <a:effectLst/>
                        </a:rPr>
                        <a:t>3. Физкультурно-спортивная</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14,6</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3"/>
                  </a:ext>
                </a:extLst>
              </a:tr>
              <a:tr h="382573">
                <a:tc>
                  <a:txBody>
                    <a:bodyPr/>
                    <a:lstStyle/>
                    <a:p>
                      <a:pPr marL="0" lvl="0" indent="0">
                        <a:lnSpc>
                          <a:spcPct val="115000"/>
                        </a:lnSpc>
                        <a:spcAft>
                          <a:spcPts val="0"/>
                        </a:spcAft>
                        <a:buFont typeface="+mj-lt"/>
                        <a:buNone/>
                      </a:pPr>
                      <a:r>
                        <a:rPr lang="ru-RU" sz="1200" dirty="0" smtClean="0">
                          <a:effectLst/>
                        </a:rPr>
                        <a:t>4. Естественнонаучная</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13,7</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4"/>
                  </a:ext>
                </a:extLst>
              </a:tr>
              <a:tr h="382573">
                <a:tc>
                  <a:txBody>
                    <a:bodyPr/>
                    <a:lstStyle/>
                    <a:p>
                      <a:pPr marL="0" lvl="0" indent="0">
                        <a:lnSpc>
                          <a:spcPct val="115000"/>
                        </a:lnSpc>
                        <a:spcAft>
                          <a:spcPts val="0"/>
                        </a:spcAft>
                        <a:buFont typeface="+mj-lt"/>
                        <a:buNone/>
                      </a:pPr>
                      <a:r>
                        <a:rPr lang="ru-RU" sz="1200" dirty="0" smtClean="0">
                          <a:effectLst/>
                        </a:rPr>
                        <a:t>5. Техническая </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10,7</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5"/>
                  </a:ext>
                </a:extLst>
              </a:tr>
              <a:tr h="450039">
                <a:tc>
                  <a:txBody>
                    <a:bodyPr/>
                    <a:lstStyle/>
                    <a:p>
                      <a:pPr marL="0" lvl="0" indent="0">
                        <a:lnSpc>
                          <a:spcPct val="115000"/>
                        </a:lnSpc>
                        <a:spcAft>
                          <a:spcPts val="0"/>
                        </a:spcAft>
                        <a:buFont typeface="+mj-lt"/>
                        <a:buNone/>
                      </a:pPr>
                      <a:r>
                        <a:rPr lang="ru-RU" sz="1200" dirty="0" smtClean="0">
                          <a:effectLst/>
                        </a:rPr>
                        <a:t>6. </a:t>
                      </a:r>
                      <a:r>
                        <a:rPr lang="ru-RU" sz="1200" dirty="0" err="1" smtClean="0">
                          <a:effectLst/>
                        </a:rPr>
                        <a:t>Туристко</a:t>
                      </a:r>
                      <a:r>
                        <a:rPr lang="ru-RU" sz="1200" dirty="0" smtClean="0">
                          <a:effectLst/>
                        </a:rPr>
                        <a:t>-краеведческая</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5,5</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6"/>
                  </a:ext>
                </a:extLst>
              </a:tr>
              <a:tr h="382573">
                <a:tc>
                  <a:txBody>
                    <a:bodyPr/>
                    <a:lstStyle/>
                    <a:p>
                      <a:pPr>
                        <a:lnSpc>
                          <a:spcPct val="115000"/>
                        </a:lnSpc>
                        <a:spcAft>
                          <a:spcPts val="0"/>
                        </a:spcAft>
                      </a:pPr>
                      <a:r>
                        <a:rPr lang="ru-RU" sz="1200">
                          <a:effectLst/>
                        </a:rPr>
                        <a:t> </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dirty="0">
                          <a:effectLst/>
                        </a:rPr>
                        <a:t> </a:t>
                      </a:r>
                      <a:endParaRPr lang="ru-RU" sz="11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7"/>
                  </a:ext>
                </a:extLst>
              </a:tr>
            </a:tbl>
          </a:graphicData>
        </a:graphic>
      </p:graphicFrame>
      <p:graphicFrame>
        <p:nvGraphicFramePr>
          <p:cNvPr id="12" name="Диаграмма 11"/>
          <p:cNvGraphicFramePr>
            <a:graphicFrameLocks/>
          </p:cNvGraphicFramePr>
          <p:nvPr>
            <p:extLst/>
          </p:nvPr>
        </p:nvGraphicFramePr>
        <p:xfrm>
          <a:off x="3881032" y="1988840"/>
          <a:ext cx="4939440" cy="32403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403567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4297660" y="2011660"/>
            <a:ext cx="548680" cy="9144000"/>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t="12891" b="16863"/>
          <a:stretch/>
        </p:blipFill>
        <p:spPr>
          <a:xfrm>
            <a:off x="7956376" y="5477802"/>
            <a:ext cx="1023971" cy="1077219"/>
          </a:xfrm>
          <a:prstGeom prst="rect">
            <a:avLst/>
          </a:prstGeom>
          <a:effectLst>
            <a:outerShdw blurRad="50800" dist="38100" dir="5400000" algn="t" rotWithShape="0">
              <a:prstClr val="black">
                <a:alpha val="40000"/>
              </a:prstClr>
            </a:outerShdw>
          </a:effectLst>
        </p:spPr>
      </p:pic>
      <p:sp>
        <p:nvSpPr>
          <p:cNvPr id="2" name="TextBox 1"/>
          <p:cNvSpPr txBox="1"/>
          <p:nvPr/>
        </p:nvSpPr>
        <p:spPr>
          <a:xfrm>
            <a:off x="1043608" y="548680"/>
            <a:ext cx="7704856" cy="1200329"/>
          </a:xfrm>
          <a:prstGeom prst="rect">
            <a:avLst/>
          </a:prstGeom>
          <a:noFill/>
        </p:spPr>
        <p:txBody>
          <a:bodyPr wrap="square" rtlCol="0">
            <a:spAutoFit/>
          </a:bodyPr>
          <a:lstStyle/>
          <a:p>
            <a:pPr algn="ctr"/>
            <a:r>
              <a:rPr lang="ru-RU" sz="2400" b="1" dirty="0" smtClean="0"/>
              <a:t>Количество </a:t>
            </a:r>
            <a:r>
              <a:rPr lang="ru-RU" sz="2400" b="1" dirty="0"/>
              <a:t>дополнительных общеобразовательных общеразвивающих программ </a:t>
            </a:r>
            <a:endParaRPr lang="ru-RU" sz="2400" b="1" dirty="0" smtClean="0"/>
          </a:p>
          <a:p>
            <a:pPr algn="ctr"/>
            <a:r>
              <a:rPr lang="ru-RU" sz="2400" b="1" dirty="0" smtClean="0"/>
              <a:t>по </a:t>
            </a:r>
            <a:r>
              <a:rPr lang="ru-RU" sz="2400" b="1" dirty="0"/>
              <a:t>естественнонаучной направленности</a:t>
            </a:r>
            <a:endParaRPr lang="ru-RU" sz="2400" dirty="0"/>
          </a:p>
        </p:txBody>
      </p:sp>
      <p:graphicFrame>
        <p:nvGraphicFramePr>
          <p:cNvPr id="3" name="Таблица 2"/>
          <p:cNvGraphicFramePr>
            <a:graphicFrameLocks noGrp="1"/>
          </p:cNvGraphicFramePr>
          <p:nvPr>
            <p:extLst/>
          </p:nvPr>
        </p:nvGraphicFramePr>
        <p:xfrm>
          <a:off x="611562" y="1916834"/>
          <a:ext cx="7920877" cy="4099908"/>
        </p:xfrm>
        <a:graphic>
          <a:graphicData uri="http://schemas.openxmlformats.org/drawingml/2006/table">
            <a:tbl>
              <a:tblPr firstRow="1" firstCol="1" bandRow="1">
                <a:tableStyleId>{5C22544A-7EE6-4342-B048-85BDC9FD1C3A}</a:tableStyleId>
              </a:tblPr>
              <a:tblGrid>
                <a:gridCol w="2819977">
                  <a:extLst>
                    <a:ext uri="{9D8B030D-6E8A-4147-A177-3AD203B41FA5}">
                      <a16:colId xmlns:a16="http://schemas.microsoft.com/office/drawing/2014/main" xmlns="" val="20000"/>
                    </a:ext>
                  </a:extLst>
                </a:gridCol>
                <a:gridCol w="1779540">
                  <a:extLst>
                    <a:ext uri="{9D8B030D-6E8A-4147-A177-3AD203B41FA5}">
                      <a16:colId xmlns:a16="http://schemas.microsoft.com/office/drawing/2014/main" xmlns="" val="20001"/>
                    </a:ext>
                  </a:extLst>
                </a:gridCol>
                <a:gridCol w="1660680">
                  <a:extLst>
                    <a:ext uri="{9D8B030D-6E8A-4147-A177-3AD203B41FA5}">
                      <a16:colId xmlns:a16="http://schemas.microsoft.com/office/drawing/2014/main" xmlns="" val="20002"/>
                    </a:ext>
                  </a:extLst>
                </a:gridCol>
                <a:gridCol w="1660680">
                  <a:extLst>
                    <a:ext uri="{9D8B030D-6E8A-4147-A177-3AD203B41FA5}">
                      <a16:colId xmlns:a16="http://schemas.microsoft.com/office/drawing/2014/main" xmlns="" val="20003"/>
                    </a:ext>
                  </a:extLst>
                </a:gridCol>
              </a:tblGrid>
              <a:tr h="1155540">
                <a:tc>
                  <a:txBody>
                    <a:bodyPr/>
                    <a:lstStyle/>
                    <a:p>
                      <a:pPr>
                        <a:lnSpc>
                          <a:spcPct val="115000"/>
                        </a:lnSpc>
                        <a:spcAft>
                          <a:spcPts val="0"/>
                        </a:spcAft>
                      </a:pPr>
                      <a:r>
                        <a:rPr lang="ru-RU" sz="1200">
                          <a:effectLst/>
                        </a:rPr>
                        <a:t> </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Кол-во программ за счет школьных часов</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Кол-во программ за счет часов допов</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Всего программ</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xmlns="" val="10000"/>
                  </a:ext>
                </a:extLst>
              </a:tr>
              <a:tr h="369839">
                <a:tc>
                  <a:txBody>
                    <a:bodyPr/>
                    <a:lstStyle/>
                    <a:p>
                      <a:pPr>
                        <a:lnSpc>
                          <a:spcPct val="115000"/>
                        </a:lnSpc>
                        <a:spcAft>
                          <a:spcPts val="0"/>
                        </a:spcAft>
                      </a:pPr>
                      <a:r>
                        <a:rPr lang="ru-RU" sz="1200" dirty="0" smtClean="0">
                          <a:effectLst/>
                        </a:rPr>
                        <a:t>1. МБОУ </a:t>
                      </a:r>
                      <a:r>
                        <a:rPr lang="ru-RU" sz="1200" dirty="0">
                          <a:effectLst/>
                        </a:rPr>
                        <a:t>ЦО «Притяжение»</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a:effectLst/>
                        </a:rPr>
                        <a:t>9</a:t>
                      </a:r>
                      <a:endParaRPr lang="ru-RU" sz="2400" b="1"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a:effectLst/>
                        </a:rPr>
                        <a:t>1</a:t>
                      </a:r>
                      <a:endParaRPr lang="ru-RU" sz="2400" b="1"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a:effectLst/>
                        </a:rPr>
                        <a:t>10</a:t>
                      </a:r>
                      <a:endParaRPr lang="ru-RU" sz="2400" b="1">
                        <a:effectLst/>
                        <a:latin typeface="Calibri"/>
                        <a:ea typeface="Calibri"/>
                        <a:cs typeface="Times New Roman"/>
                      </a:endParaRPr>
                    </a:p>
                  </a:txBody>
                  <a:tcPr marL="68580" marR="68580" marT="0" marB="0"/>
                </a:tc>
                <a:extLst>
                  <a:ext uri="{0D108BD9-81ED-4DB2-BD59-A6C34878D82A}">
                    <a16:rowId xmlns:a16="http://schemas.microsoft.com/office/drawing/2014/main" xmlns="" val="10001"/>
                  </a:ext>
                </a:extLst>
              </a:tr>
              <a:tr h="369839">
                <a:tc>
                  <a:txBody>
                    <a:bodyPr/>
                    <a:lstStyle/>
                    <a:p>
                      <a:pPr>
                        <a:lnSpc>
                          <a:spcPct val="115000"/>
                        </a:lnSpc>
                        <a:spcAft>
                          <a:spcPts val="0"/>
                        </a:spcAft>
                      </a:pPr>
                      <a:r>
                        <a:rPr lang="ru-RU" sz="1200" dirty="0" smtClean="0">
                          <a:effectLst/>
                        </a:rPr>
                        <a:t>2. МБОУ </a:t>
                      </a:r>
                      <a:r>
                        <a:rPr lang="ru-RU" sz="1200" dirty="0">
                          <a:effectLst/>
                        </a:rPr>
                        <a:t>ЦО «Содружество»</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a:effectLst/>
                        </a:rPr>
                        <a:t>7</a:t>
                      </a:r>
                      <a:endParaRPr lang="ru-RU" sz="2400" b="1">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a:effectLst/>
                        </a:rPr>
                        <a:t>1</a:t>
                      </a:r>
                      <a:endParaRPr lang="ru-RU" sz="2400" b="1"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a:effectLst/>
                        </a:rPr>
                        <a:t>8</a:t>
                      </a:r>
                      <a:endParaRPr lang="ru-RU" sz="2400" b="1">
                        <a:effectLst/>
                        <a:latin typeface="Calibri"/>
                        <a:ea typeface="Calibri"/>
                        <a:cs typeface="Times New Roman"/>
                      </a:endParaRPr>
                    </a:p>
                  </a:txBody>
                  <a:tcPr marL="68580" marR="68580" marT="0" marB="0"/>
                </a:tc>
                <a:extLst>
                  <a:ext uri="{0D108BD9-81ED-4DB2-BD59-A6C34878D82A}">
                    <a16:rowId xmlns:a16="http://schemas.microsoft.com/office/drawing/2014/main" xmlns="" val="10002"/>
                  </a:ext>
                </a:extLst>
              </a:tr>
              <a:tr h="369839">
                <a:tc>
                  <a:txBody>
                    <a:bodyPr/>
                    <a:lstStyle/>
                    <a:p>
                      <a:pPr>
                        <a:lnSpc>
                          <a:spcPct val="115000"/>
                        </a:lnSpc>
                        <a:spcAft>
                          <a:spcPts val="0"/>
                        </a:spcAft>
                      </a:pPr>
                      <a:r>
                        <a:rPr lang="ru-RU" sz="1200" dirty="0" smtClean="0">
                          <a:effectLst/>
                        </a:rPr>
                        <a:t>3. МБОУ </a:t>
                      </a:r>
                      <a:r>
                        <a:rPr lang="ru-RU" sz="1200" dirty="0">
                          <a:effectLst/>
                        </a:rPr>
                        <a:t>ЦО «Интеллект»</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a:effectLst/>
                        </a:rPr>
                        <a:t>4</a:t>
                      </a:r>
                      <a:endParaRPr lang="ru-RU" sz="2400" b="1">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a:effectLst/>
                        </a:rPr>
                        <a:t>-</a:t>
                      </a:r>
                      <a:endParaRPr lang="ru-RU" sz="2400" b="1"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a:effectLst/>
                        </a:rPr>
                        <a:t>4</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3"/>
                  </a:ext>
                </a:extLst>
              </a:tr>
              <a:tr h="369839">
                <a:tc>
                  <a:txBody>
                    <a:bodyPr/>
                    <a:lstStyle/>
                    <a:p>
                      <a:pPr>
                        <a:lnSpc>
                          <a:spcPct val="115000"/>
                        </a:lnSpc>
                        <a:spcAft>
                          <a:spcPts val="0"/>
                        </a:spcAft>
                      </a:pPr>
                      <a:r>
                        <a:rPr lang="ru-RU" sz="1200" dirty="0" smtClean="0">
                          <a:effectLst/>
                        </a:rPr>
                        <a:t>3. МБОУ </a:t>
                      </a:r>
                      <a:r>
                        <a:rPr lang="ru-RU" sz="1200" dirty="0">
                          <a:effectLst/>
                        </a:rPr>
                        <a:t>СОШ №5</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a:effectLst/>
                        </a:rPr>
                        <a:t>3</a:t>
                      </a:r>
                      <a:endParaRPr lang="ru-RU" sz="2400" b="1">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a:effectLst/>
                        </a:rPr>
                        <a:t>1</a:t>
                      </a:r>
                      <a:endParaRPr lang="ru-RU" sz="2400" b="1">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a:effectLst/>
                        </a:rPr>
                        <a:t>4</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4"/>
                  </a:ext>
                </a:extLst>
              </a:tr>
              <a:tr h="369839">
                <a:tc>
                  <a:txBody>
                    <a:bodyPr/>
                    <a:lstStyle/>
                    <a:p>
                      <a:pPr>
                        <a:lnSpc>
                          <a:spcPct val="115000"/>
                        </a:lnSpc>
                        <a:spcAft>
                          <a:spcPts val="0"/>
                        </a:spcAft>
                      </a:pPr>
                      <a:r>
                        <a:rPr lang="ru-RU" sz="1200" dirty="0" smtClean="0">
                          <a:effectLst/>
                        </a:rPr>
                        <a:t>3. МБОУ </a:t>
                      </a:r>
                      <a:r>
                        <a:rPr lang="ru-RU" sz="1200" dirty="0">
                          <a:effectLst/>
                        </a:rPr>
                        <a:t>СОШ №15</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a:effectLst/>
                        </a:rPr>
                        <a:t>3</a:t>
                      </a:r>
                      <a:endParaRPr lang="ru-RU" sz="2400" b="1"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a:effectLst/>
                        </a:rPr>
                        <a:t>1</a:t>
                      </a:r>
                      <a:endParaRPr lang="ru-RU" sz="2400" b="1">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a:effectLst/>
                        </a:rPr>
                        <a:t>4</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5"/>
                  </a:ext>
                </a:extLst>
              </a:tr>
              <a:tr h="369839">
                <a:tc>
                  <a:txBody>
                    <a:bodyPr/>
                    <a:lstStyle/>
                    <a:p>
                      <a:pPr>
                        <a:lnSpc>
                          <a:spcPct val="115000"/>
                        </a:lnSpc>
                        <a:spcAft>
                          <a:spcPts val="0"/>
                        </a:spcAft>
                      </a:pPr>
                      <a:r>
                        <a:rPr lang="ru-RU" sz="1200" dirty="0" smtClean="0">
                          <a:effectLst/>
                        </a:rPr>
                        <a:t>4. МБОУ </a:t>
                      </a:r>
                      <a:r>
                        <a:rPr lang="ru-RU" sz="1200" dirty="0">
                          <a:effectLst/>
                        </a:rPr>
                        <a:t>СОШ №1</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a:effectLst/>
                        </a:rPr>
                        <a:t>-</a:t>
                      </a:r>
                      <a:endParaRPr lang="ru-RU" sz="2400" b="1">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a:effectLst/>
                        </a:rPr>
                        <a:t>3</a:t>
                      </a:r>
                      <a:endParaRPr lang="ru-RU" sz="2400" b="1">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a:effectLst/>
                        </a:rPr>
                        <a:t>3</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6"/>
                  </a:ext>
                </a:extLst>
              </a:tr>
              <a:tr h="369839">
                <a:tc>
                  <a:txBody>
                    <a:bodyPr/>
                    <a:lstStyle/>
                    <a:p>
                      <a:pPr>
                        <a:lnSpc>
                          <a:spcPct val="115000"/>
                        </a:lnSpc>
                        <a:spcAft>
                          <a:spcPts val="0"/>
                        </a:spcAft>
                      </a:pPr>
                      <a:r>
                        <a:rPr lang="ru-RU" sz="1200">
                          <a:effectLst/>
                        </a:rPr>
                        <a:t>Итого:</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a:effectLst/>
                        </a:rPr>
                        <a:t> </a:t>
                      </a:r>
                      <a:r>
                        <a:rPr lang="ru-RU" sz="2400" b="1" dirty="0" smtClean="0">
                          <a:effectLst/>
                        </a:rPr>
                        <a:t>26</a:t>
                      </a:r>
                      <a:endParaRPr lang="ru-RU" sz="2400" b="1"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smtClean="0">
                          <a:effectLst/>
                        </a:rPr>
                        <a:t>7</a:t>
                      </a:r>
                      <a:r>
                        <a:rPr lang="ru-RU" sz="2400" b="1" dirty="0">
                          <a:effectLst/>
                        </a:rPr>
                        <a:t> </a:t>
                      </a:r>
                      <a:endParaRPr lang="ru-RU" sz="2400" b="1"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2400" b="1" dirty="0">
                          <a:effectLst/>
                        </a:rPr>
                        <a:t>33</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41433800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4297660" y="2011660"/>
            <a:ext cx="548680" cy="9144000"/>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t="12891" b="16863"/>
          <a:stretch/>
        </p:blipFill>
        <p:spPr>
          <a:xfrm>
            <a:off x="7956376" y="5477802"/>
            <a:ext cx="1023971" cy="1077219"/>
          </a:xfrm>
          <a:prstGeom prst="rect">
            <a:avLst/>
          </a:prstGeom>
          <a:effectLst>
            <a:outerShdw blurRad="50800" dist="38100" dir="5400000" algn="t" rotWithShape="0">
              <a:prstClr val="black">
                <a:alpha val="40000"/>
              </a:prstClr>
            </a:outerShdw>
          </a:effectLst>
        </p:spPr>
      </p:pic>
      <p:sp>
        <p:nvSpPr>
          <p:cNvPr id="2" name="TextBox 1"/>
          <p:cNvSpPr txBox="1"/>
          <p:nvPr/>
        </p:nvSpPr>
        <p:spPr>
          <a:xfrm>
            <a:off x="1043608" y="548680"/>
            <a:ext cx="7704856" cy="1200329"/>
          </a:xfrm>
          <a:prstGeom prst="rect">
            <a:avLst/>
          </a:prstGeom>
          <a:noFill/>
        </p:spPr>
        <p:txBody>
          <a:bodyPr wrap="square" rtlCol="0">
            <a:spAutoFit/>
          </a:bodyPr>
          <a:lstStyle/>
          <a:p>
            <a:pPr algn="ctr"/>
            <a:r>
              <a:rPr lang="ru-RU" sz="2400" b="1" dirty="0"/>
              <a:t>Количество зачислений по дополнительным общеобразовательным общеразвивающим программам естественнонаучной направленности</a:t>
            </a:r>
            <a:endParaRPr lang="ru-RU" sz="2400" b="1" dirty="0" smtClean="0">
              <a:ln>
                <a:solidFill>
                  <a:srgbClr val="19434F"/>
                </a:solidFill>
              </a:ln>
              <a:solidFill>
                <a:srgbClr val="296D7F"/>
              </a:solidFill>
              <a:latin typeface="Times New Roman" pitchFamily="18" charset="0"/>
              <a:cs typeface="Times New Roman" pitchFamily="18" charset="0"/>
            </a:endParaRPr>
          </a:p>
        </p:txBody>
      </p:sp>
      <p:graphicFrame>
        <p:nvGraphicFramePr>
          <p:cNvPr id="4" name="Таблица 3"/>
          <p:cNvGraphicFramePr>
            <a:graphicFrameLocks noGrp="1"/>
          </p:cNvGraphicFramePr>
          <p:nvPr>
            <p:extLst/>
          </p:nvPr>
        </p:nvGraphicFramePr>
        <p:xfrm>
          <a:off x="460375" y="1760061"/>
          <a:ext cx="8007987" cy="4295101"/>
        </p:xfrm>
        <a:graphic>
          <a:graphicData uri="http://schemas.openxmlformats.org/drawingml/2006/table">
            <a:tbl>
              <a:tblPr firstRow="1" firstCol="1" bandRow="1">
                <a:tableStyleId>{5C22544A-7EE6-4342-B048-85BDC9FD1C3A}</a:tableStyleId>
              </a:tblPr>
              <a:tblGrid>
                <a:gridCol w="2023393">
                  <a:extLst>
                    <a:ext uri="{9D8B030D-6E8A-4147-A177-3AD203B41FA5}">
                      <a16:colId xmlns:a16="http://schemas.microsoft.com/office/drawing/2014/main" xmlns="" val="20000"/>
                    </a:ext>
                  </a:extLst>
                </a:gridCol>
                <a:gridCol w="1476667">
                  <a:extLst>
                    <a:ext uri="{9D8B030D-6E8A-4147-A177-3AD203B41FA5}">
                      <a16:colId xmlns:a16="http://schemas.microsoft.com/office/drawing/2014/main" xmlns="" val="20001"/>
                    </a:ext>
                  </a:extLst>
                </a:gridCol>
                <a:gridCol w="1475661">
                  <a:extLst>
                    <a:ext uri="{9D8B030D-6E8A-4147-A177-3AD203B41FA5}">
                      <a16:colId xmlns:a16="http://schemas.microsoft.com/office/drawing/2014/main" xmlns="" val="20002"/>
                    </a:ext>
                  </a:extLst>
                </a:gridCol>
                <a:gridCol w="1085213">
                  <a:extLst>
                    <a:ext uri="{9D8B030D-6E8A-4147-A177-3AD203B41FA5}">
                      <a16:colId xmlns:a16="http://schemas.microsoft.com/office/drawing/2014/main" xmlns="" val="20003"/>
                    </a:ext>
                  </a:extLst>
                </a:gridCol>
                <a:gridCol w="851621">
                  <a:extLst>
                    <a:ext uri="{9D8B030D-6E8A-4147-A177-3AD203B41FA5}">
                      <a16:colId xmlns:a16="http://schemas.microsoft.com/office/drawing/2014/main" xmlns="" val="20004"/>
                    </a:ext>
                  </a:extLst>
                </a:gridCol>
                <a:gridCol w="1095432">
                  <a:extLst>
                    <a:ext uri="{9D8B030D-6E8A-4147-A177-3AD203B41FA5}">
                      <a16:colId xmlns:a16="http://schemas.microsoft.com/office/drawing/2014/main" xmlns="" val="20005"/>
                    </a:ext>
                  </a:extLst>
                </a:gridCol>
              </a:tblGrid>
              <a:tr h="857940">
                <a:tc>
                  <a:txBody>
                    <a:bodyPr/>
                    <a:lstStyle/>
                    <a:p>
                      <a:pPr>
                        <a:lnSpc>
                          <a:spcPct val="115000"/>
                        </a:lnSpc>
                        <a:spcAft>
                          <a:spcPts val="0"/>
                        </a:spcAft>
                      </a:pPr>
                      <a:r>
                        <a:rPr lang="ru-RU" sz="1200" dirty="0">
                          <a:effectLst/>
                        </a:rPr>
                        <a:t> </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200" dirty="0">
                          <a:effectLst/>
                        </a:rPr>
                        <a:t>Кол-во </a:t>
                      </a:r>
                      <a:r>
                        <a:rPr lang="ru-RU" sz="1200" dirty="0" smtClean="0">
                          <a:effectLst/>
                        </a:rPr>
                        <a:t>зачислений</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Кол-во зачислений за счет часов ДДТ и «Созвездие»</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Всего зачисленных</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Всего уч-ся 1-11 классов</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200">
                          <a:effectLst/>
                        </a:rPr>
                        <a:t>Доля от общего кол-ва уч-ся,%</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xmlns="" val="10000"/>
                  </a:ext>
                </a:extLst>
              </a:tr>
              <a:tr h="285980">
                <a:tc>
                  <a:txBody>
                    <a:bodyPr/>
                    <a:lstStyle/>
                    <a:p>
                      <a:pPr marL="0" lvl="0" indent="0">
                        <a:lnSpc>
                          <a:spcPct val="115000"/>
                        </a:lnSpc>
                        <a:spcAft>
                          <a:spcPts val="0"/>
                        </a:spcAft>
                        <a:buFont typeface="+mj-lt"/>
                        <a:buNone/>
                      </a:pPr>
                      <a:r>
                        <a:rPr lang="ru-RU" sz="1200" dirty="0" smtClean="0">
                          <a:effectLst/>
                        </a:rPr>
                        <a:t>1. МБОУ </a:t>
                      </a:r>
                      <a:r>
                        <a:rPr lang="ru-RU" sz="1200" dirty="0">
                          <a:effectLst/>
                        </a:rPr>
                        <a:t>СОШ №5</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46</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180</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226</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519</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43,5</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1"/>
                  </a:ext>
                </a:extLst>
              </a:tr>
              <a:tr h="571960">
                <a:tc>
                  <a:txBody>
                    <a:bodyPr/>
                    <a:lstStyle/>
                    <a:p>
                      <a:pPr marL="0" lvl="0" indent="0">
                        <a:lnSpc>
                          <a:spcPct val="115000"/>
                        </a:lnSpc>
                        <a:spcAft>
                          <a:spcPts val="0"/>
                        </a:spcAft>
                        <a:buFont typeface="+mj-lt"/>
                        <a:buNone/>
                      </a:pPr>
                      <a:r>
                        <a:rPr lang="ru-RU" sz="1200" dirty="0" smtClean="0">
                          <a:effectLst/>
                        </a:rPr>
                        <a:t>2. МБОУ </a:t>
                      </a:r>
                      <a:r>
                        <a:rPr lang="ru-RU" sz="1200" dirty="0">
                          <a:effectLst/>
                        </a:rPr>
                        <a:t>ЦО «Содружество»</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148</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80</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228</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843</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27</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2"/>
                  </a:ext>
                </a:extLst>
              </a:tr>
              <a:tr h="571960">
                <a:tc>
                  <a:txBody>
                    <a:bodyPr/>
                    <a:lstStyle/>
                    <a:p>
                      <a:pPr marL="0" lvl="0" indent="0">
                        <a:lnSpc>
                          <a:spcPct val="115000"/>
                        </a:lnSpc>
                        <a:spcAft>
                          <a:spcPts val="0"/>
                        </a:spcAft>
                        <a:buFont typeface="+mj-lt"/>
                        <a:buNone/>
                      </a:pPr>
                      <a:r>
                        <a:rPr lang="ru-RU" sz="1200" dirty="0" smtClean="0">
                          <a:effectLst/>
                        </a:rPr>
                        <a:t>3. МБОУ </a:t>
                      </a:r>
                      <a:r>
                        <a:rPr lang="ru-RU" sz="1200" dirty="0">
                          <a:effectLst/>
                        </a:rPr>
                        <a:t>ЦО «Притяжение»</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200</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30</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230</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1169</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19,7</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3"/>
                  </a:ext>
                </a:extLst>
              </a:tr>
              <a:tr h="285980">
                <a:tc>
                  <a:txBody>
                    <a:bodyPr/>
                    <a:lstStyle/>
                    <a:p>
                      <a:pPr marL="0" lvl="0" indent="0">
                        <a:lnSpc>
                          <a:spcPct val="115000"/>
                        </a:lnSpc>
                        <a:spcAft>
                          <a:spcPts val="0"/>
                        </a:spcAft>
                        <a:buFont typeface="+mj-lt"/>
                        <a:buNone/>
                      </a:pPr>
                      <a:r>
                        <a:rPr lang="ru-RU" sz="1200" dirty="0" smtClean="0">
                          <a:effectLst/>
                        </a:rPr>
                        <a:t>4. МБОУ </a:t>
                      </a:r>
                      <a:r>
                        <a:rPr lang="ru-RU" sz="1200" dirty="0">
                          <a:effectLst/>
                        </a:rPr>
                        <a:t>СОШ №1</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84</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84</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464</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18,1</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4"/>
                  </a:ext>
                </a:extLst>
              </a:tr>
              <a:tr h="459409">
                <a:tc>
                  <a:txBody>
                    <a:bodyPr/>
                    <a:lstStyle/>
                    <a:p>
                      <a:pPr marL="0" lvl="0" indent="0">
                        <a:lnSpc>
                          <a:spcPct val="115000"/>
                        </a:lnSpc>
                        <a:spcAft>
                          <a:spcPts val="0"/>
                        </a:spcAft>
                        <a:buFont typeface="+mj-lt"/>
                        <a:buNone/>
                      </a:pPr>
                      <a:r>
                        <a:rPr lang="ru-RU" sz="1200" dirty="0" smtClean="0">
                          <a:effectLst/>
                        </a:rPr>
                        <a:t>5. МБОУ </a:t>
                      </a:r>
                      <a:r>
                        <a:rPr lang="ru-RU" sz="1200" dirty="0">
                          <a:effectLst/>
                        </a:rPr>
                        <a:t>СОШ №15</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46</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30</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76</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551</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13,8</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5"/>
                  </a:ext>
                </a:extLst>
              </a:tr>
              <a:tr h="571960">
                <a:tc>
                  <a:txBody>
                    <a:bodyPr/>
                    <a:lstStyle/>
                    <a:p>
                      <a:pPr marL="0" lvl="0" indent="0">
                        <a:lnSpc>
                          <a:spcPct val="115000"/>
                        </a:lnSpc>
                        <a:spcAft>
                          <a:spcPts val="0"/>
                        </a:spcAft>
                        <a:buFont typeface="+mj-lt"/>
                        <a:buNone/>
                      </a:pPr>
                      <a:r>
                        <a:rPr lang="ru-RU" sz="1200" dirty="0" smtClean="0">
                          <a:effectLst/>
                        </a:rPr>
                        <a:t>6. МБОУ </a:t>
                      </a:r>
                      <a:r>
                        <a:rPr lang="ru-RU" sz="1200" dirty="0">
                          <a:effectLst/>
                        </a:rPr>
                        <a:t>ЦО «Интеллект»</a:t>
                      </a:r>
                      <a:endParaRPr lang="ru-RU" sz="11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100</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100</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1222</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2400" b="1" dirty="0">
                          <a:effectLst/>
                        </a:rPr>
                        <a:t>8,2</a:t>
                      </a:r>
                      <a:endParaRPr lang="ru-RU" sz="2400" b="1" dirty="0">
                        <a:effectLst/>
                        <a:latin typeface="Calibri"/>
                        <a:ea typeface="Calibri"/>
                        <a:cs typeface="Times New Roman"/>
                      </a:endParaRPr>
                    </a:p>
                  </a:txBody>
                  <a:tcPr marL="68580" marR="68580" marT="0" marB="0"/>
                </a:tc>
                <a:extLst>
                  <a:ext uri="{0D108BD9-81ED-4DB2-BD59-A6C34878D82A}">
                    <a16:rowId xmlns:a16="http://schemas.microsoft.com/office/drawing/2014/main" xmlns="" val="10006"/>
                  </a:ext>
                </a:extLst>
              </a:tr>
              <a:tr h="285980">
                <a:tc>
                  <a:txBody>
                    <a:bodyPr/>
                    <a:lstStyle/>
                    <a:p>
                      <a:pPr>
                        <a:lnSpc>
                          <a:spcPct val="115000"/>
                        </a:lnSpc>
                        <a:spcAft>
                          <a:spcPts val="0"/>
                        </a:spcAft>
                      </a:pPr>
                      <a:r>
                        <a:rPr lang="ru-RU" sz="1200">
                          <a:effectLst/>
                        </a:rPr>
                        <a:t> </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540</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a:effectLst/>
                        </a:rPr>
                        <a:t>404</a:t>
                      </a:r>
                      <a:endParaRPr lang="ru-RU" sz="160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944</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1600" dirty="0">
                          <a:effectLst/>
                        </a:rPr>
                        <a:t> </a:t>
                      </a:r>
                      <a:endParaRPr lang="ru-RU" sz="1600" dirty="0">
                        <a:effectLst/>
                        <a:latin typeface="Calibri"/>
                        <a:ea typeface="Calibri"/>
                        <a:cs typeface="Times New Roman"/>
                      </a:endParaRPr>
                    </a:p>
                  </a:txBody>
                  <a:tcPr marL="68580" marR="68580" marT="0" marB="0"/>
                </a:tc>
                <a:tc>
                  <a:txBody>
                    <a:bodyPr/>
                    <a:lstStyle/>
                    <a:p>
                      <a:pPr>
                        <a:lnSpc>
                          <a:spcPct val="115000"/>
                        </a:lnSpc>
                        <a:spcAft>
                          <a:spcPts val="0"/>
                        </a:spcAft>
                      </a:pPr>
                      <a:r>
                        <a:rPr lang="ru-RU" sz="2400" dirty="0">
                          <a:effectLst/>
                        </a:rPr>
                        <a:t> </a:t>
                      </a:r>
                      <a:endParaRPr lang="ru-RU" sz="24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40540389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3178" y="0"/>
            <a:ext cx="1220822" cy="5641232"/>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913920" y="1727311"/>
            <a:ext cx="1316160"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Минус 29"/>
          <p:cNvSpPr/>
          <p:nvPr/>
        </p:nvSpPr>
        <p:spPr>
          <a:xfrm>
            <a:off x="683569" y="1241000"/>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5" name="Прямоугольник 4"/>
          <p:cNvSpPr/>
          <p:nvPr/>
        </p:nvSpPr>
        <p:spPr>
          <a:xfrm>
            <a:off x="1051381" y="883896"/>
            <a:ext cx="2423175" cy="415498"/>
          </a:xfrm>
          <a:prstGeom prst="rect">
            <a:avLst/>
          </a:prstGeom>
        </p:spPr>
        <p:txBody>
          <a:bodyPr wrap="square">
            <a:spAutoFit/>
          </a:bodyPr>
          <a:lstStyle/>
          <a:p>
            <a:pPr algn="ct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050" dirty="0">
              <a:ln>
                <a:solidFill>
                  <a:srgbClr val="CBA78D"/>
                </a:solidFill>
              </a:ln>
              <a:solidFill>
                <a:srgbClr val="F2F6F7"/>
              </a:solidFill>
            </a:endParaRPr>
          </a:p>
        </p:txBody>
      </p:sp>
      <p:sp>
        <p:nvSpPr>
          <p:cNvPr id="19" name="Солнце 18"/>
          <p:cNvSpPr/>
          <p:nvPr/>
        </p:nvSpPr>
        <p:spPr>
          <a:xfrm>
            <a:off x="6514769" y="1121957"/>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8004">
            <a:off x="8205342" y="2763524"/>
            <a:ext cx="713088" cy="713088"/>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8291">
            <a:off x="8218162" y="4636179"/>
            <a:ext cx="777855" cy="655567"/>
          </a:xfrm>
          <a:prstGeom prst="rect">
            <a:avLst/>
          </a:prstGeom>
        </p:spPr>
      </p:pic>
      <p:pic>
        <p:nvPicPr>
          <p:cNvPr id="23" name="Рисунок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034543" y="3976859"/>
            <a:ext cx="407701" cy="402192"/>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666298" y="928842"/>
            <a:ext cx="407701" cy="402192"/>
          </a:xfrm>
          <a:prstGeom prst="rect">
            <a:avLst/>
          </a:prstGeom>
          <a:effectLst>
            <a:reflection endPos="0" dist="50800" dir="5400000" sy="-100000" algn="bl" rotWithShape="0"/>
          </a:effectLst>
        </p:spPr>
      </p:pic>
      <p:sp>
        <p:nvSpPr>
          <p:cNvPr id="3" name="Прямоугольник 2"/>
          <p:cNvSpPr/>
          <p:nvPr/>
        </p:nvSpPr>
        <p:spPr>
          <a:xfrm>
            <a:off x="79131" y="1411306"/>
            <a:ext cx="7141551" cy="507831"/>
          </a:xfrm>
          <a:prstGeom prst="rect">
            <a:avLst/>
          </a:prstGeom>
        </p:spPr>
        <p:txBody>
          <a:bodyPr wrap="square">
            <a:spAutoFit/>
          </a:bodyPr>
          <a:lstStyle/>
          <a:p>
            <a:endParaRPr lang="ru-RU" sz="1350" b="1" dirty="0">
              <a:latin typeface="Times New Roman" panose="02020603050405020304" pitchFamily="18" charset="0"/>
              <a:cs typeface="Times New Roman" panose="02020603050405020304" pitchFamily="18" charset="0"/>
            </a:endParaRPr>
          </a:p>
          <a:p>
            <a:endParaRPr lang="ru-RU" sz="135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77238" y="1294995"/>
            <a:ext cx="7624053" cy="3162404"/>
          </a:xfrm>
          <a:prstGeom prst="rect">
            <a:avLst/>
          </a:prstGeom>
        </p:spPr>
        <p:txBody>
          <a:bodyPr wrap="square">
            <a:spAutoFit/>
          </a:bodyPr>
          <a:lstStyle/>
          <a:p>
            <a:pPr algn="just">
              <a:spcBef>
                <a:spcPct val="0"/>
              </a:spcBef>
            </a:pPr>
            <a:r>
              <a:rPr lang="ru-RU" altLang="ru-RU" sz="1200" dirty="0">
                <a:latin typeface="Times New Roman" panose="02020603050405020304" pitchFamily="18" charset="0"/>
                <a:cs typeface="Times New Roman" panose="02020603050405020304" pitchFamily="18" charset="0"/>
              </a:rPr>
              <a:t>	</a:t>
            </a:r>
            <a:r>
              <a:rPr lang="ru-RU" altLang="ru-RU" sz="1050" b="1" dirty="0">
                <a:latin typeface="Times New Roman" panose="02020603050405020304" pitchFamily="18" charset="0"/>
                <a:cs typeface="Times New Roman" panose="02020603050405020304" pitchFamily="18" charset="0"/>
              </a:rPr>
              <a:t>МБОУ «Центр образования «Интеллект». </a:t>
            </a:r>
          </a:p>
          <a:p>
            <a:pPr algn="just">
              <a:spcBef>
                <a:spcPct val="0"/>
              </a:spcBef>
            </a:pPr>
            <a:r>
              <a:rPr lang="ru-RU" altLang="ru-RU" sz="1050" dirty="0" smtClean="0">
                <a:latin typeface="Times New Roman" panose="02020603050405020304" pitchFamily="18" charset="0"/>
                <a:cs typeface="Times New Roman" panose="02020603050405020304" pitchFamily="18" charset="0"/>
              </a:rPr>
              <a:t>Достигла </a:t>
            </a:r>
            <a:r>
              <a:rPr lang="ru-RU" altLang="ru-RU" sz="1050" dirty="0">
                <a:latin typeface="Times New Roman" panose="02020603050405020304" pitchFamily="18" charset="0"/>
                <a:cs typeface="Times New Roman" panose="02020603050405020304" pitchFamily="18" charset="0"/>
              </a:rPr>
              <a:t>высоких результатов по реализации программы профильного лагеря «Выбор» в рамках проекта «Профессии, о которых я мечтаю</a:t>
            </a:r>
            <a:r>
              <a:rPr lang="ru-RU" altLang="ru-RU" sz="1050" dirty="0" smtClean="0">
                <a:latin typeface="Times New Roman" panose="02020603050405020304" pitchFamily="18" charset="0"/>
                <a:cs typeface="Times New Roman" panose="02020603050405020304" pitchFamily="18" charset="0"/>
              </a:rPr>
              <a:t>». Начальник </a:t>
            </a:r>
            <a:r>
              <a:rPr lang="ru-RU" altLang="ru-RU" sz="1050" dirty="0">
                <a:latin typeface="Times New Roman" panose="02020603050405020304" pitchFamily="18" charset="0"/>
                <a:cs typeface="Times New Roman" panose="02020603050405020304" pitchFamily="18" charset="0"/>
              </a:rPr>
              <a:t>1 смены профильного лагеря «Выбор» </a:t>
            </a:r>
            <a:r>
              <a:rPr lang="ru-RU" altLang="ru-RU" sz="1050" b="1" dirty="0" err="1">
                <a:latin typeface="Times New Roman" panose="02020603050405020304" pitchFamily="18" charset="0"/>
                <a:cs typeface="Times New Roman" panose="02020603050405020304" pitchFamily="18" charset="0"/>
              </a:rPr>
              <a:t>Калитко</a:t>
            </a:r>
            <a:r>
              <a:rPr lang="ru-RU" altLang="ru-RU" sz="1050" b="1" dirty="0">
                <a:latin typeface="Times New Roman" panose="02020603050405020304" pitchFamily="18" charset="0"/>
                <a:cs typeface="Times New Roman" panose="02020603050405020304" pitchFamily="18" charset="0"/>
              </a:rPr>
              <a:t> Татьяна </a:t>
            </a:r>
            <a:r>
              <a:rPr lang="ru-RU" altLang="ru-RU" sz="1050" b="1" dirty="0" smtClean="0">
                <a:latin typeface="Times New Roman" panose="02020603050405020304" pitchFamily="18" charset="0"/>
                <a:cs typeface="Times New Roman" panose="02020603050405020304" pitchFamily="18" charset="0"/>
              </a:rPr>
              <a:t>Валерьевна</a:t>
            </a:r>
            <a:r>
              <a:rPr lang="ru-RU" altLang="ru-RU" sz="1050" dirty="0" smtClean="0">
                <a:latin typeface="Times New Roman" panose="02020603050405020304" pitchFamily="18" charset="0"/>
                <a:cs typeface="Times New Roman" panose="02020603050405020304" pitchFamily="18" charset="0"/>
              </a:rPr>
              <a:t> организовала </a:t>
            </a:r>
            <a:r>
              <a:rPr lang="ru-RU" altLang="ru-RU" sz="1050" dirty="0">
                <a:latin typeface="Times New Roman" panose="02020603050405020304" pitchFamily="18" charset="0"/>
                <a:cs typeface="Times New Roman" panose="02020603050405020304" pitchFamily="18" charset="0"/>
              </a:rPr>
              <a:t>ряд экскурсий и тематических мероприятий, направленных на </a:t>
            </a:r>
            <a:r>
              <a:rPr lang="ru-RU" altLang="ru-RU" sz="1050" dirty="0" smtClean="0">
                <a:latin typeface="Times New Roman" panose="02020603050405020304" pitchFamily="18" charset="0"/>
                <a:cs typeface="Times New Roman" panose="02020603050405020304" pitchFamily="18" charset="0"/>
              </a:rPr>
              <a:t>профориентацию </a:t>
            </a:r>
            <a:r>
              <a:rPr lang="ru-RU" altLang="ru-RU" sz="1050" dirty="0">
                <a:latin typeface="Times New Roman" panose="02020603050405020304" pitchFamily="18" charset="0"/>
                <a:cs typeface="Times New Roman" panose="02020603050405020304" pitchFamily="18" charset="0"/>
              </a:rPr>
              <a:t>школьников: на </a:t>
            </a:r>
            <a:r>
              <a:rPr lang="ru-RU" altLang="ru-RU" sz="1050" dirty="0" smtClean="0">
                <a:latin typeface="Times New Roman" panose="02020603050405020304" pitchFamily="18" charset="0"/>
                <a:cs typeface="Times New Roman" panose="02020603050405020304" pitchFamily="18" charset="0"/>
              </a:rPr>
              <a:t>судостроительный завод «Звезда», в МО </a:t>
            </a:r>
            <a:r>
              <a:rPr lang="ru-RU" altLang="ru-RU" sz="1050" dirty="0">
                <a:latin typeface="Times New Roman" panose="02020603050405020304" pitchFamily="18" charset="0"/>
                <a:cs typeface="Times New Roman" panose="02020603050405020304" pitchFamily="18" charset="0"/>
              </a:rPr>
              <a:t>МВД России «Спасский», на </a:t>
            </a:r>
            <a:r>
              <a:rPr lang="ru-RU" altLang="ru-RU" sz="1050" dirty="0" smtClean="0">
                <a:latin typeface="Times New Roman" panose="02020603050405020304" pitchFamily="18" charset="0"/>
                <a:cs typeface="Times New Roman" panose="02020603050405020304" pitchFamily="18" charset="0"/>
              </a:rPr>
              <a:t>водопроводные </a:t>
            </a:r>
            <a:r>
              <a:rPr lang="ru-RU" altLang="ru-RU" sz="1050" dirty="0">
                <a:latin typeface="Times New Roman" panose="02020603050405020304" pitchFamily="18" charset="0"/>
                <a:cs typeface="Times New Roman" panose="02020603050405020304" pitchFamily="18" charset="0"/>
              </a:rPr>
              <a:t>очистные сооружения г. о. Спасск-Дальний, </a:t>
            </a:r>
            <a:r>
              <a:rPr lang="ru-RU" altLang="ru-RU" sz="1050" dirty="0" smtClean="0">
                <a:latin typeface="Times New Roman" panose="02020603050405020304" pitchFamily="18" charset="0"/>
                <a:cs typeface="Times New Roman" panose="02020603050405020304" pitchFamily="18" charset="0"/>
              </a:rPr>
              <a:t>АО </a:t>
            </a:r>
            <a:r>
              <a:rPr lang="ru-RU" altLang="ru-RU" sz="1050" dirty="0">
                <a:latin typeface="Times New Roman" panose="02020603050405020304" pitchFamily="18" charset="0"/>
                <a:cs typeface="Times New Roman" panose="02020603050405020304" pitchFamily="18" charset="0"/>
              </a:rPr>
              <a:t>«</a:t>
            </a:r>
            <a:r>
              <a:rPr lang="ru-RU" altLang="ru-RU" sz="1050" dirty="0" err="1">
                <a:latin typeface="Times New Roman" panose="02020603050405020304" pitchFamily="18" charset="0"/>
                <a:cs typeface="Times New Roman" panose="02020603050405020304" pitchFamily="18" charset="0"/>
              </a:rPr>
              <a:t>Спасскцемент</a:t>
            </a:r>
            <a:r>
              <a:rPr lang="ru-RU" altLang="ru-RU" sz="1050" dirty="0">
                <a:latin typeface="Times New Roman" panose="02020603050405020304" pitchFamily="18" charset="0"/>
                <a:cs typeface="Times New Roman" panose="02020603050405020304" pitchFamily="18" charset="0"/>
              </a:rPr>
              <a:t>», </a:t>
            </a:r>
            <a:r>
              <a:rPr lang="ru-RU" altLang="ru-RU" sz="1050" dirty="0" smtClean="0">
                <a:latin typeface="Times New Roman" panose="02020603050405020304" pitchFamily="18" charset="0"/>
                <a:cs typeface="Times New Roman" panose="02020603050405020304" pitchFamily="18" charset="0"/>
              </a:rPr>
              <a:t>завод </a:t>
            </a:r>
            <a:r>
              <a:rPr lang="ru-RU" altLang="ru-RU" sz="1050" dirty="0">
                <a:latin typeface="Times New Roman" panose="02020603050405020304" pitchFamily="18" charset="0"/>
                <a:cs typeface="Times New Roman" panose="02020603050405020304" pitchFamily="18" charset="0"/>
              </a:rPr>
              <a:t>«Прогресс</a:t>
            </a:r>
            <a:r>
              <a:rPr lang="ru-RU" altLang="ru-RU" sz="1050" dirty="0" smtClean="0">
                <a:latin typeface="Times New Roman" panose="02020603050405020304" pitchFamily="18" charset="0"/>
                <a:cs typeface="Times New Roman" panose="02020603050405020304" pitchFamily="18" charset="0"/>
              </a:rPr>
              <a:t>», </a:t>
            </a:r>
            <a:r>
              <a:rPr lang="ru-RU" altLang="ru-RU" sz="1050" dirty="0">
                <a:latin typeface="Times New Roman" panose="02020603050405020304" pitchFamily="18" charset="0"/>
                <a:cs typeface="Times New Roman" panose="02020603050405020304" pitchFamily="18" charset="0"/>
              </a:rPr>
              <a:t>машиностроительный завод «Аскольд», в диагностический центр Спасской городской больницы. Начальник лагеря </a:t>
            </a:r>
            <a:r>
              <a:rPr lang="ru-RU" altLang="ru-RU" sz="1050" b="1" dirty="0" err="1">
                <a:latin typeface="Times New Roman" panose="02020603050405020304" pitchFamily="18" charset="0"/>
                <a:cs typeface="Times New Roman" panose="02020603050405020304" pitchFamily="18" charset="0"/>
              </a:rPr>
              <a:t>Моляренко</a:t>
            </a:r>
            <a:r>
              <a:rPr lang="ru-RU" altLang="ru-RU" sz="1050" b="1" dirty="0">
                <a:latin typeface="Times New Roman" panose="02020603050405020304" pitchFamily="18" charset="0"/>
                <a:cs typeface="Times New Roman" panose="02020603050405020304" pitchFamily="18" charset="0"/>
              </a:rPr>
              <a:t> Ирина Александровна</a:t>
            </a:r>
            <a:r>
              <a:rPr lang="ru-RU" altLang="ru-RU" sz="1050" dirty="0">
                <a:latin typeface="Times New Roman" panose="02020603050405020304" pitchFamily="18" charset="0"/>
                <a:cs typeface="Times New Roman" panose="02020603050405020304" pitchFamily="18" charset="0"/>
              </a:rPr>
              <a:t> разработала, организовала и совместно с педагогами провела ряд мероприятий, направленных на формирование </a:t>
            </a:r>
            <a:r>
              <a:rPr lang="ru-RU" altLang="ru-RU" sz="1050" dirty="0" smtClean="0">
                <a:latin typeface="Times New Roman" panose="02020603050405020304" pitchFamily="18" charset="0"/>
                <a:cs typeface="Times New Roman" panose="02020603050405020304" pitchFamily="18" charset="0"/>
              </a:rPr>
              <a:t>гражданско-патриотического </a:t>
            </a:r>
            <a:r>
              <a:rPr lang="ru-RU" altLang="ru-RU" sz="1050" dirty="0">
                <a:latin typeface="Times New Roman" panose="02020603050405020304" pitchFamily="18" charset="0"/>
                <a:cs typeface="Times New Roman" panose="02020603050405020304" pitchFamily="18" charset="0"/>
              </a:rPr>
              <a:t>сознания воспитанников лагеря. В рамках трека «Здоровый образ жизни» проведена станционная игра «Безопасное колесо», совместно с сотрудниками ГАИ, «День здоровья и спорта» и «День туриста». 175 ребят приняли активное участие в </a:t>
            </a:r>
            <a:r>
              <a:rPr lang="ru-RU" altLang="ru-RU" sz="1050" dirty="0" smtClean="0">
                <a:latin typeface="Times New Roman" panose="02020603050405020304" pitchFamily="18" charset="0"/>
                <a:cs typeface="Times New Roman" panose="02020603050405020304" pitchFamily="18" charset="0"/>
              </a:rPr>
              <a:t>мероприятиях</a:t>
            </a:r>
            <a:r>
              <a:rPr lang="ru-RU" altLang="ru-RU" sz="1050" dirty="0">
                <a:latin typeface="Times New Roman" panose="02020603050405020304" pitchFamily="18" charset="0"/>
                <a:cs typeface="Times New Roman" panose="02020603050405020304" pitchFamily="18" charset="0"/>
              </a:rPr>
              <a:t> </a:t>
            </a:r>
            <a:r>
              <a:rPr lang="ru-RU" altLang="ru-RU" sz="1050" dirty="0" smtClean="0">
                <a:latin typeface="Times New Roman" panose="02020603050405020304" pitchFamily="18" charset="0"/>
                <a:cs typeface="Times New Roman" panose="02020603050405020304" pitchFamily="18" charset="0"/>
              </a:rPr>
              <a:t>«Зарница </a:t>
            </a:r>
            <a:r>
              <a:rPr lang="ru-RU" altLang="ru-RU" sz="1050" dirty="0">
                <a:latin typeface="Times New Roman" panose="02020603050405020304" pitchFamily="18" charset="0"/>
                <a:cs typeface="Times New Roman" panose="02020603050405020304" pitchFamily="18" charset="0"/>
              </a:rPr>
              <a:t>Первых» с приглашением участника СВО, приняли участие в акции «Письмо солдату». Социальным педагогом </a:t>
            </a:r>
            <a:r>
              <a:rPr lang="ru-RU" altLang="ru-RU" sz="1050" b="1" dirty="0">
                <a:latin typeface="Times New Roman" panose="02020603050405020304" pitchFamily="18" charset="0"/>
                <a:cs typeface="Times New Roman" panose="02020603050405020304" pitchFamily="18" charset="0"/>
              </a:rPr>
              <a:t>Макаровой Натальей Сергеевной</a:t>
            </a:r>
            <a:r>
              <a:rPr lang="ru-RU" altLang="ru-RU" sz="1050" dirty="0">
                <a:latin typeface="Times New Roman" panose="02020603050405020304" pitchFamily="18" charset="0"/>
                <a:cs typeface="Times New Roman" panose="02020603050405020304" pitchFamily="18" charset="0"/>
              </a:rPr>
              <a:t> и педагогом-библиотекарем </a:t>
            </a:r>
            <a:r>
              <a:rPr lang="ru-RU" altLang="ru-RU" sz="1050" b="1" dirty="0" err="1">
                <a:latin typeface="Times New Roman" panose="02020603050405020304" pitchFamily="18" charset="0"/>
                <a:cs typeface="Times New Roman" panose="02020603050405020304" pitchFamily="18" charset="0"/>
              </a:rPr>
              <a:t>Голка</a:t>
            </a:r>
            <a:r>
              <a:rPr lang="ru-RU" altLang="ru-RU" sz="1050" b="1" dirty="0">
                <a:latin typeface="Times New Roman" panose="02020603050405020304" pitchFamily="18" charset="0"/>
                <a:cs typeface="Times New Roman" panose="02020603050405020304" pitchFamily="18" charset="0"/>
              </a:rPr>
              <a:t> Галиной </a:t>
            </a:r>
            <a:r>
              <a:rPr lang="ru-RU" altLang="ru-RU" sz="1050" b="1" dirty="0" err="1">
                <a:latin typeface="Times New Roman" panose="02020603050405020304" pitchFamily="18" charset="0"/>
                <a:cs typeface="Times New Roman" panose="02020603050405020304" pitchFamily="18" charset="0"/>
              </a:rPr>
              <a:t>Мендубаевной</a:t>
            </a:r>
            <a:r>
              <a:rPr lang="ru-RU" altLang="ru-RU" sz="1050" dirty="0">
                <a:latin typeface="Times New Roman" panose="02020603050405020304" pitchFamily="18" charset="0"/>
                <a:cs typeface="Times New Roman" panose="02020603050405020304" pitchFamily="18" charset="0"/>
              </a:rPr>
              <a:t> разработаны и проведены тематические мероприятия: </a:t>
            </a:r>
            <a:r>
              <a:rPr lang="ru-RU" altLang="ru-RU" sz="1050" dirty="0" smtClean="0">
                <a:latin typeface="Times New Roman" panose="02020603050405020304" pitchFamily="18" charset="0"/>
                <a:cs typeface="Times New Roman" panose="02020603050405020304" pitchFamily="18" charset="0"/>
              </a:rPr>
              <a:t>игра-кругосветка </a:t>
            </a:r>
            <a:r>
              <a:rPr lang="ru-RU" altLang="ru-RU" sz="1050" dirty="0">
                <a:latin typeface="Times New Roman" panose="02020603050405020304" pitchFamily="18" charset="0"/>
                <a:cs typeface="Times New Roman" panose="02020603050405020304" pitchFamily="18" charset="0"/>
              </a:rPr>
              <a:t>«Моя Родина – Россия», </a:t>
            </a:r>
            <a:r>
              <a:rPr lang="ru-RU" altLang="ru-RU" sz="1050" dirty="0" smtClean="0">
                <a:latin typeface="Times New Roman" panose="02020603050405020304" pitchFamily="18" charset="0"/>
                <a:cs typeface="Times New Roman" panose="02020603050405020304" pitchFamily="18" charset="0"/>
              </a:rPr>
              <a:t>игра-викторина </a:t>
            </a:r>
            <a:r>
              <a:rPr lang="ru-RU" altLang="ru-RU" sz="1050" dirty="0">
                <a:latin typeface="Times New Roman" panose="02020603050405020304" pitchFamily="18" charset="0"/>
                <a:cs typeface="Times New Roman" panose="02020603050405020304" pitchFamily="18" charset="0"/>
              </a:rPr>
              <a:t>«Заповедники Приморья». Педагогами - кураторами Всероссийского проекта «</a:t>
            </a:r>
            <a:r>
              <a:rPr lang="ru-RU" altLang="ru-RU" sz="1050" dirty="0" err="1">
                <a:latin typeface="Times New Roman" panose="02020603050405020304" pitchFamily="18" charset="0"/>
                <a:cs typeface="Times New Roman" panose="02020603050405020304" pitchFamily="18" charset="0"/>
              </a:rPr>
              <a:t>Киноуроки</a:t>
            </a:r>
            <a:r>
              <a:rPr lang="ru-RU" altLang="ru-RU" sz="1050" dirty="0">
                <a:latin typeface="Times New Roman" panose="02020603050405020304" pitchFamily="18" charset="0"/>
                <a:cs typeface="Times New Roman" panose="02020603050405020304" pitchFamily="18" charset="0"/>
              </a:rPr>
              <a:t> в школах России» </a:t>
            </a:r>
            <a:r>
              <a:rPr lang="ru-RU" altLang="ru-RU" sz="1050" b="1" dirty="0" err="1">
                <a:latin typeface="Times New Roman" panose="02020603050405020304" pitchFamily="18" charset="0"/>
                <a:cs typeface="Times New Roman" panose="02020603050405020304" pitchFamily="18" charset="0"/>
              </a:rPr>
              <a:t>Усмановой</a:t>
            </a:r>
            <a:r>
              <a:rPr lang="ru-RU" altLang="ru-RU" sz="1050" b="1" dirty="0">
                <a:latin typeface="Times New Roman" panose="02020603050405020304" pitchFamily="18" charset="0"/>
                <a:cs typeface="Times New Roman" panose="02020603050405020304" pitchFamily="18" charset="0"/>
              </a:rPr>
              <a:t> Галиной Александровной и Пуховой Варварой Анатольевной</a:t>
            </a:r>
            <a:r>
              <a:rPr lang="ru-RU" altLang="ru-RU" sz="1050" dirty="0">
                <a:latin typeface="Times New Roman" panose="02020603050405020304" pitchFamily="18" charset="0"/>
                <a:cs typeface="Times New Roman" panose="02020603050405020304" pitchFamily="18" charset="0"/>
              </a:rPr>
              <a:t> были организованы </a:t>
            </a:r>
            <a:r>
              <a:rPr lang="ru-RU" altLang="ru-RU" sz="1050" dirty="0" err="1">
                <a:latin typeface="Times New Roman" panose="02020603050405020304" pitchFamily="18" charset="0"/>
                <a:cs typeface="Times New Roman" panose="02020603050405020304" pitchFamily="18" charset="0"/>
              </a:rPr>
              <a:t>кинопоказы</a:t>
            </a:r>
            <a:r>
              <a:rPr lang="ru-RU" altLang="ru-RU" sz="1050" dirty="0">
                <a:latin typeface="Times New Roman" panose="02020603050405020304" pitchFamily="18" charset="0"/>
                <a:cs typeface="Times New Roman" panose="02020603050405020304" pitchFamily="18" charset="0"/>
              </a:rPr>
              <a:t> и совместно с ребятами организованы и проведены социальные практики. Усмановой Галиной Александровной – куратором первичного отделения Движения Первых организованы и проведены тематические дни, в рамках которых прошли такие мероприятия </a:t>
            </a:r>
            <a:r>
              <a:rPr lang="ru-RU" altLang="ru-RU" sz="1050" dirty="0" smtClean="0">
                <a:latin typeface="Times New Roman" panose="02020603050405020304" pitchFamily="18" charset="0"/>
                <a:cs typeface="Times New Roman" panose="02020603050405020304" pitchFamily="18" charset="0"/>
              </a:rPr>
              <a:t>как </a:t>
            </a:r>
            <a:r>
              <a:rPr lang="ru-RU" altLang="ru-RU" sz="1050" dirty="0">
                <a:latin typeface="Times New Roman" panose="02020603050405020304" pitchFamily="18" charset="0"/>
                <a:cs typeface="Times New Roman" panose="02020603050405020304" pitchFamily="18" charset="0"/>
              </a:rPr>
              <a:t>Посвящение в Юннаты Первых и открытие клуба </a:t>
            </a:r>
            <a:r>
              <a:rPr lang="ru-RU" altLang="ru-RU" sz="1050" dirty="0" smtClean="0">
                <a:latin typeface="Times New Roman" panose="02020603050405020304" pitchFamily="18" charset="0"/>
                <a:cs typeface="Times New Roman" panose="02020603050405020304" pitchFamily="18" charset="0"/>
              </a:rPr>
              <a:t>юннатов</a:t>
            </a:r>
            <a:r>
              <a:rPr lang="ru-RU" altLang="ru-RU" sz="1050" dirty="0">
                <a:latin typeface="Times New Roman" panose="02020603050405020304" pitchFamily="18" charset="0"/>
                <a:cs typeface="Times New Roman" panose="02020603050405020304" pitchFamily="18" charset="0"/>
              </a:rPr>
              <a:t>, проведена акции «Забег Первых». Реализован просветительский проект Российского общества «Знание» - проект «Знание. Кино», </a:t>
            </a:r>
            <a:r>
              <a:rPr lang="ru-RU" altLang="ru-RU" sz="1050" dirty="0" smtClean="0">
                <a:latin typeface="Times New Roman" panose="02020603050405020304" pitchFamily="18" charset="0"/>
                <a:cs typeface="Times New Roman" panose="02020603050405020304" pitchFamily="18" charset="0"/>
              </a:rPr>
              <a:t>добровольческая акция </a:t>
            </a:r>
            <a:r>
              <a:rPr lang="ru-RU" altLang="ru-RU" sz="1050" dirty="0">
                <a:latin typeface="Times New Roman" panose="02020603050405020304" pitchFamily="18" charset="0"/>
                <a:cs typeface="Times New Roman" panose="02020603050405020304" pitchFamily="18" charset="0"/>
              </a:rPr>
              <a:t>«Лапа помощи».</a:t>
            </a:r>
          </a:p>
          <a:p>
            <a:pPr algn="just">
              <a:spcBef>
                <a:spcPct val="0"/>
              </a:spcBef>
            </a:pPr>
            <a:endParaRPr lang="ru-RU" altLang="ru-RU" sz="900" b="1" dirty="0">
              <a:latin typeface="Times New Roman" panose="02020603050405020304" pitchFamily="18" charset="0"/>
              <a:cs typeface="Times New Roman" panose="02020603050405020304" pitchFamily="18" charset="0"/>
            </a:endParaRPr>
          </a:p>
        </p:txBody>
      </p:sp>
      <p:sp>
        <p:nvSpPr>
          <p:cNvPr id="26" name="Солнце 25"/>
          <p:cNvSpPr/>
          <p:nvPr/>
        </p:nvSpPr>
        <p:spPr>
          <a:xfrm>
            <a:off x="7832867" y="1294623"/>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5" name="Прямоугольник 24"/>
          <p:cNvSpPr/>
          <p:nvPr/>
        </p:nvSpPr>
        <p:spPr>
          <a:xfrm>
            <a:off x="3895927" y="1032348"/>
            <a:ext cx="1247573" cy="300082"/>
          </a:xfrm>
          <a:prstGeom prst="rect">
            <a:avLst/>
          </a:prstGeom>
        </p:spPr>
        <p:txBody>
          <a:bodyPr wrap="square">
            <a:spAutoFit/>
          </a:bodyPr>
          <a:lstStyle/>
          <a:p>
            <a:r>
              <a:rPr lang="ru-RU" sz="1350" b="1" dirty="0">
                <a:solidFill>
                  <a:srgbClr val="C00000"/>
                </a:solidFill>
                <a:latin typeface="Times New Roman" pitchFamily="18" charset="0"/>
                <a:cs typeface="Times New Roman" pitchFamily="18" charset="0"/>
              </a:rPr>
              <a:t>ЛОК - 2024</a:t>
            </a:r>
          </a:p>
        </p:txBody>
      </p:sp>
      <p:pic>
        <p:nvPicPr>
          <p:cNvPr id="9" name="Picture 2" descr="C:\Users\Сергей\Desktop\3f58309d-d791-495e-8a8a-b08d4b6d4a52.jpg"/>
          <p:cNvPicPr>
            <a:picLocks noChangeAspect="1" noChangeArrowheads="1"/>
          </p:cNvPicPr>
          <p:nvPr/>
        </p:nvPicPr>
        <p:blipFill>
          <a:blip r:embed="rId7" cstate="print"/>
          <a:srcRect/>
          <a:stretch>
            <a:fillRect/>
          </a:stretch>
        </p:blipFill>
        <p:spPr bwMode="auto">
          <a:xfrm>
            <a:off x="742392" y="4463375"/>
            <a:ext cx="861313" cy="1136109"/>
          </a:xfrm>
          <a:prstGeom prst="rect">
            <a:avLst/>
          </a:prstGeom>
          <a:noFill/>
        </p:spPr>
      </p:pic>
      <p:pic>
        <p:nvPicPr>
          <p:cNvPr id="10" name="Picture 3" descr="C:\Users\Сергей\Desktop\da5007f2-e488-4c90-85e4-d78cf7e4d6f6.jpg"/>
          <p:cNvPicPr>
            <a:picLocks noChangeAspect="1" noChangeArrowheads="1"/>
          </p:cNvPicPr>
          <p:nvPr/>
        </p:nvPicPr>
        <p:blipFill>
          <a:blip r:embed="rId8" cstate="print"/>
          <a:srcRect/>
          <a:stretch>
            <a:fillRect/>
          </a:stretch>
        </p:blipFill>
        <p:spPr bwMode="auto">
          <a:xfrm>
            <a:off x="6367412" y="4441489"/>
            <a:ext cx="861313" cy="1136109"/>
          </a:xfrm>
          <a:prstGeom prst="rect">
            <a:avLst/>
          </a:prstGeom>
          <a:noFill/>
        </p:spPr>
      </p:pic>
      <p:pic>
        <p:nvPicPr>
          <p:cNvPr id="11" name="Picture 4" descr="C:\Users\Сергей\Desktop\6e4acb62-7235-4d4c-b1eb-509cae9ec7b7.jpg"/>
          <p:cNvPicPr>
            <a:picLocks noChangeAspect="1" noChangeArrowheads="1"/>
          </p:cNvPicPr>
          <p:nvPr/>
        </p:nvPicPr>
        <p:blipFill>
          <a:blip r:embed="rId9" cstate="print"/>
          <a:srcRect/>
          <a:stretch>
            <a:fillRect/>
          </a:stretch>
        </p:blipFill>
        <p:spPr bwMode="auto">
          <a:xfrm>
            <a:off x="4499700" y="4527008"/>
            <a:ext cx="861313" cy="1136109"/>
          </a:xfrm>
          <a:prstGeom prst="rect">
            <a:avLst/>
          </a:prstGeom>
          <a:noFill/>
        </p:spPr>
      </p:pic>
      <p:pic>
        <p:nvPicPr>
          <p:cNvPr id="12" name="Picture 5" descr="C:\Users\Сергей\Desktop\20f61c43-2762-4879-99c4-e4f180760b2d.jpg"/>
          <p:cNvPicPr>
            <a:picLocks noChangeAspect="1" noChangeArrowheads="1"/>
          </p:cNvPicPr>
          <p:nvPr/>
        </p:nvPicPr>
        <p:blipFill>
          <a:blip r:embed="rId10" cstate="print"/>
          <a:srcRect/>
          <a:stretch>
            <a:fillRect/>
          </a:stretch>
        </p:blipFill>
        <p:spPr bwMode="auto">
          <a:xfrm>
            <a:off x="2551737" y="4505123"/>
            <a:ext cx="861313" cy="1136109"/>
          </a:xfrm>
          <a:prstGeom prst="rect">
            <a:avLst/>
          </a:prstGeom>
          <a:noFill/>
        </p:spPr>
      </p:pic>
    </p:spTree>
    <p:extLst>
      <p:ext uri="{BB962C8B-B14F-4D97-AF65-F5344CB8AC3E}">
        <p14:creationId xmlns:p14="http://schemas.microsoft.com/office/powerpoint/2010/main" val="30550806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3178" y="0"/>
            <a:ext cx="1220822" cy="5427222"/>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792337" y="1506337"/>
            <a:ext cx="1559325"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Минус 29"/>
          <p:cNvSpPr/>
          <p:nvPr/>
        </p:nvSpPr>
        <p:spPr>
          <a:xfrm>
            <a:off x="683569" y="1241000"/>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5" name="Прямоугольник 4"/>
          <p:cNvSpPr/>
          <p:nvPr/>
        </p:nvSpPr>
        <p:spPr>
          <a:xfrm>
            <a:off x="1051381" y="883896"/>
            <a:ext cx="2423175" cy="415498"/>
          </a:xfrm>
          <a:prstGeom prst="rect">
            <a:avLst/>
          </a:prstGeom>
        </p:spPr>
        <p:txBody>
          <a:bodyPr wrap="square">
            <a:spAutoFit/>
          </a:bodyPr>
          <a:lstStyle/>
          <a:p>
            <a:pPr algn="ct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050" dirty="0">
              <a:ln>
                <a:solidFill>
                  <a:srgbClr val="CBA78D"/>
                </a:solidFill>
              </a:ln>
              <a:solidFill>
                <a:srgbClr val="F2F6F7"/>
              </a:solidFill>
            </a:endParaRPr>
          </a:p>
        </p:txBody>
      </p:sp>
      <p:sp>
        <p:nvSpPr>
          <p:cNvPr id="19" name="Солнце 18"/>
          <p:cNvSpPr/>
          <p:nvPr/>
        </p:nvSpPr>
        <p:spPr>
          <a:xfrm>
            <a:off x="6514769" y="1121957"/>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8004">
            <a:off x="8205342" y="2763524"/>
            <a:ext cx="713088" cy="713088"/>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8291">
            <a:off x="8218162" y="4636179"/>
            <a:ext cx="777855" cy="655567"/>
          </a:xfrm>
          <a:prstGeom prst="rect">
            <a:avLst/>
          </a:prstGeom>
        </p:spPr>
      </p:pic>
      <p:pic>
        <p:nvPicPr>
          <p:cNvPr id="23" name="Рисунок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034543" y="3976859"/>
            <a:ext cx="407701" cy="402192"/>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666298" y="928842"/>
            <a:ext cx="407701" cy="402192"/>
          </a:xfrm>
          <a:prstGeom prst="rect">
            <a:avLst/>
          </a:prstGeom>
          <a:effectLst>
            <a:reflection endPos="0" dist="50800" dir="5400000" sy="-100000" algn="bl" rotWithShape="0"/>
          </a:effectLst>
        </p:spPr>
      </p:pic>
      <p:sp>
        <p:nvSpPr>
          <p:cNvPr id="3" name="Прямоугольник 2"/>
          <p:cNvSpPr/>
          <p:nvPr/>
        </p:nvSpPr>
        <p:spPr>
          <a:xfrm>
            <a:off x="79131" y="1411306"/>
            <a:ext cx="7141551" cy="507831"/>
          </a:xfrm>
          <a:prstGeom prst="rect">
            <a:avLst/>
          </a:prstGeom>
        </p:spPr>
        <p:txBody>
          <a:bodyPr wrap="square">
            <a:spAutoFit/>
          </a:bodyPr>
          <a:lstStyle/>
          <a:p>
            <a:endParaRPr lang="ru-RU" sz="1350" b="1" dirty="0">
              <a:latin typeface="Times New Roman" panose="02020603050405020304" pitchFamily="18" charset="0"/>
              <a:cs typeface="Times New Roman" panose="02020603050405020304" pitchFamily="18" charset="0"/>
            </a:endParaRPr>
          </a:p>
          <a:p>
            <a:endParaRPr lang="ru-RU" sz="1350" b="1" dirty="0">
              <a:latin typeface="Times New Roman" panose="02020603050405020304" pitchFamily="18" charset="0"/>
              <a:cs typeface="Times New Roman" panose="02020603050405020304" pitchFamily="18" charset="0"/>
            </a:endParaRPr>
          </a:p>
        </p:txBody>
      </p:sp>
      <p:sp>
        <p:nvSpPr>
          <p:cNvPr id="26" name="Солнце 25"/>
          <p:cNvSpPr/>
          <p:nvPr/>
        </p:nvSpPr>
        <p:spPr>
          <a:xfrm>
            <a:off x="7832867" y="1294623"/>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5" name="Прямоугольник 24"/>
          <p:cNvSpPr/>
          <p:nvPr/>
        </p:nvSpPr>
        <p:spPr>
          <a:xfrm>
            <a:off x="3976181" y="959390"/>
            <a:ext cx="1116249" cy="300082"/>
          </a:xfrm>
          <a:prstGeom prst="rect">
            <a:avLst/>
          </a:prstGeom>
        </p:spPr>
        <p:txBody>
          <a:bodyPr wrap="square">
            <a:spAutoFit/>
          </a:bodyPr>
          <a:lstStyle/>
          <a:p>
            <a:r>
              <a:rPr lang="ru-RU" sz="1350" b="1" dirty="0">
                <a:solidFill>
                  <a:srgbClr val="C00000"/>
                </a:solidFill>
                <a:latin typeface="Times New Roman" pitchFamily="18" charset="0"/>
                <a:cs typeface="Times New Roman" pitchFamily="18" charset="0"/>
              </a:rPr>
              <a:t>ЛОК - 2024</a:t>
            </a:r>
          </a:p>
        </p:txBody>
      </p:sp>
      <p:sp>
        <p:nvSpPr>
          <p:cNvPr id="15" name="Прямоугольник 14"/>
          <p:cNvSpPr/>
          <p:nvPr/>
        </p:nvSpPr>
        <p:spPr>
          <a:xfrm>
            <a:off x="2925593" y="1601416"/>
            <a:ext cx="4727644" cy="1938992"/>
          </a:xfrm>
          <a:prstGeom prst="rect">
            <a:avLst/>
          </a:prstGeom>
        </p:spPr>
        <p:txBody>
          <a:bodyPr wrap="square">
            <a:spAutoFit/>
          </a:bodyPr>
          <a:lstStyle/>
          <a:p>
            <a:pPr algn="just"/>
            <a:r>
              <a:rPr lang="ru-RU" sz="1200" b="1" dirty="0">
                <a:latin typeface="Times New Roman" pitchFamily="18" charset="0"/>
                <a:cs typeface="Times New Roman" pitchFamily="18" charset="0"/>
              </a:rPr>
              <a:t>МБОУ «ЦО «Притяжение»</a:t>
            </a:r>
          </a:p>
          <a:p>
            <a:pPr algn="just"/>
            <a:r>
              <a:rPr lang="ru-RU" sz="1200" dirty="0">
                <a:latin typeface="Times New Roman" pitchFamily="18" charset="0"/>
                <a:cs typeface="Times New Roman" pitchFamily="18" charset="0"/>
              </a:rPr>
              <a:t>Начальники профильных лагерей </a:t>
            </a:r>
            <a:r>
              <a:rPr lang="ru-RU" sz="1200" b="1" dirty="0">
                <a:latin typeface="Times New Roman" pitchFamily="18" charset="0"/>
                <a:cs typeface="Times New Roman" pitchFamily="18" charset="0"/>
              </a:rPr>
              <a:t>Андрющенко Ирина  Викторовна,  </a:t>
            </a:r>
            <a:r>
              <a:rPr lang="ru-RU" sz="1200" b="1" dirty="0" err="1">
                <a:latin typeface="Times New Roman" pitchFamily="18" charset="0"/>
                <a:cs typeface="Times New Roman" pitchFamily="18" charset="0"/>
              </a:rPr>
              <a:t>Бабенкова</a:t>
            </a:r>
            <a:r>
              <a:rPr lang="ru-RU" sz="1200" b="1" dirty="0">
                <a:latin typeface="Times New Roman" pitchFamily="18" charset="0"/>
                <a:cs typeface="Times New Roman" pitchFamily="18" charset="0"/>
              </a:rPr>
              <a:t> Алла Владимировна, Горбунова Наталья Николаевна, Борисова Татьяна Александровна</a:t>
            </a:r>
            <a:r>
              <a:rPr lang="ru-RU" sz="1200" dirty="0">
                <a:latin typeface="Times New Roman" pitchFamily="18" charset="0"/>
                <a:cs typeface="Times New Roman" pitchFamily="18" charset="0"/>
              </a:rPr>
              <a:t> организовали </a:t>
            </a:r>
            <a:r>
              <a:rPr lang="ru-RU" sz="1200" dirty="0" err="1">
                <a:latin typeface="Times New Roman" pitchFamily="18" charset="0"/>
                <a:cs typeface="Times New Roman" pitchFamily="18" charset="0"/>
              </a:rPr>
              <a:t>профориентационную</a:t>
            </a:r>
            <a:r>
              <a:rPr lang="ru-RU" sz="1200" dirty="0">
                <a:latin typeface="Times New Roman" pitchFamily="18" charset="0"/>
                <a:cs typeface="Times New Roman" pitchFamily="18" charset="0"/>
              </a:rPr>
              <a:t> практику для учащихся 8-х классов и тематические смены «Старт в науку» для учащихся 6-7 классов. В организации патриотических мероприятий помогала педагог-библиотекарь </a:t>
            </a:r>
            <a:r>
              <a:rPr lang="ru-RU" sz="1200" b="1" dirty="0">
                <a:latin typeface="Times New Roman" pitchFamily="18" charset="0"/>
                <a:cs typeface="Times New Roman" pitchFamily="18" charset="0"/>
              </a:rPr>
              <a:t>Тимофеева Людмила Михайловна</a:t>
            </a:r>
            <a:r>
              <a:rPr lang="ru-RU" sz="1200" dirty="0">
                <a:latin typeface="Times New Roman" pitchFamily="18" charset="0"/>
                <a:cs typeface="Times New Roman" pitchFamily="18" charset="0"/>
              </a:rPr>
              <a:t>. Смены «Движения первых» курировали советники по воспитанию </a:t>
            </a:r>
            <a:r>
              <a:rPr lang="ru-RU" sz="1200" b="1" dirty="0">
                <a:latin typeface="Times New Roman" pitchFamily="18" charset="0"/>
                <a:cs typeface="Times New Roman" pitchFamily="18" charset="0"/>
              </a:rPr>
              <a:t>Булатова Елена Александровна и Коноплева Вероника Николаевна. </a:t>
            </a:r>
          </a:p>
        </p:txBody>
      </p:sp>
      <p:pic>
        <p:nvPicPr>
          <p:cNvPr id="3074" name="Picture 2" descr="C:\Users\Сергей\Desktop\c7547c86-b655-44b7-a232-756283e4b202.jpg"/>
          <p:cNvPicPr>
            <a:picLocks noChangeAspect="1" noChangeArrowheads="1"/>
          </p:cNvPicPr>
          <p:nvPr/>
        </p:nvPicPr>
        <p:blipFill>
          <a:blip r:embed="rId7" cstate="print"/>
          <a:srcRect/>
          <a:stretch>
            <a:fillRect/>
          </a:stretch>
        </p:blipFill>
        <p:spPr bwMode="auto">
          <a:xfrm>
            <a:off x="362863" y="1803431"/>
            <a:ext cx="2081213" cy="1654650"/>
          </a:xfrm>
          <a:prstGeom prst="rect">
            <a:avLst/>
          </a:prstGeom>
          <a:noFill/>
        </p:spPr>
      </p:pic>
      <p:pic>
        <p:nvPicPr>
          <p:cNvPr id="3075" name="Picture 3" descr="C:\Users\Сергей\Desktop\c70470cb-f057-4762-93ed-fa72973379eb.jpg"/>
          <p:cNvPicPr>
            <a:picLocks noChangeAspect="1" noChangeArrowheads="1"/>
          </p:cNvPicPr>
          <p:nvPr/>
        </p:nvPicPr>
        <p:blipFill>
          <a:blip r:embed="rId8" cstate="print"/>
          <a:srcRect/>
          <a:stretch>
            <a:fillRect/>
          </a:stretch>
        </p:blipFill>
        <p:spPr bwMode="auto">
          <a:xfrm>
            <a:off x="188878" y="3919182"/>
            <a:ext cx="2306267" cy="1297275"/>
          </a:xfrm>
          <a:prstGeom prst="rect">
            <a:avLst/>
          </a:prstGeom>
          <a:noFill/>
        </p:spPr>
      </p:pic>
      <p:pic>
        <p:nvPicPr>
          <p:cNvPr id="3076" name="Picture 4" descr="C:\Users\Сергей\Desktop\d3f9429d-4c10-427a-81f7-0efe69fdb476.jpg"/>
          <p:cNvPicPr>
            <a:picLocks noChangeAspect="1" noChangeArrowheads="1"/>
          </p:cNvPicPr>
          <p:nvPr/>
        </p:nvPicPr>
        <p:blipFill>
          <a:blip r:embed="rId9" cstate="print"/>
          <a:srcRect/>
          <a:stretch>
            <a:fillRect/>
          </a:stretch>
        </p:blipFill>
        <p:spPr bwMode="auto">
          <a:xfrm flipV="1">
            <a:off x="3053675" y="3934838"/>
            <a:ext cx="1688560" cy="1266420"/>
          </a:xfrm>
          <a:prstGeom prst="rect">
            <a:avLst/>
          </a:prstGeom>
          <a:noFill/>
        </p:spPr>
      </p:pic>
    </p:spTree>
    <p:extLst>
      <p:ext uri="{BB962C8B-B14F-4D97-AF65-F5344CB8AC3E}">
        <p14:creationId xmlns:p14="http://schemas.microsoft.com/office/powerpoint/2010/main" val="1194635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3178" y="0"/>
            <a:ext cx="1220822" cy="5427222"/>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792337" y="1506337"/>
            <a:ext cx="1559325"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Минус 29"/>
          <p:cNvSpPr/>
          <p:nvPr/>
        </p:nvSpPr>
        <p:spPr>
          <a:xfrm>
            <a:off x="683569" y="1241000"/>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5" name="Прямоугольник 4"/>
          <p:cNvSpPr/>
          <p:nvPr/>
        </p:nvSpPr>
        <p:spPr>
          <a:xfrm>
            <a:off x="1051381" y="883896"/>
            <a:ext cx="2423175" cy="415498"/>
          </a:xfrm>
          <a:prstGeom prst="rect">
            <a:avLst/>
          </a:prstGeom>
        </p:spPr>
        <p:txBody>
          <a:bodyPr wrap="square">
            <a:spAutoFit/>
          </a:bodyPr>
          <a:lstStyle/>
          <a:p>
            <a:pPr algn="ct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050" dirty="0">
              <a:ln>
                <a:solidFill>
                  <a:srgbClr val="CBA78D"/>
                </a:solidFill>
              </a:ln>
              <a:solidFill>
                <a:srgbClr val="F2F6F7"/>
              </a:solidFill>
            </a:endParaRPr>
          </a:p>
        </p:txBody>
      </p:sp>
      <p:sp>
        <p:nvSpPr>
          <p:cNvPr id="19" name="Солнце 18"/>
          <p:cNvSpPr/>
          <p:nvPr/>
        </p:nvSpPr>
        <p:spPr>
          <a:xfrm>
            <a:off x="6514769" y="1121957"/>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8004">
            <a:off x="8205342" y="2763524"/>
            <a:ext cx="713088" cy="713088"/>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8291">
            <a:off x="8218162" y="4636179"/>
            <a:ext cx="777855" cy="655567"/>
          </a:xfrm>
          <a:prstGeom prst="rect">
            <a:avLst/>
          </a:prstGeom>
        </p:spPr>
      </p:pic>
      <p:pic>
        <p:nvPicPr>
          <p:cNvPr id="23" name="Рисунок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034543" y="3976859"/>
            <a:ext cx="407701" cy="402192"/>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666298" y="928842"/>
            <a:ext cx="407701" cy="402192"/>
          </a:xfrm>
          <a:prstGeom prst="rect">
            <a:avLst/>
          </a:prstGeom>
          <a:effectLst>
            <a:reflection endPos="0" dist="50800" dir="5400000" sy="-100000" algn="bl" rotWithShape="0"/>
          </a:effectLst>
        </p:spPr>
      </p:pic>
      <p:sp>
        <p:nvSpPr>
          <p:cNvPr id="3" name="Прямоугольник 2"/>
          <p:cNvSpPr/>
          <p:nvPr/>
        </p:nvSpPr>
        <p:spPr>
          <a:xfrm>
            <a:off x="79131" y="1411306"/>
            <a:ext cx="7141551" cy="507831"/>
          </a:xfrm>
          <a:prstGeom prst="rect">
            <a:avLst/>
          </a:prstGeom>
        </p:spPr>
        <p:txBody>
          <a:bodyPr wrap="square">
            <a:spAutoFit/>
          </a:bodyPr>
          <a:lstStyle/>
          <a:p>
            <a:endParaRPr lang="ru-RU" sz="1350" b="1" dirty="0">
              <a:latin typeface="Times New Roman" panose="02020603050405020304" pitchFamily="18" charset="0"/>
              <a:cs typeface="Times New Roman" panose="02020603050405020304" pitchFamily="18" charset="0"/>
            </a:endParaRPr>
          </a:p>
          <a:p>
            <a:endParaRPr lang="ru-RU" sz="1350" b="1" dirty="0">
              <a:latin typeface="Times New Roman" panose="02020603050405020304" pitchFamily="18" charset="0"/>
              <a:cs typeface="Times New Roman" panose="02020603050405020304" pitchFamily="18" charset="0"/>
            </a:endParaRPr>
          </a:p>
        </p:txBody>
      </p:sp>
      <p:sp>
        <p:nvSpPr>
          <p:cNvPr id="26" name="Солнце 25"/>
          <p:cNvSpPr/>
          <p:nvPr/>
        </p:nvSpPr>
        <p:spPr>
          <a:xfrm>
            <a:off x="7832867" y="1294623"/>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5" name="Прямоугольник 24"/>
          <p:cNvSpPr/>
          <p:nvPr/>
        </p:nvSpPr>
        <p:spPr>
          <a:xfrm>
            <a:off x="3976181" y="959390"/>
            <a:ext cx="1116249" cy="300082"/>
          </a:xfrm>
          <a:prstGeom prst="rect">
            <a:avLst/>
          </a:prstGeom>
        </p:spPr>
        <p:txBody>
          <a:bodyPr wrap="square">
            <a:spAutoFit/>
          </a:bodyPr>
          <a:lstStyle/>
          <a:p>
            <a:r>
              <a:rPr lang="ru-RU" sz="1350" b="1" dirty="0">
                <a:solidFill>
                  <a:srgbClr val="C00000"/>
                </a:solidFill>
                <a:latin typeface="Times New Roman" pitchFamily="18" charset="0"/>
                <a:cs typeface="Times New Roman" pitchFamily="18" charset="0"/>
              </a:rPr>
              <a:t>ЛОК - 2024</a:t>
            </a:r>
          </a:p>
        </p:txBody>
      </p:sp>
      <p:sp>
        <p:nvSpPr>
          <p:cNvPr id="15" name="TextBox 14"/>
          <p:cNvSpPr txBox="1"/>
          <p:nvPr/>
        </p:nvSpPr>
        <p:spPr>
          <a:xfrm>
            <a:off x="1196503" y="1674374"/>
            <a:ext cx="6158891" cy="2331407"/>
          </a:xfrm>
          <a:prstGeom prst="rect">
            <a:avLst/>
          </a:prstGeom>
          <a:noFill/>
        </p:spPr>
        <p:txBody>
          <a:bodyPr wrap="square" rtlCol="0">
            <a:spAutoFit/>
          </a:bodyPr>
          <a:lstStyle/>
          <a:p>
            <a:pPr algn="just"/>
            <a:r>
              <a:rPr lang="ru-RU" sz="1200" b="1" dirty="0">
                <a:latin typeface="Times New Roman" pitchFamily="18" charset="0"/>
                <a:cs typeface="Times New Roman" pitchFamily="18" charset="0"/>
              </a:rPr>
              <a:t>МБОУ «Центр образования «Содружество» </a:t>
            </a:r>
          </a:p>
          <a:p>
            <a:pPr algn="just"/>
            <a:r>
              <a:rPr lang="ru-RU" sz="1200" dirty="0">
                <a:latin typeface="Times New Roman" pitchFamily="18" charset="0"/>
                <a:cs typeface="Times New Roman" pitchFamily="18" charset="0"/>
              </a:rPr>
              <a:t>За реализацию программы "Моя малая Родина" в рамках проведения летней оздоровительной компании педагогами Центра - </a:t>
            </a:r>
            <a:r>
              <a:rPr lang="ru-RU" sz="1200" b="1" dirty="0">
                <a:latin typeface="Times New Roman" pitchFamily="18" charset="0"/>
                <a:cs typeface="Times New Roman" pitchFamily="18" charset="0"/>
              </a:rPr>
              <a:t>Воеводиной Светланой Васильевной, Квашниной Татьяной Анатольевной, Ломакиной Светланой Николаевной, </a:t>
            </a:r>
            <a:r>
              <a:rPr lang="ru-RU" sz="1200" b="1" dirty="0" err="1">
                <a:latin typeface="Times New Roman" pitchFamily="18" charset="0"/>
                <a:cs typeface="Times New Roman" pitchFamily="18" charset="0"/>
              </a:rPr>
              <a:t>Хабировой</a:t>
            </a:r>
            <a:r>
              <a:rPr lang="ru-RU" sz="1200" b="1" dirty="0">
                <a:latin typeface="Times New Roman" pitchFamily="18" charset="0"/>
                <a:cs typeface="Times New Roman" pitchFamily="18" charset="0"/>
              </a:rPr>
              <a:t> Натальей </a:t>
            </a:r>
            <a:r>
              <a:rPr lang="ru-RU" sz="1200" b="1" dirty="0" err="1">
                <a:latin typeface="Times New Roman" pitchFamily="18" charset="0"/>
                <a:cs typeface="Times New Roman" pitchFamily="18" charset="0"/>
              </a:rPr>
              <a:t>Тимиргалиевной</a:t>
            </a:r>
            <a:r>
              <a:rPr lang="ru-RU" sz="1200" b="1" dirty="0">
                <a:latin typeface="Times New Roman" pitchFamily="18" charset="0"/>
                <a:cs typeface="Times New Roman" pitchFamily="18" charset="0"/>
              </a:rPr>
              <a:t>, </a:t>
            </a:r>
            <a:r>
              <a:rPr lang="ru-RU" sz="1200" b="1" dirty="0" err="1">
                <a:latin typeface="Times New Roman" pitchFamily="18" charset="0"/>
                <a:cs typeface="Times New Roman" pitchFamily="18" charset="0"/>
              </a:rPr>
              <a:t>Морожниковой</a:t>
            </a:r>
            <a:r>
              <a:rPr lang="ru-RU" sz="1200" b="1" dirty="0">
                <a:latin typeface="Times New Roman" pitchFamily="18" charset="0"/>
                <a:cs typeface="Times New Roman" pitchFamily="18" charset="0"/>
              </a:rPr>
              <a:t> Ольгой Ивановной, </a:t>
            </a:r>
            <a:r>
              <a:rPr lang="ru-RU" sz="1200" b="1" dirty="0" err="1">
                <a:latin typeface="Times New Roman" pitchFamily="18" charset="0"/>
                <a:cs typeface="Times New Roman" pitchFamily="18" charset="0"/>
              </a:rPr>
              <a:t>Кутеповой</a:t>
            </a:r>
            <a:r>
              <a:rPr lang="ru-RU" sz="1200" b="1" dirty="0">
                <a:latin typeface="Times New Roman" pitchFamily="18" charset="0"/>
                <a:cs typeface="Times New Roman" pitchFamily="18" charset="0"/>
              </a:rPr>
              <a:t> Натальей Георгиевной</a:t>
            </a:r>
            <a:r>
              <a:rPr lang="ru-RU" sz="1200" dirty="0">
                <a:latin typeface="Times New Roman" pitchFamily="18" charset="0"/>
                <a:cs typeface="Times New Roman" pitchFamily="18" charset="0"/>
              </a:rPr>
              <a:t> были организованы и проведены ряд мероприятий, направленных на формирование гражданско-патриотического сознания. Для ребят были проведены такие мероприятия, как мастерская "Народная игрушка", </a:t>
            </a:r>
            <a:r>
              <a:rPr lang="ru-RU" sz="1200" dirty="0" err="1">
                <a:latin typeface="Times New Roman" pitchFamily="18" charset="0"/>
                <a:cs typeface="Times New Roman" pitchFamily="18" charset="0"/>
              </a:rPr>
              <a:t>флешмоб</a:t>
            </a:r>
            <a:r>
              <a:rPr lang="ru-RU" sz="1200" dirty="0">
                <a:latin typeface="Times New Roman" pitchFamily="18" charset="0"/>
                <a:cs typeface="Times New Roman" pitchFamily="18" charset="0"/>
              </a:rPr>
              <a:t> " Страна, в которой я живу ", </a:t>
            </a:r>
            <a:r>
              <a:rPr lang="ru-RU" sz="1200" dirty="0" smtClean="0">
                <a:latin typeface="Times New Roman" pitchFamily="18" charset="0"/>
                <a:cs typeface="Times New Roman" pitchFamily="18" charset="0"/>
              </a:rPr>
              <a:t>познавательно-интеллектуальная </a:t>
            </a:r>
            <a:r>
              <a:rPr lang="ru-RU" sz="1200" dirty="0">
                <a:latin typeface="Times New Roman" pitchFamily="18" charset="0"/>
                <a:cs typeface="Times New Roman" pitchFamily="18" charset="0"/>
              </a:rPr>
              <a:t>игра "Россия -Родина моя", посвятили день изучению русским традициям,  познакомились с историей русской матрёшки, символом России. </a:t>
            </a:r>
          </a:p>
          <a:p>
            <a:endParaRPr lang="ru-RU" sz="1350" dirty="0"/>
          </a:p>
        </p:txBody>
      </p:sp>
      <p:pic>
        <p:nvPicPr>
          <p:cNvPr id="2050" name="Picture 2" descr="C:\Users\Сергей\Desktop\b54fa2db-2069-4a9e-809a-d3980072d2c7.jpg"/>
          <p:cNvPicPr>
            <a:picLocks noChangeAspect="1" noChangeArrowheads="1"/>
          </p:cNvPicPr>
          <p:nvPr/>
        </p:nvPicPr>
        <p:blipFill>
          <a:blip r:embed="rId7" cstate="print"/>
          <a:srcRect/>
          <a:stretch>
            <a:fillRect/>
          </a:stretch>
        </p:blipFill>
        <p:spPr bwMode="auto">
          <a:xfrm>
            <a:off x="4280779" y="3704570"/>
            <a:ext cx="1417198" cy="1418816"/>
          </a:xfrm>
          <a:prstGeom prst="rect">
            <a:avLst/>
          </a:prstGeom>
          <a:noFill/>
        </p:spPr>
      </p:pic>
      <p:pic>
        <p:nvPicPr>
          <p:cNvPr id="2051" name="Picture 3" descr="C:\Users\Сергей\Desktop\aa1f4dec-b9f3-4433-ad79-cf6585923196.jpg"/>
          <p:cNvPicPr>
            <a:picLocks noChangeAspect="1" noChangeArrowheads="1"/>
          </p:cNvPicPr>
          <p:nvPr/>
        </p:nvPicPr>
        <p:blipFill>
          <a:blip r:embed="rId8" cstate="print"/>
          <a:srcRect/>
          <a:stretch>
            <a:fillRect/>
          </a:stretch>
        </p:blipFill>
        <p:spPr bwMode="auto">
          <a:xfrm>
            <a:off x="6322827" y="3689367"/>
            <a:ext cx="1345001" cy="1373120"/>
          </a:xfrm>
          <a:prstGeom prst="rect">
            <a:avLst/>
          </a:prstGeom>
          <a:noFill/>
        </p:spPr>
      </p:pic>
      <p:pic>
        <p:nvPicPr>
          <p:cNvPr id="2052" name="Picture 4" descr="C:\Users\Сергей\Desktop\50a8201e-944a-41a9-b740-b5dd709bc3d1.jpg"/>
          <p:cNvPicPr>
            <a:picLocks noChangeAspect="1" noChangeArrowheads="1"/>
          </p:cNvPicPr>
          <p:nvPr/>
        </p:nvPicPr>
        <p:blipFill>
          <a:blip r:embed="rId9" cstate="print"/>
          <a:srcRect/>
          <a:stretch>
            <a:fillRect/>
          </a:stretch>
        </p:blipFill>
        <p:spPr bwMode="auto">
          <a:xfrm>
            <a:off x="2279617" y="3716000"/>
            <a:ext cx="1346368" cy="1358645"/>
          </a:xfrm>
          <a:prstGeom prst="rect">
            <a:avLst/>
          </a:prstGeom>
          <a:noFill/>
        </p:spPr>
      </p:pic>
      <p:pic>
        <p:nvPicPr>
          <p:cNvPr id="2053" name="Picture 5" descr="C:\Users\Сергей\Desktop\43591de0-bb35-47fb-8006-ab6aa18c2361.jpg"/>
          <p:cNvPicPr>
            <a:picLocks noChangeAspect="1" noChangeArrowheads="1"/>
          </p:cNvPicPr>
          <p:nvPr/>
        </p:nvPicPr>
        <p:blipFill>
          <a:blip r:embed="rId10" cstate="print"/>
          <a:srcRect/>
          <a:stretch>
            <a:fillRect/>
          </a:stretch>
        </p:blipFill>
        <p:spPr bwMode="auto">
          <a:xfrm>
            <a:off x="360075" y="3685241"/>
            <a:ext cx="1223102" cy="1378157"/>
          </a:xfrm>
          <a:prstGeom prst="rect">
            <a:avLst/>
          </a:prstGeom>
          <a:noFill/>
        </p:spPr>
      </p:pic>
    </p:spTree>
    <p:extLst>
      <p:ext uri="{BB962C8B-B14F-4D97-AF65-F5344CB8AC3E}">
        <p14:creationId xmlns:p14="http://schemas.microsoft.com/office/powerpoint/2010/main" val="36550687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3178" y="0"/>
            <a:ext cx="1220822" cy="5427222"/>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792337" y="1506337"/>
            <a:ext cx="1559325"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Минус 29"/>
          <p:cNvSpPr/>
          <p:nvPr/>
        </p:nvSpPr>
        <p:spPr>
          <a:xfrm>
            <a:off x="683569" y="1241000"/>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5" name="Прямоугольник 4"/>
          <p:cNvSpPr/>
          <p:nvPr/>
        </p:nvSpPr>
        <p:spPr>
          <a:xfrm>
            <a:off x="1051381" y="883896"/>
            <a:ext cx="2423175" cy="415498"/>
          </a:xfrm>
          <a:prstGeom prst="rect">
            <a:avLst/>
          </a:prstGeom>
        </p:spPr>
        <p:txBody>
          <a:bodyPr wrap="square">
            <a:spAutoFit/>
          </a:bodyPr>
          <a:lstStyle/>
          <a:p>
            <a:pPr algn="ct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050" dirty="0">
              <a:ln>
                <a:solidFill>
                  <a:srgbClr val="CBA78D"/>
                </a:solidFill>
              </a:ln>
              <a:solidFill>
                <a:srgbClr val="F2F6F7"/>
              </a:solidFill>
            </a:endParaRPr>
          </a:p>
        </p:txBody>
      </p:sp>
      <p:sp>
        <p:nvSpPr>
          <p:cNvPr id="19" name="Солнце 18"/>
          <p:cNvSpPr/>
          <p:nvPr/>
        </p:nvSpPr>
        <p:spPr>
          <a:xfrm>
            <a:off x="6514769" y="1121957"/>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8004">
            <a:off x="8205342" y="2763524"/>
            <a:ext cx="713088" cy="713088"/>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8291">
            <a:off x="8218162" y="4636179"/>
            <a:ext cx="777855" cy="655567"/>
          </a:xfrm>
          <a:prstGeom prst="rect">
            <a:avLst/>
          </a:prstGeom>
        </p:spPr>
      </p:pic>
      <p:pic>
        <p:nvPicPr>
          <p:cNvPr id="23" name="Рисунок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034543" y="3976859"/>
            <a:ext cx="407701" cy="402192"/>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666298" y="928842"/>
            <a:ext cx="407701" cy="402192"/>
          </a:xfrm>
          <a:prstGeom prst="rect">
            <a:avLst/>
          </a:prstGeom>
          <a:effectLst>
            <a:reflection endPos="0" dist="50800" dir="5400000" sy="-100000" algn="bl" rotWithShape="0"/>
          </a:effectLst>
        </p:spPr>
      </p:pic>
      <p:sp>
        <p:nvSpPr>
          <p:cNvPr id="3" name="Прямоугольник 2"/>
          <p:cNvSpPr/>
          <p:nvPr/>
        </p:nvSpPr>
        <p:spPr>
          <a:xfrm>
            <a:off x="79131" y="1411306"/>
            <a:ext cx="7141551" cy="507831"/>
          </a:xfrm>
          <a:prstGeom prst="rect">
            <a:avLst/>
          </a:prstGeom>
        </p:spPr>
        <p:txBody>
          <a:bodyPr wrap="square">
            <a:spAutoFit/>
          </a:bodyPr>
          <a:lstStyle/>
          <a:p>
            <a:endParaRPr lang="ru-RU" sz="1350" b="1" dirty="0">
              <a:latin typeface="Times New Roman" panose="02020603050405020304" pitchFamily="18" charset="0"/>
              <a:cs typeface="Times New Roman" panose="02020603050405020304" pitchFamily="18" charset="0"/>
            </a:endParaRPr>
          </a:p>
          <a:p>
            <a:endParaRPr lang="ru-RU" sz="1350" b="1" dirty="0">
              <a:latin typeface="Times New Roman" panose="02020603050405020304" pitchFamily="18" charset="0"/>
              <a:cs typeface="Times New Roman" panose="02020603050405020304" pitchFamily="18" charset="0"/>
            </a:endParaRPr>
          </a:p>
        </p:txBody>
      </p:sp>
      <p:sp>
        <p:nvSpPr>
          <p:cNvPr id="26" name="Солнце 25"/>
          <p:cNvSpPr/>
          <p:nvPr/>
        </p:nvSpPr>
        <p:spPr>
          <a:xfrm>
            <a:off x="7832867" y="1294623"/>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5" name="Прямоугольник 24"/>
          <p:cNvSpPr/>
          <p:nvPr/>
        </p:nvSpPr>
        <p:spPr>
          <a:xfrm>
            <a:off x="3976181" y="959390"/>
            <a:ext cx="1116249" cy="300082"/>
          </a:xfrm>
          <a:prstGeom prst="rect">
            <a:avLst/>
          </a:prstGeom>
        </p:spPr>
        <p:txBody>
          <a:bodyPr wrap="square">
            <a:spAutoFit/>
          </a:bodyPr>
          <a:lstStyle/>
          <a:p>
            <a:r>
              <a:rPr lang="ru-RU" sz="1350" b="1" dirty="0">
                <a:solidFill>
                  <a:srgbClr val="C00000"/>
                </a:solidFill>
                <a:latin typeface="Times New Roman" pitchFamily="18" charset="0"/>
                <a:cs typeface="Times New Roman" pitchFamily="18" charset="0"/>
              </a:rPr>
              <a:t>ЛОК - 2024</a:t>
            </a:r>
          </a:p>
        </p:txBody>
      </p:sp>
      <p:sp>
        <p:nvSpPr>
          <p:cNvPr id="15" name="Прямоугольник 14"/>
          <p:cNvSpPr/>
          <p:nvPr/>
        </p:nvSpPr>
        <p:spPr>
          <a:xfrm>
            <a:off x="693097" y="1455501"/>
            <a:ext cx="6596537" cy="2192908"/>
          </a:xfrm>
          <a:prstGeom prst="rect">
            <a:avLst/>
          </a:prstGeom>
        </p:spPr>
        <p:txBody>
          <a:bodyPr wrap="square">
            <a:spAutoFit/>
          </a:bodyPr>
          <a:lstStyle/>
          <a:p>
            <a:r>
              <a:rPr lang="ru-RU" sz="1050" b="1" dirty="0">
                <a:latin typeface="Times New Roman" pitchFamily="18" charset="0"/>
                <a:cs typeface="Times New Roman" pitchFamily="18" charset="0"/>
              </a:rPr>
              <a:t>МБОУ СОШ № 1</a:t>
            </a:r>
          </a:p>
          <a:p>
            <a:pPr algn="just"/>
            <a:r>
              <a:rPr lang="ru-RU" sz="1050" dirty="0" smtClean="0">
                <a:latin typeface="Times New Roman" pitchFamily="18" charset="0"/>
                <a:cs typeface="Times New Roman" pitchFamily="18" charset="0"/>
              </a:rPr>
              <a:t>В </a:t>
            </a:r>
            <a:r>
              <a:rPr lang="ru-RU" sz="1050" dirty="0">
                <a:latin typeface="Times New Roman" pitchFamily="18" charset="0"/>
                <a:cs typeface="Times New Roman" pitchFamily="18" charset="0"/>
              </a:rPr>
              <a:t>течение лета для учащихся, состоящих на </a:t>
            </a:r>
            <a:r>
              <a:rPr lang="ru-RU" sz="1050" dirty="0" err="1">
                <a:latin typeface="Times New Roman" pitchFamily="18" charset="0"/>
                <a:cs typeface="Times New Roman" pitchFamily="18" charset="0"/>
              </a:rPr>
              <a:t>внутришкольном</a:t>
            </a:r>
            <a:r>
              <a:rPr lang="ru-RU" sz="1050" dirty="0">
                <a:latin typeface="Times New Roman" pitchFamily="18" charset="0"/>
                <a:cs typeface="Times New Roman" pitchFamily="18" charset="0"/>
              </a:rPr>
              <a:t> учёте и детей из семей, находящихся в сложной жизненной </a:t>
            </a:r>
            <a:r>
              <a:rPr lang="ru-RU" sz="1050" dirty="0" smtClean="0">
                <a:latin typeface="Times New Roman" pitchFamily="18" charset="0"/>
                <a:cs typeface="Times New Roman" pitchFamily="18" charset="0"/>
              </a:rPr>
              <a:t>ситуации, </a:t>
            </a:r>
            <a:r>
              <a:rPr lang="ru-RU" sz="1050" dirty="0">
                <a:latin typeface="Times New Roman" pitchFamily="18" charset="0"/>
                <a:cs typeface="Times New Roman" pitchFamily="18" charset="0"/>
              </a:rPr>
              <a:t>многодетных </a:t>
            </a:r>
            <a:r>
              <a:rPr lang="ru-RU" sz="1050" dirty="0" smtClean="0">
                <a:latin typeface="Times New Roman" pitchFamily="18" charset="0"/>
                <a:cs typeface="Times New Roman" pitchFamily="18" charset="0"/>
              </a:rPr>
              <a:t>семей, </a:t>
            </a:r>
            <a:r>
              <a:rPr lang="ru-RU" sz="1050" dirty="0">
                <a:latin typeface="Times New Roman" pitchFamily="18" charset="0"/>
                <a:cs typeface="Times New Roman" pitchFamily="18" charset="0"/>
              </a:rPr>
              <a:t>были организованы различные смены по разным направленностям: естественнонаучное, социально-гуманитарное</a:t>
            </a:r>
            <a:r>
              <a:rPr lang="ru-RU" sz="1050" dirty="0" smtClean="0">
                <a:latin typeface="Times New Roman" pitchFamily="18" charset="0"/>
                <a:cs typeface="Times New Roman" pitchFamily="18" charset="0"/>
              </a:rPr>
              <a:t>, туристско-краеведческое.  Благодаря хорошо </a:t>
            </a:r>
            <a:r>
              <a:rPr lang="ru-RU" sz="1050" dirty="0" err="1">
                <a:latin typeface="Times New Roman" pitchFamily="18" charset="0"/>
                <a:cs typeface="Times New Roman" pitchFamily="18" charset="0"/>
              </a:rPr>
              <a:t>с</a:t>
            </a:r>
            <a:r>
              <a:rPr lang="ru-RU" sz="1050" dirty="0" err="1" smtClean="0">
                <a:latin typeface="Times New Roman" pitchFamily="18" charset="0"/>
                <a:cs typeface="Times New Roman" pitchFamily="18" charset="0"/>
              </a:rPr>
              <a:t>лаженнной</a:t>
            </a:r>
            <a:r>
              <a:rPr lang="ru-RU" sz="1050" dirty="0" smtClean="0">
                <a:latin typeface="Times New Roman" pitchFamily="18" charset="0"/>
                <a:cs typeface="Times New Roman" pitchFamily="18" charset="0"/>
              </a:rPr>
              <a:t> </a:t>
            </a:r>
            <a:r>
              <a:rPr lang="ru-RU" sz="1050" dirty="0">
                <a:latin typeface="Times New Roman" pitchFamily="18" charset="0"/>
                <a:cs typeface="Times New Roman" pitchFamily="18" charset="0"/>
              </a:rPr>
              <a:t>работе начальников пришкольных </a:t>
            </a:r>
            <a:r>
              <a:rPr lang="ru-RU" sz="1050" dirty="0" smtClean="0">
                <a:latin typeface="Times New Roman" pitchFamily="18" charset="0"/>
                <a:cs typeface="Times New Roman" pitchFamily="18" charset="0"/>
              </a:rPr>
              <a:t>лагерей </a:t>
            </a:r>
            <a:r>
              <a:rPr lang="ru-RU" sz="1050" b="1" dirty="0" err="1">
                <a:latin typeface="Times New Roman" pitchFamily="18" charset="0"/>
                <a:cs typeface="Times New Roman" pitchFamily="18" charset="0"/>
              </a:rPr>
              <a:t>Пигулевской</a:t>
            </a:r>
            <a:r>
              <a:rPr lang="ru-RU" sz="1050" b="1" dirty="0">
                <a:latin typeface="Times New Roman" pitchFamily="18" charset="0"/>
                <a:cs typeface="Times New Roman" pitchFamily="18" charset="0"/>
              </a:rPr>
              <a:t> Ольги Леонидовны, Папаш Ольги Викторовны, Хрипун Людмилы </a:t>
            </a:r>
            <a:r>
              <a:rPr lang="ru-RU" sz="1050" b="1" dirty="0" smtClean="0">
                <a:latin typeface="Times New Roman" pitchFamily="18" charset="0"/>
                <a:cs typeface="Times New Roman" pitchFamily="18" charset="0"/>
              </a:rPr>
              <a:t>Николаевны</a:t>
            </a:r>
            <a:r>
              <a:rPr lang="ru-RU" sz="1050" dirty="0" smtClean="0">
                <a:latin typeface="Times New Roman" pitchFamily="18" charset="0"/>
                <a:cs typeface="Times New Roman" pitchFamily="18" charset="0"/>
              </a:rPr>
              <a:t> </a:t>
            </a:r>
            <a:r>
              <a:rPr lang="ru-RU" sz="1050" dirty="0">
                <a:latin typeface="Times New Roman" pitchFamily="18" charset="0"/>
                <a:cs typeface="Times New Roman" pitchFamily="18" charset="0"/>
              </a:rPr>
              <a:t>план мероприятий "Моя малая Родина" был полностью выполнен. Ребята участвовали в конкурсах различного направления и эстафетах: «Весёлые старты», «Малые олимпийские игры», турнирах по шашкам и </a:t>
            </a:r>
            <a:r>
              <a:rPr lang="ru-RU" sz="1050" dirty="0" smtClean="0">
                <a:latin typeface="Times New Roman" pitchFamily="18" charset="0"/>
                <a:cs typeface="Times New Roman" pitchFamily="18" charset="0"/>
              </a:rPr>
              <a:t>шахматам; </a:t>
            </a:r>
            <a:r>
              <a:rPr lang="ru-RU" sz="1050" dirty="0">
                <a:latin typeface="Times New Roman" pitchFamily="18" charset="0"/>
                <a:cs typeface="Times New Roman" pitchFamily="18" charset="0"/>
              </a:rPr>
              <a:t>экологических играх: «Загадки Уссурийского тайги», «Обитали морей»; конкурсах рисунков. </a:t>
            </a:r>
            <a:r>
              <a:rPr lang="ru-RU" sz="1050" dirty="0" smtClean="0">
                <a:latin typeface="Times New Roman" pitchFamily="18" charset="0"/>
                <a:cs typeface="Times New Roman" pitchFamily="18" charset="0"/>
              </a:rPr>
              <a:t>Интересно прошли мероприятия </a:t>
            </a:r>
            <a:r>
              <a:rPr lang="ru-RU" sz="1050" dirty="0">
                <a:latin typeface="Times New Roman" pitchFamily="18" charset="0"/>
                <a:cs typeface="Times New Roman" pitchFamily="18" charset="0"/>
              </a:rPr>
              <a:t>«Что такое Великая Русь», «Моя страна-Россия»; День ПДД: «Дорожный калейдоскоп», «Страна дорожных знаков», успешно сотрудничали с городским музеем по программе «Никто не забыт, ничто не забыто», с городской библиотекой «Все обо всем». Организовывали работу с ребятами  в мероприятиях Движения Первых:" Российский </a:t>
            </a:r>
            <a:r>
              <a:rPr lang="ru-RU" sz="1050" dirty="0" err="1">
                <a:latin typeface="Times New Roman" pitchFamily="18" charset="0"/>
                <a:cs typeface="Times New Roman" pitchFamily="18" charset="0"/>
              </a:rPr>
              <a:t>триколор</a:t>
            </a:r>
            <a:r>
              <a:rPr lang="ru-RU" sz="1050" dirty="0">
                <a:latin typeface="Times New Roman" pitchFamily="18" charset="0"/>
                <a:cs typeface="Times New Roman" pitchFamily="18" charset="0"/>
              </a:rPr>
              <a:t>", "Зарядка Первых", "</a:t>
            </a:r>
            <a:r>
              <a:rPr lang="ru-RU" sz="1050" dirty="0" err="1">
                <a:latin typeface="Times New Roman" pitchFamily="18" charset="0"/>
                <a:cs typeface="Times New Roman" pitchFamily="18" charset="0"/>
              </a:rPr>
              <a:t>Игроделы</a:t>
            </a:r>
            <a:r>
              <a:rPr lang="ru-RU" sz="1050" dirty="0">
                <a:latin typeface="Times New Roman" pitchFamily="18" charset="0"/>
                <a:cs typeface="Times New Roman" pitchFamily="18" charset="0"/>
              </a:rPr>
              <a:t>", которые курировала методист по воспитательной работе </a:t>
            </a:r>
            <a:r>
              <a:rPr lang="ru-RU" sz="1050" dirty="0" err="1">
                <a:latin typeface="Times New Roman" pitchFamily="18" charset="0"/>
                <a:cs typeface="Times New Roman" pitchFamily="18" charset="0"/>
              </a:rPr>
              <a:t>Коровицкая</a:t>
            </a:r>
            <a:r>
              <a:rPr lang="ru-RU" sz="1050" dirty="0">
                <a:latin typeface="Times New Roman" pitchFamily="18" charset="0"/>
                <a:cs typeface="Times New Roman" pitchFamily="18" charset="0"/>
              </a:rPr>
              <a:t> Людмила Александровна.</a:t>
            </a:r>
          </a:p>
        </p:txBody>
      </p:sp>
      <p:pic>
        <p:nvPicPr>
          <p:cNvPr id="5122" name="Picture 2" descr="C:\Users\Сергей\Desktop\af822f20-8043-4762-893a-7984763dbe67.jpg"/>
          <p:cNvPicPr>
            <a:picLocks noChangeAspect="1" noChangeArrowheads="1"/>
          </p:cNvPicPr>
          <p:nvPr/>
        </p:nvPicPr>
        <p:blipFill>
          <a:blip r:embed="rId7" cstate="print"/>
          <a:srcRect/>
          <a:stretch>
            <a:fillRect/>
          </a:stretch>
        </p:blipFill>
        <p:spPr bwMode="auto">
          <a:xfrm>
            <a:off x="2282758" y="4830250"/>
            <a:ext cx="1292158" cy="972146"/>
          </a:xfrm>
          <a:prstGeom prst="rect">
            <a:avLst/>
          </a:prstGeom>
          <a:noFill/>
        </p:spPr>
      </p:pic>
      <p:pic>
        <p:nvPicPr>
          <p:cNvPr id="5123" name="Picture 3" descr="C:\Users\Сергей\Desktop\e719936d-1bd9-45cd-b779-fb993bf7c62b.jpg"/>
          <p:cNvPicPr>
            <a:picLocks noChangeAspect="1" noChangeArrowheads="1"/>
          </p:cNvPicPr>
          <p:nvPr/>
        </p:nvPicPr>
        <p:blipFill>
          <a:blip r:embed="rId8" cstate="print"/>
          <a:srcRect/>
          <a:stretch>
            <a:fillRect/>
          </a:stretch>
        </p:blipFill>
        <p:spPr bwMode="auto">
          <a:xfrm>
            <a:off x="7878593" y="3620513"/>
            <a:ext cx="1138947" cy="854210"/>
          </a:xfrm>
          <a:prstGeom prst="rect">
            <a:avLst/>
          </a:prstGeom>
          <a:noFill/>
        </p:spPr>
      </p:pic>
      <p:pic>
        <p:nvPicPr>
          <p:cNvPr id="5124" name="Picture 4" descr="C:\Users\Сергей\Desktop\e55542d7-3ac2-4166-ae4e-c650217dfd0f.jpg"/>
          <p:cNvPicPr>
            <a:picLocks noChangeAspect="1" noChangeArrowheads="1"/>
          </p:cNvPicPr>
          <p:nvPr/>
        </p:nvPicPr>
        <p:blipFill>
          <a:blip r:embed="rId9" cstate="print"/>
          <a:srcRect/>
          <a:stretch>
            <a:fillRect/>
          </a:stretch>
        </p:blipFill>
        <p:spPr bwMode="auto">
          <a:xfrm>
            <a:off x="2400301" y="3644224"/>
            <a:ext cx="1305938" cy="979454"/>
          </a:xfrm>
          <a:prstGeom prst="rect">
            <a:avLst/>
          </a:prstGeom>
          <a:noFill/>
        </p:spPr>
      </p:pic>
      <p:pic>
        <p:nvPicPr>
          <p:cNvPr id="5125" name="Picture 5" descr="C:\Users\Сергей\Desktop\30d2fa97-c37b-4e12-b185-3856f75e7cdc.jpg"/>
          <p:cNvPicPr>
            <a:picLocks noChangeAspect="1" noChangeArrowheads="1"/>
          </p:cNvPicPr>
          <p:nvPr/>
        </p:nvPicPr>
        <p:blipFill>
          <a:blip r:embed="rId10" cstate="print"/>
          <a:srcRect/>
          <a:stretch>
            <a:fillRect/>
          </a:stretch>
        </p:blipFill>
        <p:spPr bwMode="auto">
          <a:xfrm>
            <a:off x="7491919" y="2289040"/>
            <a:ext cx="1065989" cy="799492"/>
          </a:xfrm>
          <a:prstGeom prst="rect">
            <a:avLst/>
          </a:prstGeom>
          <a:noFill/>
        </p:spPr>
      </p:pic>
      <p:pic>
        <p:nvPicPr>
          <p:cNvPr id="5126" name="Picture 6" descr="C:\Users\Сергей\Desktop\c9ef6715-b5bd-4f2e-be2f-aa44e05efb91.jpg"/>
          <p:cNvPicPr>
            <a:picLocks noChangeAspect="1" noChangeArrowheads="1"/>
          </p:cNvPicPr>
          <p:nvPr/>
        </p:nvPicPr>
        <p:blipFill>
          <a:blip r:embed="rId11" cstate="print"/>
          <a:srcRect/>
          <a:stretch>
            <a:fillRect/>
          </a:stretch>
        </p:blipFill>
        <p:spPr bwMode="auto">
          <a:xfrm>
            <a:off x="371273" y="4937395"/>
            <a:ext cx="1241087" cy="930815"/>
          </a:xfrm>
          <a:prstGeom prst="rect">
            <a:avLst/>
          </a:prstGeom>
          <a:noFill/>
        </p:spPr>
      </p:pic>
      <p:pic>
        <p:nvPicPr>
          <p:cNvPr id="5127" name="Picture 7" descr="C:\Users\Сергей\Desktop\84ff99b5-7f72-43c2-b279-43823c1d67d8.jpg"/>
          <p:cNvPicPr>
            <a:picLocks noChangeAspect="1" noChangeArrowheads="1"/>
          </p:cNvPicPr>
          <p:nvPr/>
        </p:nvPicPr>
        <p:blipFill>
          <a:blip r:embed="rId12" cstate="print"/>
          <a:srcRect/>
          <a:stretch>
            <a:fillRect/>
          </a:stretch>
        </p:blipFill>
        <p:spPr bwMode="auto">
          <a:xfrm>
            <a:off x="5434520" y="4754395"/>
            <a:ext cx="1051397" cy="1051397"/>
          </a:xfrm>
          <a:prstGeom prst="rect">
            <a:avLst/>
          </a:prstGeom>
          <a:noFill/>
        </p:spPr>
      </p:pic>
      <p:pic>
        <p:nvPicPr>
          <p:cNvPr id="5128" name="Picture 8" descr="C:\Users\Сергей\Desktop\8f1ff778-3253-4b65-9627-b1764ac96a1f.jpg"/>
          <p:cNvPicPr>
            <a:picLocks noChangeAspect="1" noChangeArrowheads="1"/>
          </p:cNvPicPr>
          <p:nvPr/>
        </p:nvPicPr>
        <p:blipFill>
          <a:blip r:embed="rId13" cstate="print"/>
          <a:srcRect/>
          <a:stretch>
            <a:fillRect/>
          </a:stretch>
        </p:blipFill>
        <p:spPr bwMode="auto">
          <a:xfrm>
            <a:off x="185636" y="3760956"/>
            <a:ext cx="1832043" cy="1030524"/>
          </a:xfrm>
          <a:prstGeom prst="rect">
            <a:avLst/>
          </a:prstGeom>
          <a:noFill/>
        </p:spPr>
      </p:pic>
      <p:pic>
        <p:nvPicPr>
          <p:cNvPr id="5129" name="Picture 9" descr="C:\Users\Сергей\Desktop\c563abe6-6dae-404b-ab15-a362769c405e.jpg"/>
          <p:cNvPicPr>
            <a:picLocks noChangeAspect="1" noChangeArrowheads="1"/>
          </p:cNvPicPr>
          <p:nvPr/>
        </p:nvPicPr>
        <p:blipFill>
          <a:blip r:embed="rId14" cstate="print"/>
          <a:srcRect/>
          <a:stretch>
            <a:fillRect/>
          </a:stretch>
        </p:blipFill>
        <p:spPr bwMode="auto">
          <a:xfrm>
            <a:off x="3864313" y="3695294"/>
            <a:ext cx="1039416" cy="1847850"/>
          </a:xfrm>
          <a:prstGeom prst="rect">
            <a:avLst/>
          </a:prstGeom>
          <a:noFill/>
        </p:spPr>
      </p:pic>
      <p:pic>
        <p:nvPicPr>
          <p:cNvPr id="5130" name="Picture 10" descr="C:\Users\Сергей\Desktop\935e0e42-164a-4716-b1f4-43a98b9e04eb.jpg"/>
          <p:cNvPicPr>
            <a:picLocks noChangeAspect="1" noChangeArrowheads="1"/>
          </p:cNvPicPr>
          <p:nvPr/>
        </p:nvPicPr>
        <p:blipFill>
          <a:blip r:embed="rId15" cstate="print"/>
          <a:srcRect/>
          <a:stretch>
            <a:fillRect/>
          </a:stretch>
        </p:blipFill>
        <p:spPr bwMode="auto">
          <a:xfrm>
            <a:off x="7594871" y="958066"/>
            <a:ext cx="999517" cy="750887"/>
          </a:xfrm>
          <a:prstGeom prst="rect">
            <a:avLst/>
          </a:prstGeom>
          <a:noFill/>
        </p:spPr>
      </p:pic>
      <p:pic>
        <p:nvPicPr>
          <p:cNvPr id="5131" name="Picture 11" descr="C:\Users\Сергей\Desktop\d1363230-1426-4dcd-a4de-a835763f6406.jpg"/>
          <p:cNvPicPr>
            <a:picLocks noChangeAspect="1" noChangeArrowheads="1"/>
          </p:cNvPicPr>
          <p:nvPr/>
        </p:nvPicPr>
        <p:blipFill>
          <a:blip r:embed="rId16" cstate="print"/>
          <a:srcRect/>
          <a:stretch>
            <a:fillRect/>
          </a:stretch>
        </p:blipFill>
        <p:spPr bwMode="auto">
          <a:xfrm>
            <a:off x="6950413" y="3506551"/>
            <a:ext cx="870626" cy="1547779"/>
          </a:xfrm>
          <a:prstGeom prst="rect">
            <a:avLst/>
          </a:prstGeom>
          <a:noFill/>
        </p:spPr>
      </p:pic>
      <p:pic>
        <p:nvPicPr>
          <p:cNvPr id="5132" name="Picture 12" descr="C:\Users\Сергей\Desktop\9e2d03eb-3b34-4229-acc9-9d65b2a98161.jpg"/>
          <p:cNvPicPr>
            <a:picLocks noChangeAspect="1" noChangeArrowheads="1"/>
          </p:cNvPicPr>
          <p:nvPr/>
        </p:nvPicPr>
        <p:blipFill>
          <a:blip r:embed="rId17" cstate="print"/>
          <a:srcRect/>
          <a:stretch>
            <a:fillRect/>
          </a:stretch>
        </p:blipFill>
        <p:spPr bwMode="auto">
          <a:xfrm>
            <a:off x="5030010" y="3651520"/>
            <a:ext cx="1780161" cy="1001341"/>
          </a:xfrm>
          <a:prstGeom prst="rect">
            <a:avLst/>
          </a:prstGeom>
          <a:noFill/>
        </p:spPr>
      </p:pic>
    </p:spTree>
    <p:extLst>
      <p:ext uri="{BB962C8B-B14F-4D97-AF65-F5344CB8AC3E}">
        <p14:creationId xmlns:p14="http://schemas.microsoft.com/office/powerpoint/2010/main" val="11943660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3178" y="0"/>
            <a:ext cx="1220822" cy="5427222"/>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792337" y="1506337"/>
            <a:ext cx="1559325"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Минус 29"/>
          <p:cNvSpPr/>
          <p:nvPr/>
        </p:nvSpPr>
        <p:spPr>
          <a:xfrm>
            <a:off x="683569" y="1241000"/>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5" name="Прямоугольник 4"/>
          <p:cNvSpPr/>
          <p:nvPr/>
        </p:nvSpPr>
        <p:spPr>
          <a:xfrm>
            <a:off x="1051381" y="883896"/>
            <a:ext cx="2423175" cy="415498"/>
          </a:xfrm>
          <a:prstGeom prst="rect">
            <a:avLst/>
          </a:prstGeom>
        </p:spPr>
        <p:txBody>
          <a:bodyPr wrap="square">
            <a:spAutoFit/>
          </a:bodyPr>
          <a:lstStyle/>
          <a:p>
            <a:pPr algn="ct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050" dirty="0">
              <a:ln>
                <a:solidFill>
                  <a:srgbClr val="CBA78D"/>
                </a:solidFill>
              </a:ln>
              <a:solidFill>
                <a:srgbClr val="F2F6F7"/>
              </a:solidFill>
            </a:endParaRPr>
          </a:p>
        </p:txBody>
      </p:sp>
      <p:sp>
        <p:nvSpPr>
          <p:cNvPr id="19" name="Солнце 18"/>
          <p:cNvSpPr/>
          <p:nvPr/>
        </p:nvSpPr>
        <p:spPr>
          <a:xfrm>
            <a:off x="6514769" y="1121957"/>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8004">
            <a:off x="8205342" y="2763524"/>
            <a:ext cx="713088" cy="713088"/>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8291">
            <a:off x="8218162" y="4636179"/>
            <a:ext cx="777855" cy="655567"/>
          </a:xfrm>
          <a:prstGeom prst="rect">
            <a:avLst/>
          </a:prstGeom>
        </p:spPr>
      </p:pic>
      <p:pic>
        <p:nvPicPr>
          <p:cNvPr id="23" name="Рисунок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034543" y="3976859"/>
            <a:ext cx="407701" cy="402192"/>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666298" y="928842"/>
            <a:ext cx="407701" cy="402192"/>
          </a:xfrm>
          <a:prstGeom prst="rect">
            <a:avLst/>
          </a:prstGeom>
          <a:effectLst>
            <a:reflection endPos="0" dist="50800" dir="5400000" sy="-100000" algn="bl" rotWithShape="0"/>
          </a:effectLst>
        </p:spPr>
      </p:pic>
      <p:sp>
        <p:nvSpPr>
          <p:cNvPr id="3" name="Прямоугольник 2"/>
          <p:cNvSpPr/>
          <p:nvPr/>
        </p:nvSpPr>
        <p:spPr>
          <a:xfrm>
            <a:off x="79131" y="1411306"/>
            <a:ext cx="7141551" cy="507831"/>
          </a:xfrm>
          <a:prstGeom prst="rect">
            <a:avLst/>
          </a:prstGeom>
        </p:spPr>
        <p:txBody>
          <a:bodyPr wrap="square">
            <a:spAutoFit/>
          </a:bodyPr>
          <a:lstStyle/>
          <a:p>
            <a:endParaRPr lang="ru-RU" sz="1350" b="1" dirty="0">
              <a:latin typeface="Times New Roman" panose="02020603050405020304" pitchFamily="18" charset="0"/>
              <a:cs typeface="Times New Roman" panose="02020603050405020304" pitchFamily="18" charset="0"/>
            </a:endParaRPr>
          </a:p>
          <a:p>
            <a:endParaRPr lang="ru-RU" sz="1350" b="1" dirty="0">
              <a:latin typeface="Times New Roman" panose="02020603050405020304" pitchFamily="18" charset="0"/>
              <a:cs typeface="Times New Roman" panose="02020603050405020304" pitchFamily="18" charset="0"/>
            </a:endParaRPr>
          </a:p>
        </p:txBody>
      </p:sp>
      <p:sp>
        <p:nvSpPr>
          <p:cNvPr id="26" name="Солнце 25"/>
          <p:cNvSpPr/>
          <p:nvPr/>
        </p:nvSpPr>
        <p:spPr>
          <a:xfrm>
            <a:off x="7832867" y="1294623"/>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5" name="Прямоугольник 24"/>
          <p:cNvSpPr/>
          <p:nvPr/>
        </p:nvSpPr>
        <p:spPr>
          <a:xfrm>
            <a:off x="3976181" y="959390"/>
            <a:ext cx="1116249" cy="300082"/>
          </a:xfrm>
          <a:prstGeom prst="rect">
            <a:avLst/>
          </a:prstGeom>
        </p:spPr>
        <p:txBody>
          <a:bodyPr wrap="square">
            <a:spAutoFit/>
          </a:bodyPr>
          <a:lstStyle/>
          <a:p>
            <a:r>
              <a:rPr lang="ru-RU" sz="1350" b="1" dirty="0">
                <a:solidFill>
                  <a:srgbClr val="C00000"/>
                </a:solidFill>
                <a:latin typeface="Times New Roman" pitchFamily="18" charset="0"/>
                <a:cs typeface="Times New Roman" pitchFamily="18" charset="0"/>
              </a:rPr>
              <a:t>ЛОК - 2024</a:t>
            </a:r>
          </a:p>
        </p:txBody>
      </p:sp>
      <p:sp>
        <p:nvSpPr>
          <p:cNvPr id="2049" name="Rectangle 1"/>
          <p:cNvSpPr>
            <a:spLocks noChangeArrowheads="1"/>
          </p:cNvSpPr>
          <p:nvPr/>
        </p:nvSpPr>
        <p:spPr bwMode="auto">
          <a:xfrm>
            <a:off x="255351" y="1553482"/>
            <a:ext cx="7558391" cy="2354491"/>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pPr algn="just" defTabSz="685800" fontAlgn="base">
              <a:spcBef>
                <a:spcPct val="0"/>
              </a:spcBef>
              <a:spcAft>
                <a:spcPct val="0"/>
              </a:spcAft>
            </a:pPr>
            <a:r>
              <a:rPr lang="ru-RU" sz="900" b="1" dirty="0">
                <a:latin typeface="Times New Roman" pitchFamily="18" charset="0"/>
                <a:cs typeface="Times New Roman" pitchFamily="18" charset="0"/>
              </a:rPr>
              <a:t>МБОУ СОШ  № 5</a:t>
            </a:r>
          </a:p>
          <a:p>
            <a:pPr algn="just" defTabSz="685800" fontAlgn="base">
              <a:spcBef>
                <a:spcPct val="0"/>
              </a:spcBef>
              <a:spcAft>
                <a:spcPct val="0"/>
              </a:spcAft>
            </a:pPr>
            <a:r>
              <a:rPr lang="ru-RU" sz="900" b="1" dirty="0" err="1" smtClean="0">
                <a:latin typeface="Times New Roman" panose="02020603050405020304" pitchFamily="18" charset="0"/>
                <a:cs typeface="Times New Roman" pitchFamily="18" charset="0"/>
              </a:rPr>
              <a:t>Мамыкина</a:t>
            </a:r>
            <a:r>
              <a:rPr lang="ru-RU" sz="900" b="1" dirty="0" smtClean="0">
                <a:latin typeface="Times New Roman" pitchFamily="18" charset="0"/>
                <a:cs typeface="Times New Roman" pitchFamily="18" charset="0"/>
              </a:rPr>
              <a:t> </a:t>
            </a:r>
            <a:r>
              <a:rPr lang="ru-RU" sz="900" b="1" dirty="0">
                <a:latin typeface="Times New Roman" pitchFamily="18" charset="0"/>
                <a:cs typeface="Times New Roman" pitchFamily="18" charset="0"/>
              </a:rPr>
              <a:t>Наталья Владимировна</a:t>
            </a:r>
            <a:r>
              <a:rPr lang="ru-RU" sz="900" dirty="0">
                <a:latin typeface="Times New Roman" pitchFamily="18" charset="0"/>
                <a:cs typeface="Times New Roman" pitchFamily="18" charset="0"/>
              </a:rPr>
              <a:t>, начальник профильного лагеря 2 </a:t>
            </a:r>
            <a:r>
              <a:rPr lang="ru-RU" sz="900" dirty="0" smtClean="0">
                <a:latin typeface="Times New Roman" pitchFamily="18" charset="0"/>
                <a:cs typeface="Times New Roman" pitchFamily="18" charset="0"/>
              </a:rPr>
              <a:t>смены, организовала участие </a:t>
            </a:r>
            <a:r>
              <a:rPr lang="ru-RU" sz="900" dirty="0">
                <a:latin typeface="Times New Roman" pitchFamily="18" charset="0"/>
                <a:cs typeface="Times New Roman" pitchFamily="18" charset="0"/>
              </a:rPr>
              <a:t>с ребятами во Всероссийской акции «Семейные традиции</a:t>
            </a:r>
            <a:r>
              <a:rPr lang="ru-RU" sz="900" dirty="0" smtClean="0">
                <a:latin typeface="Times New Roman" pitchFamily="18" charset="0"/>
                <a:cs typeface="Times New Roman" pitchFamily="18" charset="0"/>
              </a:rPr>
              <a:t>», добровольческой акции </a:t>
            </a:r>
            <a:r>
              <a:rPr lang="ru-RU" sz="900" dirty="0">
                <a:latin typeface="Times New Roman" pitchFamily="18" charset="0"/>
                <a:cs typeface="Times New Roman" pitchFamily="18" charset="0"/>
              </a:rPr>
              <a:t>«Протяни руку </a:t>
            </a:r>
            <a:r>
              <a:rPr lang="ru-RU" sz="900" dirty="0" smtClean="0">
                <a:latin typeface="Times New Roman" pitchFamily="18" charset="0"/>
                <a:cs typeface="Times New Roman" pitchFamily="18" charset="0"/>
              </a:rPr>
              <a:t>лапам». </a:t>
            </a:r>
            <a:r>
              <a:rPr lang="ru-RU" sz="900" dirty="0" smtClean="0">
                <a:latin typeface="Times New Roman" pitchFamily="18" charset="0"/>
                <a:ea typeface="Times New Roman" pitchFamily="18" charset="0"/>
                <a:cs typeface="Times New Roman" pitchFamily="18" charset="0"/>
              </a:rPr>
              <a:t>Проведены </a:t>
            </a:r>
            <a:r>
              <a:rPr lang="ru-RU" sz="900" dirty="0" smtClean="0">
                <a:latin typeface="Times New Roman" pitchFamily="18" charset="0"/>
                <a:cs typeface="Times New Roman" pitchFamily="18" charset="0"/>
              </a:rPr>
              <a:t>«</a:t>
            </a:r>
            <a:r>
              <a:rPr lang="ru-RU" sz="900" dirty="0" smtClean="0">
                <a:solidFill>
                  <a:srgbClr val="000000"/>
                </a:solidFill>
                <a:latin typeface="Times New Roman" pitchFamily="18" charset="0"/>
                <a:cs typeface="Times New Roman" pitchFamily="18" charset="0"/>
              </a:rPr>
              <a:t>Уроки </a:t>
            </a:r>
            <a:r>
              <a:rPr lang="ru-RU" sz="900" dirty="0">
                <a:solidFill>
                  <a:srgbClr val="000000"/>
                </a:solidFill>
                <a:latin typeface="Times New Roman" pitchFamily="18" charset="0"/>
                <a:cs typeface="Times New Roman" pitchFamily="18" charset="0"/>
              </a:rPr>
              <a:t>мужества», с Движением первых "День добрых дел",  мероприятия по высадке цветов на школьной клумбе и </a:t>
            </a:r>
            <a:r>
              <a:rPr lang="ru-RU" sz="900" dirty="0" err="1">
                <a:solidFill>
                  <a:srgbClr val="000000"/>
                </a:solidFill>
                <a:latin typeface="Times New Roman" pitchFamily="18" charset="0"/>
                <a:cs typeface="Times New Roman" pitchFamily="18" charset="0"/>
              </a:rPr>
              <a:t>сельхозкультуры</a:t>
            </a:r>
            <a:r>
              <a:rPr lang="ru-RU" sz="900" dirty="0">
                <a:solidFill>
                  <a:srgbClr val="000000"/>
                </a:solidFill>
                <a:latin typeface="Times New Roman" pitchFamily="18" charset="0"/>
                <a:cs typeface="Times New Roman" pitchFamily="18" charset="0"/>
              </a:rPr>
              <a:t> на «Зеленой клумбе». В том числе </a:t>
            </a:r>
            <a:r>
              <a:rPr lang="ru-RU" sz="600" dirty="0">
                <a:latin typeface="Times New Roman" panose="02020603050405020304" pitchFamily="18" charset="0"/>
                <a:cs typeface="Times New Roman" panose="02020603050405020304" pitchFamily="18" charset="0"/>
              </a:rPr>
              <a:t> </a:t>
            </a:r>
            <a:r>
              <a:rPr lang="ru-RU" sz="900" dirty="0">
                <a:solidFill>
                  <a:srgbClr val="000000"/>
                </a:solidFill>
                <a:latin typeface="Times New Roman" pitchFamily="18" charset="0"/>
                <a:cs typeface="Times New Roman" pitchFamily="18" charset="0"/>
              </a:rPr>
              <a:t>погружались в атмосферу профессий через экскурсии: в отдел озеленения г. о. Спасск-Дальний, городскую ветеринарную станцию, посетили Спасскую швейную фабрику,</a:t>
            </a:r>
            <a:r>
              <a:rPr lang="ru-RU" sz="600" dirty="0">
                <a:latin typeface="Times New Roman" panose="02020603050405020304" pitchFamily="18" charset="0"/>
                <a:cs typeface="Times New Roman" panose="02020603050405020304" pitchFamily="18" charset="0"/>
              </a:rPr>
              <a:t> </a:t>
            </a:r>
            <a:r>
              <a:rPr lang="ru-RU" sz="900" dirty="0">
                <a:solidFill>
                  <a:srgbClr val="000000"/>
                </a:solidFill>
                <a:latin typeface="Times New Roman" pitchFamily="18" charset="0"/>
                <a:cs typeface="Times New Roman" pitchFamily="18" charset="0"/>
              </a:rPr>
              <a:t>Спасское отделение РДЖ, проводили разные мероприятия с помощью оборудования </a:t>
            </a:r>
            <a:r>
              <a:rPr lang="ru-RU" sz="900" dirty="0" smtClean="0">
                <a:solidFill>
                  <a:srgbClr val="000000"/>
                </a:solidFill>
                <a:latin typeface="Times New Roman" pitchFamily="18" charset="0"/>
                <a:cs typeface="Times New Roman" pitchFamily="18" charset="0"/>
              </a:rPr>
              <a:t>«Точки роста», </a:t>
            </a:r>
            <a:r>
              <a:rPr lang="ru-RU" sz="900" dirty="0">
                <a:solidFill>
                  <a:srgbClr val="000000"/>
                </a:solidFill>
                <a:latin typeface="Times New Roman" pitchFamily="18" charset="0"/>
                <a:cs typeface="Times New Roman" pitchFamily="18" charset="0"/>
              </a:rPr>
              <a:t>а также проводились финансовые игры, имеющих отношение к управлению финансами, для реализации жизненных целей и планов в текущий момент и будущие периоды. </a:t>
            </a:r>
          </a:p>
          <a:p>
            <a:pPr algn="just" defTabSz="685800" eaLnBrk="0" fontAlgn="base" hangingPunct="0">
              <a:spcBef>
                <a:spcPct val="0"/>
              </a:spcBef>
              <a:spcAft>
                <a:spcPct val="0"/>
              </a:spcAft>
            </a:pPr>
            <a:r>
              <a:rPr lang="ru-RU" sz="900" b="1" dirty="0" smtClean="0">
                <a:latin typeface="Times New Roman" pitchFamily="18" charset="0"/>
                <a:cs typeface="Times New Roman" pitchFamily="18" charset="0"/>
              </a:rPr>
              <a:t>Соловых </a:t>
            </a:r>
            <a:r>
              <a:rPr lang="ru-RU" sz="900" b="1" dirty="0">
                <a:latin typeface="Times New Roman" pitchFamily="18" charset="0"/>
                <a:cs typeface="Times New Roman" pitchFamily="18" charset="0"/>
              </a:rPr>
              <a:t>Светлана Валерьевна</a:t>
            </a:r>
            <a:r>
              <a:rPr lang="ru-RU" sz="900" dirty="0">
                <a:latin typeface="Times New Roman" pitchFamily="18" charset="0"/>
                <a:cs typeface="Times New Roman" pitchFamily="18" charset="0"/>
              </a:rPr>
              <a:t>, учитель начальных классов, начальник первой смены </a:t>
            </a:r>
            <a:r>
              <a:rPr lang="ru-RU" sz="900" dirty="0" smtClean="0">
                <a:latin typeface="Times New Roman" pitchFamily="18" charset="0"/>
                <a:cs typeface="Times New Roman" pitchFamily="18" charset="0"/>
              </a:rPr>
              <a:t>лагеря, обеспечила высокие результаты </a:t>
            </a:r>
            <a:r>
              <a:rPr lang="ru-RU" sz="900" dirty="0">
                <a:latin typeface="Times New Roman" pitchFamily="18" charset="0"/>
                <a:cs typeface="Times New Roman" pitchFamily="18" charset="0"/>
              </a:rPr>
              <a:t>по реализации программы «Моя малая Родина». Разработала, организовала и провела ряд мероприятий, направленных на формирование гражданско-патриотического сознания участников лагерной смены: «Наши земляки»-встреча с  участниками СВО, интеллектуальный конкурс «Россия –Родина моя!»,«Русь, Россия, Родина моя» - творческий </a:t>
            </a:r>
            <a:r>
              <a:rPr lang="ru-RU" sz="900" dirty="0" err="1">
                <a:latin typeface="Times New Roman" pitchFamily="18" charset="0"/>
                <a:cs typeface="Times New Roman" pitchFamily="18" charset="0"/>
              </a:rPr>
              <a:t>флешмоб</a:t>
            </a:r>
            <a:r>
              <a:rPr lang="ru-RU" sz="900" dirty="0">
                <a:latin typeface="Times New Roman" pitchFamily="18" charset="0"/>
                <a:cs typeface="Times New Roman" pitchFamily="18" charset="0"/>
              </a:rPr>
              <a:t>, коллективно-творческое дело «Страна с огромным сердцем», экскурсию-</a:t>
            </a:r>
            <a:r>
              <a:rPr lang="ru-RU" sz="900" dirty="0" err="1">
                <a:latin typeface="Times New Roman" pitchFamily="18" charset="0"/>
                <a:cs typeface="Times New Roman" pitchFamily="18" charset="0"/>
              </a:rPr>
              <a:t>квест</a:t>
            </a:r>
            <a:r>
              <a:rPr lang="ru-RU" sz="900" dirty="0">
                <a:latin typeface="Times New Roman" pitchFamily="18" charset="0"/>
                <a:cs typeface="Times New Roman" pitchFamily="18" charset="0"/>
              </a:rPr>
              <a:t> «Памятные места Спасска», станционную игру «Поляна русских традиций», защиту мини-проектов «Мама, папа и </a:t>
            </a:r>
            <a:r>
              <a:rPr lang="ru-RU" sz="900" dirty="0" smtClean="0">
                <a:latin typeface="Times New Roman" pitchFamily="18" charset="0"/>
                <a:cs typeface="Times New Roman" pitchFamily="18" charset="0"/>
              </a:rPr>
              <a:t>я  -</a:t>
            </a:r>
            <a:r>
              <a:rPr lang="ru-RU" sz="900" dirty="0">
                <a:latin typeface="Times New Roman" pitchFamily="18" charset="0"/>
                <a:cs typeface="Times New Roman" pitchFamily="18" charset="0"/>
              </a:rPr>
              <a:t>самая лучшая семья!», праздник «Когда моя семья со мной</a:t>
            </a:r>
            <a:r>
              <a:rPr lang="ru-RU" sz="900" dirty="0" smtClean="0">
                <a:latin typeface="Times New Roman" pitchFamily="18" charset="0"/>
                <a:cs typeface="Times New Roman" pitchFamily="18" charset="0"/>
              </a:rPr>
              <a:t>!», экскурсию </a:t>
            </a:r>
            <a:r>
              <a:rPr lang="ru-RU" sz="900" dirty="0">
                <a:latin typeface="Times New Roman" pitchFamily="18" charset="0"/>
                <a:cs typeface="Times New Roman" pitchFamily="18" charset="0"/>
              </a:rPr>
              <a:t>на швейную фабрику «Восток», в пожарную часть, в железнодорожное депо. Организованы </a:t>
            </a:r>
            <a:r>
              <a:rPr lang="ru-RU" sz="900" dirty="0" err="1">
                <a:latin typeface="Times New Roman" pitchFamily="18" charset="0"/>
                <a:cs typeface="Times New Roman" pitchFamily="18" charset="0"/>
              </a:rPr>
              <a:t>кинопоказы</a:t>
            </a:r>
            <a:r>
              <a:rPr lang="ru-RU" sz="900" dirty="0">
                <a:latin typeface="Times New Roman" pitchFamily="18" charset="0"/>
                <a:cs typeface="Times New Roman" pitchFamily="18" charset="0"/>
              </a:rPr>
              <a:t> в рамках реализации проекта «</a:t>
            </a:r>
            <a:r>
              <a:rPr lang="ru-RU" sz="900" dirty="0" err="1">
                <a:latin typeface="Times New Roman" pitchFamily="18" charset="0"/>
                <a:cs typeface="Times New Roman" pitchFamily="18" charset="0"/>
              </a:rPr>
              <a:t>Киноуроки</a:t>
            </a:r>
            <a:r>
              <a:rPr lang="ru-RU" sz="900" dirty="0">
                <a:latin typeface="Times New Roman" pitchFamily="18" charset="0"/>
                <a:cs typeface="Times New Roman" pitchFamily="18" charset="0"/>
              </a:rPr>
              <a:t> в школах России и мира». Были организованы и проведены ряд  краеведческих мероприятий совместно с заповедником «</a:t>
            </a:r>
            <a:r>
              <a:rPr lang="ru-RU" sz="900" dirty="0" err="1">
                <a:latin typeface="Times New Roman" pitchFamily="18" charset="0"/>
                <a:cs typeface="Times New Roman" pitchFamily="18" charset="0"/>
              </a:rPr>
              <a:t>Ханкайский</a:t>
            </a:r>
            <a:r>
              <a:rPr lang="ru-RU" sz="900" dirty="0">
                <a:latin typeface="Times New Roman" pitchFamily="18" charset="0"/>
                <a:cs typeface="Times New Roman" pitchFamily="18" charset="0"/>
              </a:rPr>
              <a:t>».</a:t>
            </a:r>
          </a:p>
          <a:p>
            <a:pPr algn="just" defTabSz="685800" eaLnBrk="0" fontAlgn="base" hangingPunct="0">
              <a:spcBef>
                <a:spcPct val="0"/>
              </a:spcBef>
              <a:spcAft>
                <a:spcPct val="0"/>
              </a:spcAft>
            </a:pPr>
            <a:endParaRPr lang="ru-RU" sz="1350" dirty="0">
              <a:latin typeface="Arial" pitchFamily="34" charset="0"/>
              <a:cs typeface="Arial" pitchFamily="34" charset="0"/>
            </a:endParaRPr>
          </a:p>
        </p:txBody>
      </p:sp>
      <p:pic>
        <p:nvPicPr>
          <p:cNvPr id="4098" name="Picture 2" descr="C:\Users\Сергей\Desktop\1604822a-3a59-45c6-b70c-412e0536d98e.jpg"/>
          <p:cNvPicPr>
            <a:picLocks noChangeAspect="1" noChangeArrowheads="1"/>
          </p:cNvPicPr>
          <p:nvPr/>
        </p:nvPicPr>
        <p:blipFill>
          <a:blip r:embed="rId7" cstate="print"/>
          <a:srcRect/>
          <a:stretch>
            <a:fillRect/>
          </a:stretch>
        </p:blipFill>
        <p:spPr bwMode="auto">
          <a:xfrm>
            <a:off x="3163111" y="4148147"/>
            <a:ext cx="1491575" cy="1120546"/>
          </a:xfrm>
          <a:prstGeom prst="rect">
            <a:avLst/>
          </a:prstGeom>
          <a:noFill/>
        </p:spPr>
      </p:pic>
      <p:pic>
        <p:nvPicPr>
          <p:cNvPr id="4099" name="Picture 3" descr="C:\Users\Сергей\Desktop\4c5048ad-a9f8-415a-b811-8e62c4f57dc7.jpg"/>
          <p:cNvPicPr>
            <a:picLocks noChangeAspect="1" noChangeArrowheads="1"/>
          </p:cNvPicPr>
          <p:nvPr/>
        </p:nvPicPr>
        <p:blipFill>
          <a:blip r:embed="rId8" cstate="print"/>
          <a:srcRect/>
          <a:stretch>
            <a:fillRect/>
          </a:stretch>
        </p:blipFill>
        <p:spPr bwMode="auto">
          <a:xfrm>
            <a:off x="6346488" y="4052785"/>
            <a:ext cx="1360250" cy="1020188"/>
          </a:xfrm>
          <a:prstGeom prst="rect">
            <a:avLst/>
          </a:prstGeom>
          <a:noFill/>
        </p:spPr>
      </p:pic>
      <p:pic>
        <p:nvPicPr>
          <p:cNvPr id="4100" name="Picture 4" descr="C:\Users\Сергей\Desktop\b606612a-2251-4279-a422-e12d6c05dd2e.jpg"/>
          <p:cNvPicPr>
            <a:picLocks noChangeAspect="1" noChangeArrowheads="1"/>
          </p:cNvPicPr>
          <p:nvPr/>
        </p:nvPicPr>
        <p:blipFill>
          <a:blip r:embed="rId9" cstate="print"/>
          <a:srcRect/>
          <a:stretch>
            <a:fillRect/>
          </a:stretch>
        </p:blipFill>
        <p:spPr bwMode="auto">
          <a:xfrm>
            <a:off x="1458340" y="4140335"/>
            <a:ext cx="1457528" cy="1093146"/>
          </a:xfrm>
          <a:prstGeom prst="rect">
            <a:avLst/>
          </a:prstGeom>
          <a:noFill/>
        </p:spPr>
      </p:pic>
      <p:pic>
        <p:nvPicPr>
          <p:cNvPr id="4101" name="Picture 5" descr="C:\Users\Сергей\Desktop\ef532274-00fc-4a2c-b061-ee8e50d8ec77.jpg"/>
          <p:cNvPicPr>
            <a:picLocks noChangeAspect="1" noChangeArrowheads="1"/>
          </p:cNvPicPr>
          <p:nvPr/>
        </p:nvPicPr>
        <p:blipFill>
          <a:blip r:embed="rId10" cstate="print"/>
          <a:srcRect/>
          <a:stretch>
            <a:fillRect/>
          </a:stretch>
        </p:blipFill>
        <p:spPr bwMode="auto">
          <a:xfrm>
            <a:off x="5116750" y="3921868"/>
            <a:ext cx="997085" cy="1329446"/>
          </a:xfrm>
          <a:prstGeom prst="rect">
            <a:avLst/>
          </a:prstGeom>
          <a:noFill/>
        </p:spPr>
      </p:pic>
      <p:pic>
        <p:nvPicPr>
          <p:cNvPr id="4102" name="Picture 6" descr="C:\Users\Сергей\Desktop\ebd8f75b-fab7-4e06-a7c6-2dd4d1f1119f.jpg"/>
          <p:cNvPicPr>
            <a:picLocks noChangeAspect="1" noChangeArrowheads="1"/>
          </p:cNvPicPr>
          <p:nvPr/>
        </p:nvPicPr>
        <p:blipFill>
          <a:blip r:embed="rId11" cstate="print"/>
          <a:srcRect/>
          <a:stretch>
            <a:fillRect/>
          </a:stretch>
        </p:blipFill>
        <p:spPr bwMode="auto">
          <a:xfrm>
            <a:off x="323445" y="4087239"/>
            <a:ext cx="1004381" cy="1339174"/>
          </a:xfrm>
          <a:prstGeom prst="rect">
            <a:avLst/>
          </a:prstGeom>
          <a:noFill/>
        </p:spPr>
      </p:pic>
    </p:spTree>
    <p:extLst>
      <p:ext uri="{BB962C8B-B14F-4D97-AF65-F5344CB8AC3E}">
        <p14:creationId xmlns:p14="http://schemas.microsoft.com/office/powerpoint/2010/main" val="17340681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6311" y="0"/>
            <a:ext cx="983284" cy="547201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784124" y="1509414"/>
            <a:ext cx="1564462" cy="9132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130504" y="1814555"/>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8051768" y="2899747"/>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30015" y="3706376"/>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6">
            <a:extLst>
              <a:ext uri="{28A0092B-C50C-407E-A947-70E740481C1C}">
                <a14:useLocalDpi xmlns:a14="http://schemas.microsoft.com/office/drawing/2010/main" val="0"/>
              </a:ext>
            </a:extLst>
          </a:blip>
          <a:srcRect t="12891" b="16863"/>
          <a:stretch/>
        </p:blipFill>
        <p:spPr>
          <a:xfrm>
            <a:off x="7584585" y="4203008"/>
            <a:ext cx="1496835" cy="1574673"/>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10775" y="4210150"/>
            <a:ext cx="310891" cy="306690"/>
          </a:xfrm>
          <a:prstGeom prst="rect">
            <a:avLst/>
          </a:prstGeom>
          <a:effectLst>
            <a:reflection endPos="0" dist="50800" dir="5400000" sy="-100000" algn="bl" rotWithShape="0"/>
          </a:effectLst>
        </p:spPr>
      </p:pic>
      <p:pic>
        <p:nvPicPr>
          <p:cNvPr id="47" name="Рисунок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997598">
            <a:off x="8330400" y="3730291"/>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74645">
            <a:off x="8366081" y="2200175"/>
            <a:ext cx="640923" cy="640923"/>
          </a:xfrm>
          <a:prstGeom prst="rect">
            <a:avLst/>
          </a:prstGeom>
        </p:spPr>
      </p:pic>
      <p:sp>
        <p:nvSpPr>
          <p:cNvPr id="19" name="TextBox 18">
            <a:extLst>
              <a:ext uri="{FF2B5EF4-FFF2-40B4-BE49-F238E27FC236}">
                <a16:creationId xmlns:a16="http://schemas.microsoft.com/office/drawing/2014/main" xmlns="" id="{2FD90B4D-A746-5BE9-8972-D76A1C5D16CC}"/>
              </a:ext>
            </a:extLst>
          </p:cNvPr>
          <p:cNvSpPr txBox="1"/>
          <p:nvPr/>
        </p:nvSpPr>
        <p:spPr>
          <a:xfrm>
            <a:off x="407217" y="351962"/>
            <a:ext cx="7406846" cy="415498"/>
          </a:xfrm>
          <a:prstGeom prst="rect">
            <a:avLst/>
          </a:prstGeom>
          <a:noFill/>
        </p:spPr>
        <p:txBody>
          <a:bodyPr wrap="square">
            <a:spAutoFit/>
          </a:bodyPr>
          <a:lstStyle/>
          <a:p>
            <a:pPr algn="ctr"/>
            <a:r>
              <a:rPr lang="ru-RU" sz="2100" b="1" dirty="0" smtClean="0">
                <a:solidFill>
                  <a:schemeClr val="accent2"/>
                </a:solidFill>
                <a:latin typeface="Arial" panose="020B0604020202020204" pitchFamily="34" charset="0"/>
                <a:cs typeface="Arial" panose="020B0604020202020204" pitchFamily="34" charset="0"/>
              </a:rPr>
              <a:t>ВОСПИТАНИЕ</a:t>
            </a:r>
            <a:endParaRPr lang="ru-RU" sz="2100" dirty="0">
              <a:solidFill>
                <a:schemeClr val="accent2"/>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rotWithShape="1">
          <a:blip r:embed="rId10"/>
          <a:srcRect r="53319"/>
          <a:stretch/>
        </p:blipFill>
        <p:spPr>
          <a:xfrm>
            <a:off x="231380" y="1088652"/>
            <a:ext cx="1972532" cy="2343096"/>
          </a:xfrm>
          <a:prstGeom prst="rect">
            <a:avLst/>
          </a:prstGeom>
        </p:spPr>
      </p:pic>
      <p:pic>
        <p:nvPicPr>
          <p:cNvPr id="7" name="Рисунок 6"/>
          <p:cNvPicPr>
            <a:picLocks noChangeAspect="1"/>
          </p:cNvPicPr>
          <p:nvPr/>
        </p:nvPicPr>
        <p:blipFill>
          <a:blip r:embed="rId11"/>
          <a:stretch>
            <a:fillRect/>
          </a:stretch>
        </p:blipFill>
        <p:spPr>
          <a:xfrm>
            <a:off x="6288402" y="3316346"/>
            <a:ext cx="1334086" cy="1773325"/>
          </a:xfrm>
          <a:prstGeom prst="rect">
            <a:avLst/>
          </a:prstGeom>
        </p:spPr>
      </p:pic>
      <p:sp>
        <p:nvSpPr>
          <p:cNvPr id="9" name="TextBox 8"/>
          <p:cNvSpPr txBox="1"/>
          <p:nvPr/>
        </p:nvSpPr>
        <p:spPr>
          <a:xfrm>
            <a:off x="2230155" y="1081224"/>
            <a:ext cx="5734232" cy="923330"/>
          </a:xfrm>
          <a:prstGeom prst="rect">
            <a:avLst/>
          </a:prstGeom>
          <a:noFill/>
        </p:spPr>
        <p:txBody>
          <a:bodyPr wrap="square" rtlCol="0">
            <a:spAutoFit/>
          </a:bodyPr>
          <a:lstStyle/>
          <a:p>
            <a:pPr algn="ctr"/>
            <a:r>
              <a:rPr lang="en-US" sz="1350" b="1" dirty="0">
                <a:solidFill>
                  <a:schemeClr val="tx2"/>
                </a:solidFill>
                <a:latin typeface="Arial" panose="020B0604020202020204" pitchFamily="34" charset="0"/>
                <a:cs typeface="Arial" panose="020B0604020202020204" pitchFamily="34" charset="0"/>
              </a:rPr>
              <a:t>III</a:t>
            </a:r>
            <a:r>
              <a:rPr lang="ru-RU" sz="1350" b="1" dirty="0">
                <a:solidFill>
                  <a:schemeClr val="tx2"/>
                </a:solidFill>
                <a:latin typeface="Arial" panose="020B0604020202020204" pitchFamily="34" charset="0"/>
                <a:cs typeface="Arial" panose="020B0604020202020204" pitchFamily="34" charset="0"/>
              </a:rPr>
              <a:t> место в рейтинге территорий Осеннего патриотического марафона в рамках проекта «</a:t>
            </a:r>
            <a:r>
              <a:rPr lang="ru-RU" sz="1350" b="1" dirty="0" err="1">
                <a:solidFill>
                  <a:schemeClr val="tx2"/>
                </a:solidFill>
                <a:latin typeface="Arial" panose="020B0604020202020204" pitchFamily="34" charset="0"/>
                <a:cs typeface="Arial" panose="020B0604020202020204" pitchFamily="34" charset="0"/>
              </a:rPr>
              <a:t>Знай_Край_Приморье</a:t>
            </a:r>
            <a:r>
              <a:rPr lang="ru-RU" sz="1350" b="1" dirty="0">
                <a:solidFill>
                  <a:schemeClr val="tx2"/>
                </a:solidFill>
                <a:latin typeface="Arial" panose="020B0604020202020204" pitchFamily="34" charset="0"/>
                <a:cs typeface="Arial" panose="020B0604020202020204" pitchFamily="34" charset="0"/>
              </a:rPr>
              <a:t>».</a:t>
            </a:r>
          </a:p>
          <a:p>
            <a:pPr algn="ctr"/>
            <a:r>
              <a:rPr lang="ru-RU" sz="1350" dirty="0">
                <a:solidFill>
                  <a:schemeClr val="accent2">
                    <a:lumMod val="75000"/>
                  </a:schemeClr>
                </a:solidFill>
                <a:latin typeface="Arial" panose="020B0604020202020204" pitchFamily="34" charset="0"/>
                <a:cs typeface="Arial" panose="020B0604020202020204" pitchFamily="34" charset="0"/>
              </a:rPr>
              <a:t>Самая активная школа проекта – МБОУ ЦО «Содружество»</a:t>
            </a:r>
          </a:p>
          <a:p>
            <a:pPr algn="ctr"/>
            <a:r>
              <a:rPr lang="ru-RU" sz="1350" dirty="0">
                <a:solidFill>
                  <a:schemeClr val="accent2">
                    <a:lumMod val="75000"/>
                  </a:schemeClr>
                </a:solidFill>
                <a:latin typeface="Arial" panose="020B0604020202020204" pitchFamily="34" charset="0"/>
                <a:cs typeface="Arial" panose="020B0604020202020204" pitchFamily="34" charset="0"/>
              </a:rPr>
              <a:t>Директор </a:t>
            </a:r>
            <a:r>
              <a:rPr lang="ru-RU" sz="1350" b="1" dirty="0">
                <a:latin typeface="Arial" panose="020B0604020202020204" pitchFamily="34" charset="0"/>
                <a:cs typeface="Arial" panose="020B0604020202020204" pitchFamily="34" charset="0"/>
              </a:rPr>
              <a:t>Чернова </a:t>
            </a:r>
            <a:r>
              <a:rPr lang="ru-RU" sz="1350" b="1" dirty="0" smtClean="0">
                <a:latin typeface="Arial" panose="020B0604020202020204" pitchFamily="34" charset="0"/>
                <a:cs typeface="Arial" panose="020B0604020202020204" pitchFamily="34" charset="0"/>
              </a:rPr>
              <a:t>Анна Анатольевна</a:t>
            </a:r>
            <a:endParaRPr lang="ru-RU" sz="1350" b="1" dirty="0">
              <a:latin typeface="Arial" panose="020B0604020202020204" pitchFamily="34" charset="0"/>
              <a:cs typeface="Arial" panose="020B0604020202020204" pitchFamily="34" charset="0"/>
            </a:endParaRPr>
          </a:p>
        </p:txBody>
      </p:sp>
      <p:pic>
        <p:nvPicPr>
          <p:cNvPr id="11" name="Рисунок 10"/>
          <p:cNvPicPr>
            <a:picLocks noChangeAspect="1"/>
          </p:cNvPicPr>
          <p:nvPr/>
        </p:nvPicPr>
        <p:blipFill rotWithShape="1">
          <a:blip r:embed="rId12"/>
          <a:srcRect l="4131" t="12213" r="2753"/>
          <a:stretch/>
        </p:blipFill>
        <p:spPr>
          <a:xfrm>
            <a:off x="2294122" y="2318318"/>
            <a:ext cx="3968677" cy="2309188"/>
          </a:xfrm>
          <a:prstGeom prst="rect">
            <a:avLst/>
          </a:prstGeom>
        </p:spPr>
      </p:pic>
    </p:spTree>
    <p:extLst>
      <p:ext uri="{BB962C8B-B14F-4D97-AF65-F5344CB8AC3E}">
        <p14:creationId xmlns:p14="http://schemas.microsoft.com/office/powerpoint/2010/main" val="39332843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3178" y="0"/>
            <a:ext cx="1220822" cy="5427222"/>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792337" y="1506337"/>
            <a:ext cx="1559325"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Минус 29"/>
          <p:cNvSpPr/>
          <p:nvPr/>
        </p:nvSpPr>
        <p:spPr>
          <a:xfrm>
            <a:off x="683569" y="1241000"/>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5" name="Прямоугольник 4"/>
          <p:cNvSpPr/>
          <p:nvPr/>
        </p:nvSpPr>
        <p:spPr>
          <a:xfrm>
            <a:off x="1051381" y="883896"/>
            <a:ext cx="2423175" cy="415498"/>
          </a:xfrm>
          <a:prstGeom prst="rect">
            <a:avLst/>
          </a:prstGeom>
        </p:spPr>
        <p:txBody>
          <a:bodyPr wrap="square">
            <a:spAutoFit/>
          </a:bodyPr>
          <a:lstStyle/>
          <a:p>
            <a:pPr algn="ct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050" dirty="0">
              <a:ln>
                <a:solidFill>
                  <a:srgbClr val="CBA78D"/>
                </a:solidFill>
              </a:ln>
              <a:solidFill>
                <a:srgbClr val="F2F6F7"/>
              </a:solidFill>
            </a:endParaRPr>
          </a:p>
        </p:txBody>
      </p:sp>
      <p:sp>
        <p:nvSpPr>
          <p:cNvPr id="19" name="Солнце 18"/>
          <p:cNvSpPr/>
          <p:nvPr/>
        </p:nvSpPr>
        <p:spPr>
          <a:xfrm>
            <a:off x="6514769" y="1121957"/>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8004">
            <a:off x="8205342" y="2763524"/>
            <a:ext cx="713088" cy="713088"/>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8291">
            <a:off x="8218162" y="4636179"/>
            <a:ext cx="777855" cy="655567"/>
          </a:xfrm>
          <a:prstGeom prst="rect">
            <a:avLst/>
          </a:prstGeom>
        </p:spPr>
      </p:pic>
      <p:pic>
        <p:nvPicPr>
          <p:cNvPr id="23" name="Рисунок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034543" y="3976859"/>
            <a:ext cx="407701" cy="402192"/>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666298" y="928842"/>
            <a:ext cx="407701" cy="402192"/>
          </a:xfrm>
          <a:prstGeom prst="rect">
            <a:avLst/>
          </a:prstGeom>
          <a:effectLst>
            <a:reflection endPos="0" dist="50800" dir="5400000" sy="-100000" algn="bl" rotWithShape="0"/>
          </a:effectLst>
        </p:spPr>
      </p:pic>
      <p:sp>
        <p:nvSpPr>
          <p:cNvPr id="3" name="Прямоугольник 2"/>
          <p:cNvSpPr/>
          <p:nvPr/>
        </p:nvSpPr>
        <p:spPr>
          <a:xfrm>
            <a:off x="79131" y="1411306"/>
            <a:ext cx="7141551" cy="507831"/>
          </a:xfrm>
          <a:prstGeom prst="rect">
            <a:avLst/>
          </a:prstGeom>
        </p:spPr>
        <p:txBody>
          <a:bodyPr wrap="square">
            <a:spAutoFit/>
          </a:bodyPr>
          <a:lstStyle/>
          <a:p>
            <a:endParaRPr lang="ru-RU" sz="1350" b="1" dirty="0">
              <a:latin typeface="Times New Roman" panose="02020603050405020304" pitchFamily="18" charset="0"/>
              <a:cs typeface="Times New Roman" panose="02020603050405020304" pitchFamily="18" charset="0"/>
            </a:endParaRPr>
          </a:p>
          <a:p>
            <a:endParaRPr lang="ru-RU" sz="135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24028" y="1528459"/>
            <a:ext cx="7755377" cy="2677656"/>
          </a:xfrm>
          <a:prstGeom prst="rect">
            <a:avLst/>
          </a:prstGeom>
        </p:spPr>
        <p:txBody>
          <a:bodyPr wrap="square">
            <a:spAutoFit/>
          </a:bodyPr>
          <a:lstStyle/>
          <a:p>
            <a:pPr algn="just">
              <a:spcBef>
                <a:spcPct val="0"/>
              </a:spcBef>
            </a:pPr>
            <a:r>
              <a:rPr lang="ru-RU" altLang="ru-RU" sz="1400" b="1" dirty="0">
                <a:latin typeface="Times New Roman" panose="02020603050405020304" pitchFamily="18" charset="0"/>
                <a:cs typeface="Times New Roman" panose="02020603050405020304" pitchFamily="18" charset="0"/>
              </a:rPr>
              <a:t>МБОУ СОШ № </a:t>
            </a:r>
            <a:r>
              <a:rPr lang="ru-RU" altLang="ru-RU" sz="1400" b="1" dirty="0" smtClean="0">
                <a:latin typeface="Times New Roman" panose="02020603050405020304" pitchFamily="18" charset="0"/>
                <a:cs typeface="Times New Roman" panose="02020603050405020304" pitchFamily="18" charset="0"/>
              </a:rPr>
              <a:t>15</a:t>
            </a:r>
            <a:endParaRPr lang="ru-RU" altLang="ru-RU" sz="1400" b="1" dirty="0">
              <a:latin typeface="Times New Roman" panose="02020603050405020304" pitchFamily="18" charset="0"/>
              <a:cs typeface="Times New Roman" panose="02020603050405020304" pitchFamily="18" charset="0"/>
            </a:endParaRPr>
          </a:p>
          <a:p>
            <a:pPr algn="just">
              <a:spcBef>
                <a:spcPct val="0"/>
              </a:spcBef>
            </a:pPr>
            <a:r>
              <a:rPr lang="ru-RU" altLang="ru-RU" sz="1400" b="1" dirty="0" smtClean="0">
                <a:latin typeface="Times New Roman" panose="02020603050405020304" pitchFamily="18" charset="0"/>
                <a:cs typeface="Times New Roman" panose="02020603050405020304" pitchFamily="18" charset="0"/>
              </a:rPr>
              <a:t>Захарова </a:t>
            </a:r>
            <a:r>
              <a:rPr lang="ru-RU" altLang="ru-RU" sz="1400" b="1" dirty="0">
                <a:latin typeface="Times New Roman" panose="02020603050405020304" pitchFamily="18" charset="0"/>
                <a:cs typeface="Times New Roman" panose="02020603050405020304" pitchFamily="18" charset="0"/>
              </a:rPr>
              <a:t>Раиса </a:t>
            </a:r>
            <a:r>
              <a:rPr lang="ru-RU" altLang="ru-RU" sz="1400" b="1" dirty="0" smtClean="0">
                <a:latin typeface="Times New Roman" panose="02020603050405020304" pitchFamily="18" charset="0"/>
                <a:cs typeface="Times New Roman" panose="02020603050405020304" pitchFamily="18" charset="0"/>
              </a:rPr>
              <a:t>Андреевна</a:t>
            </a:r>
            <a:r>
              <a:rPr lang="ru-RU" altLang="ru-RU" sz="1400" dirty="0" smtClean="0">
                <a:latin typeface="Times New Roman" panose="02020603050405020304" pitchFamily="18" charset="0"/>
                <a:cs typeface="Times New Roman" panose="02020603050405020304" pitchFamily="18" charset="0"/>
              </a:rPr>
              <a:t> </a:t>
            </a:r>
            <a:r>
              <a:rPr lang="ru-RU" altLang="ru-RU" sz="1400" dirty="0">
                <a:latin typeface="Times New Roman" panose="02020603050405020304" pitchFamily="18" charset="0"/>
                <a:cs typeface="Times New Roman" panose="02020603050405020304" pitchFamily="18" charset="0"/>
              </a:rPr>
              <a:t>за период летней кампании реализовала вместе с ребятами ряд Всероссийских проектов в рамках программы тематической смены "Движение Первых" "Безопасные каникулы", " Встреча с культурой", "Благодарю", " Голубь мира", "Вечный огонь", " Свеча памяти", "Окна России".  В рамках </a:t>
            </a:r>
            <a:r>
              <a:rPr lang="ru-RU" altLang="ru-RU" sz="1400" dirty="0" smtClean="0">
                <a:latin typeface="Times New Roman" panose="02020603050405020304" pitchFamily="18" charset="0"/>
                <a:cs typeface="Times New Roman" panose="02020603050405020304" pitchFamily="18" charset="0"/>
              </a:rPr>
              <a:t>участия </a:t>
            </a:r>
            <a:r>
              <a:rPr lang="ru-RU" altLang="ru-RU" sz="1400" dirty="0">
                <a:latin typeface="Times New Roman" panose="02020603050405020304" pitchFamily="18" charset="0"/>
                <a:cs typeface="Times New Roman" panose="02020603050405020304" pitchFamily="18" charset="0"/>
              </a:rPr>
              <a:t>с ребятами в акции «Твори добро</a:t>
            </a:r>
            <a:r>
              <a:rPr lang="ru-RU" altLang="ru-RU" sz="1400" dirty="0" smtClean="0">
                <a:latin typeface="Times New Roman" panose="02020603050405020304" pitchFamily="18" charset="0"/>
                <a:cs typeface="Times New Roman" panose="02020603050405020304" pitchFamily="18" charset="0"/>
              </a:rPr>
              <a:t>» </a:t>
            </a:r>
            <a:r>
              <a:rPr lang="ru-RU" altLang="ru-RU" sz="1400" dirty="0">
                <a:latin typeface="Times New Roman" panose="02020603050405020304" pitchFamily="18" charset="0"/>
                <a:cs typeface="Times New Roman" panose="02020603050405020304" pitchFamily="18" charset="0"/>
              </a:rPr>
              <a:t>подготовили  подарки и концерт  для  пожилых людей, проживающих в Доме-интернате нашего </a:t>
            </a:r>
            <a:r>
              <a:rPr lang="ru-RU" altLang="ru-RU" sz="1400" dirty="0" smtClean="0">
                <a:latin typeface="Times New Roman" panose="02020603050405020304" pitchFamily="18" charset="0"/>
                <a:cs typeface="Times New Roman" panose="02020603050405020304" pitchFamily="18" charset="0"/>
              </a:rPr>
              <a:t>города. Приняли активное участие в </a:t>
            </a:r>
            <a:r>
              <a:rPr lang="ru-RU" altLang="ru-RU" sz="1400" dirty="0">
                <a:latin typeface="Times New Roman" panose="02020603050405020304" pitchFamily="18" charset="0"/>
                <a:cs typeface="Times New Roman" panose="02020603050405020304" pitchFamily="18" charset="0"/>
              </a:rPr>
              <a:t>проекте «</a:t>
            </a:r>
            <a:r>
              <a:rPr lang="ru-RU" altLang="ru-RU" sz="1400" dirty="0" err="1" smtClean="0">
                <a:latin typeface="Times New Roman" panose="02020603050405020304" pitchFamily="18" charset="0"/>
                <a:cs typeface="Times New Roman" panose="02020603050405020304" pitchFamily="18" charset="0"/>
              </a:rPr>
              <a:t>Киноуроки</a:t>
            </a:r>
            <a:r>
              <a:rPr lang="ru-RU" altLang="ru-RU" sz="1400" dirty="0" smtClean="0">
                <a:latin typeface="Times New Roman" panose="02020603050405020304" pitchFamily="18" charset="0"/>
                <a:cs typeface="Times New Roman" panose="02020603050405020304" pitchFamily="18" charset="0"/>
              </a:rPr>
              <a:t> </a:t>
            </a:r>
            <a:r>
              <a:rPr lang="ru-RU" altLang="ru-RU" sz="1400" dirty="0">
                <a:latin typeface="Times New Roman" panose="02020603050405020304" pitchFamily="18" charset="0"/>
                <a:cs typeface="Times New Roman" panose="02020603050405020304" pitchFamily="18" charset="0"/>
              </a:rPr>
              <a:t>в школах России и мира».  </a:t>
            </a:r>
          </a:p>
          <a:p>
            <a:pPr algn="just">
              <a:spcBef>
                <a:spcPct val="0"/>
              </a:spcBef>
            </a:pPr>
            <a:r>
              <a:rPr lang="ru-RU" altLang="ru-RU" sz="1400" b="1" dirty="0" smtClean="0">
                <a:latin typeface="Times New Roman" panose="02020603050405020304" pitchFamily="18" charset="0"/>
                <a:cs typeface="Times New Roman" panose="02020603050405020304" pitchFamily="18" charset="0"/>
              </a:rPr>
              <a:t>Дуда </a:t>
            </a:r>
            <a:r>
              <a:rPr lang="ru-RU" altLang="ru-RU" sz="1400" b="1" dirty="0">
                <a:latin typeface="Times New Roman" panose="02020603050405020304" pitchFamily="18" charset="0"/>
                <a:cs typeface="Times New Roman" panose="02020603050405020304" pitchFamily="18" charset="0"/>
              </a:rPr>
              <a:t>Наталья </a:t>
            </a:r>
            <a:r>
              <a:rPr lang="ru-RU" altLang="ru-RU" sz="1400" b="1" dirty="0" smtClean="0">
                <a:latin typeface="Times New Roman" panose="02020603050405020304" pitchFamily="18" charset="0"/>
                <a:cs typeface="Times New Roman" panose="02020603050405020304" pitchFamily="18" charset="0"/>
              </a:rPr>
              <a:t>Владимировна</a:t>
            </a:r>
            <a:r>
              <a:rPr lang="ru-RU" altLang="ru-RU" sz="1400" dirty="0" smtClean="0">
                <a:latin typeface="Times New Roman" panose="02020603050405020304" pitchFamily="18" charset="0"/>
                <a:cs typeface="Times New Roman" panose="02020603050405020304" pitchFamily="18" charset="0"/>
              </a:rPr>
              <a:t> </a:t>
            </a:r>
            <a:r>
              <a:rPr lang="ru-RU" altLang="ru-RU" sz="1400" dirty="0">
                <a:latin typeface="Times New Roman" panose="02020603050405020304" pitchFamily="18" charset="0"/>
                <a:cs typeface="Times New Roman" panose="02020603050405020304" pitchFamily="18" charset="0"/>
              </a:rPr>
              <a:t>организовала работу 3 смены пришкольного лагеря </a:t>
            </a:r>
            <a:r>
              <a:rPr lang="ru-RU" altLang="ru-RU" sz="1400" dirty="0" smtClean="0">
                <a:latin typeface="Times New Roman" panose="02020603050405020304" pitchFamily="18" charset="0"/>
                <a:cs typeface="Times New Roman" panose="02020603050405020304" pitchFamily="18" charset="0"/>
              </a:rPr>
              <a:t>по </a:t>
            </a:r>
            <a:r>
              <a:rPr lang="ru-RU" altLang="ru-RU" sz="1400" dirty="0">
                <a:latin typeface="Times New Roman" panose="02020603050405020304" pitchFamily="18" charset="0"/>
                <a:cs typeface="Times New Roman" panose="02020603050405020304" pitchFamily="18" charset="0"/>
              </a:rPr>
              <a:t>программе " Орлята России</a:t>
            </a:r>
            <a:r>
              <a:rPr lang="ru-RU" altLang="ru-RU" sz="1400" dirty="0" smtClean="0">
                <a:latin typeface="Times New Roman" panose="02020603050405020304" pitchFamily="18" charset="0"/>
                <a:cs typeface="Times New Roman" panose="02020603050405020304" pitchFamily="18" charset="0"/>
              </a:rPr>
              <a:t>". Мероприятия </a:t>
            </a:r>
            <a:r>
              <a:rPr lang="ru-RU" altLang="ru-RU" sz="1400" dirty="0">
                <a:latin typeface="Times New Roman" panose="02020603050405020304" pitchFamily="18" charset="0"/>
                <a:cs typeface="Times New Roman" panose="02020603050405020304" pitchFamily="18" charset="0"/>
              </a:rPr>
              <a:t>реализовывались  по 7 направлениям и в том </a:t>
            </a:r>
            <a:r>
              <a:rPr lang="ru-RU" altLang="ru-RU" sz="1400" dirty="0" smtClean="0">
                <a:latin typeface="Times New Roman" panose="02020603050405020304" pitchFamily="18" charset="0"/>
                <a:cs typeface="Times New Roman" panose="02020603050405020304" pitchFamily="18" charset="0"/>
              </a:rPr>
              <a:t>числе по финансовой грамотности, </a:t>
            </a:r>
            <a:r>
              <a:rPr lang="ru-RU" altLang="ru-RU" sz="1400" dirty="0">
                <a:latin typeface="Times New Roman" panose="02020603050405020304" pitchFamily="18" charset="0"/>
                <a:cs typeface="Times New Roman" panose="02020603050405020304" pitchFamily="18" charset="0"/>
              </a:rPr>
              <a:t>участвовали во Всероссийском образовательном проекте в сфере цифровой экономики </a:t>
            </a:r>
            <a:r>
              <a:rPr lang="ru-RU" altLang="ru-RU" sz="1400" dirty="0" smtClean="0">
                <a:latin typeface="Times New Roman" panose="02020603050405020304" pitchFamily="18" charset="0"/>
                <a:cs typeface="Times New Roman" panose="02020603050405020304" pitchFamily="18" charset="0"/>
              </a:rPr>
              <a:t>«Урок цифры», </a:t>
            </a:r>
            <a:r>
              <a:rPr lang="ru-RU" altLang="ru-RU" sz="1400" dirty="0">
                <a:latin typeface="Times New Roman" panose="02020603050405020304" pitchFamily="18" charset="0"/>
                <a:cs typeface="Times New Roman" panose="02020603050405020304" pitchFamily="18" charset="0"/>
              </a:rPr>
              <a:t>реализовывала  Всероссийский проект </a:t>
            </a:r>
            <a:r>
              <a:rPr lang="ru-RU" altLang="ru-RU" sz="1400" dirty="0" smtClean="0">
                <a:latin typeface="Times New Roman" panose="02020603050405020304" pitchFamily="18" charset="0"/>
                <a:cs typeface="Times New Roman" panose="02020603050405020304" pitchFamily="18" charset="0"/>
              </a:rPr>
              <a:t>"</a:t>
            </a:r>
            <a:r>
              <a:rPr lang="ru-RU" altLang="ru-RU" sz="1400" dirty="0" err="1" smtClean="0">
                <a:latin typeface="Times New Roman" panose="02020603050405020304" pitchFamily="18" charset="0"/>
                <a:cs typeface="Times New Roman" panose="02020603050405020304" pitchFamily="18" charset="0"/>
              </a:rPr>
              <a:t>Киноуроки</a:t>
            </a:r>
            <a:r>
              <a:rPr lang="ru-RU" altLang="ru-RU" sz="1400" dirty="0" smtClean="0">
                <a:latin typeface="Times New Roman" panose="02020603050405020304" pitchFamily="18" charset="0"/>
                <a:cs typeface="Times New Roman" panose="02020603050405020304" pitchFamily="18" charset="0"/>
              </a:rPr>
              <a:t> </a:t>
            </a:r>
            <a:r>
              <a:rPr lang="ru-RU" altLang="ru-RU" sz="1400" dirty="0">
                <a:latin typeface="Times New Roman" panose="02020603050405020304" pitchFamily="18" charset="0"/>
                <a:cs typeface="Times New Roman" panose="02020603050405020304" pitchFamily="18" charset="0"/>
              </a:rPr>
              <a:t>в школах России и мира»,  провели акцию в городском парке имени А. Фадеева </a:t>
            </a:r>
            <a:r>
              <a:rPr lang="ru-RU" altLang="ru-RU" sz="1400" dirty="0" smtClean="0">
                <a:latin typeface="Times New Roman" panose="02020603050405020304" pitchFamily="18" charset="0"/>
                <a:cs typeface="Times New Roman" panose="02020603050405020304" pitchFamily="18" charset="0"/>
              </a:rPr>
              <a:t>"Мы </a:t>
            </a:r>
            <a:r>
              <a:rPr lang="ru-RU" altLang="ru-RU" sz="1400" dirty="0">
                <a:latin typeface="Times New Roman" panose="02020603050405020304" pitchFamily="18" charset="0"/>
                <a:cs typeface="Times New Roman" panose="02020603050405020304" pitchFamily="18" charset="0"/>
              </a:rPr>
              <a:t>за чистый город". </a:t>
            </a:r>
            <a:endParaRPr lang="ru-RU" altLang="ru-RU" sz="1400" b="1" dirty="0">
              <a:latin typeface="Times New Roman" panose="02020603050405020304" pitchFamily="18" charset="0"/>
              <a:cs typeface="Times New Roman" panose="02020603050405020304" pitchFamily="18" charset="0"/>
            </a:endParaRPr>
          </a:p>
        </p:txBody>
      </p:sp>
      <p:sp>
        <p:nvSpPr>
          <p:cNvPr id="26" name="Солнце 25"/>
          <p:cNvSpPr/>
          <p:nvPr/>
        </p:nvSpPr>
        <p:spPr>
          <a:xfrm>
            <a:off x="7832867" y="1294623"/>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5" name="Прямоугольник 24"/>
          <p:cNvSpPr/>
          <p:nvPr/>
        </p:nvSpPr>
        <p:spPr>
          <a:xfrm>
            <a:off x="3976181" y="959390"/>
            <a:ext cx="1116249" cy="300082"/>
          </a:xfrm>
          <a:prstGeom prst="rect">
            <a:avLst/>
          </a:prstGeom>
        </p:spPr>
        <p:txBody>
          <a:bodyPr wrap="square">
            <a:spAutoFit/>
          </a:bodyPr>
          <a:lstStyle/>
          <a:p>
            <a:r>
              <a:rPr lang="ru-RU" sz="1350" b="1" dirty="0">
                <a:solidFill>
                  <a:srgbClr val="C00000"/>
                </a:solidFill>
                <a:latin typeface="Times New Roman" pitchFamily="18" charset="0"/>
                <a:cs typeface="Times New Roman" pitchFamily="18" charset="0"/>
              </a:rPr>
              <a:t>ЛОК - 2024</a:t>
            </a:r>
          </a:p>
        </p:txBody>
      </p:sp>
      <p:pic>
        <p:nvPicPr>
          <p:cNvPr id="2" name="Picture 2" descr="C:\Users\Сергей\Desktop\3bd19e09-c4ab-4700-8e74-f92df5d492ff.jpg"/>
          <p:cNvPicPr>
            <a:picLocks noChangeAspect="1" noChangeArrowheads="1"/>
          </p:cNvPicPr>
          <p:nvPr/>
        </p:nvPicPr>
        <p:blipFill>
          <a:blip r:embed="rId7" cstate="print"/>
          <a:srcRect/>
          <a:stretch>
            <a:fillRect/>
          </a:stretch>
        </p:blipFill>
        <p:spPr bwMode="auto">
          <a:xfrm>
            <a:off x="1298642" y="4522147"/>
            <a:ext cx="933854" cy="1245139"/>
          </a:xfrm>
          <a:prstGeom prst="rect">
            <a:avLst/>
          </a:prstGeom>
          <a:noFill/>
        </p:spPr>
      </p:pic>
      <p:pic>
        <p:nvPicPr>
          <p:cNvPr id="1027" name="Picture 3" descr="C:\Users\Сергей\Desktop\b654a88b-627f-494e-b176-8e583db8212f.jpg"/>
          <p:cNvPicPr>
            <a:picLocks noChangeAspect="1" noChangeArrowheads="1"/>
          </p:cNvPicPr>
          <p:nvPr/>
        </p:nvPicPr>
        <p:blipFill>
          <a:blip r:embed="rId8" cstate="print"/>
          <a:srcRect/>
          <a:stretch>
            <a:fillRect/>
          </a:stretch>
        </p:blipFill>
        <p:spPr bwMode="auto">
          <a:xfrm>
            <a:off x="3487972" y="4497826"/>
            <a:ext cx="937504" cy="1250005"/>
          </a:xfrm>
          <a:prstGeom prst="rect">
            <a:avLst/>
          </a:prstGeom>
          <a:noFill/>
        </p:spPr>
      </p:pic>
      <p:pic>
        <p:nvPicPr>
          <p:cNvPr id="1028" name="Picture 4" descr="C:\Users\Сергей\Desktop\f254b383-59ae-4b48-a253-259fe6e84702.jpg"/>
          <p:cNvPicPr>
            <a:picLocks noChangeAspect="1" noChangeArrowheads="1"/>
          </p:cNvPicPr>
          <p:nvPr/>
        </p:nvPicPr>
        <p:blipFill>
          <a:blip r:embed="rId9" cstate="print"/>
          <a:srcRect/>
          <a:stretch>
            <a:fillRect/>
          </a:stretch>
        </p:blipFill>
        <p:spPr bwMode="auto">
          <a:xfrm>
            <a:off x="153211" y="4511610"/>
            <a:ext cx="977630" cy="1303506"/>
          </a:xfrm>
          <a:prstGeom prst="rect">
            <a:avLst/>
          </a:prstGeom>
          <a:noFill/>
        </p:spPr>
      </p:pic>
      <p:pic>
        <p:nvPicPr>
          <p:cNvPr id="1029" name="Picture 5" descr="C:\Users\Сергей\Desktop\47b194a0-250b-4178-8d3a-83919beb4284.jpg"/>
          <p:cNvPicPr>
            <a:picLocks noChangeAspect="1" noChangeArrowheads="1"/>
          </p:cNvPicPr>
          <p:nvPr/>
        </p:nvPicPr>
        <p:blipFill>
          <a:blip r:embed="rId10" cstate="print"/>
          <a:srcRect/>
          <a:stretch>
            <a:fillRect/>
          </a:stretch>
        </p:blipFill>
        <p:spPr bwMode="auto">
          <a:xfrm>
            <a:off x="2417323" y="4497826"/>
            <a:ext cx="921089" cy="1228118"/>
          </a:xfrm>
          <a:prstGeom prst="rect">
            <a:avLst/>
          </a:prstGeom>
          <a:noFill/>
        </p:spPr>
      </p:pic>
      <p:pic>
        <p:nvPicPr>
          <p:cNvPr id="1030" name="Picture 6" descr="C:\Users\Сергей\Desktop\e18c157e-c81c-4694-9f3f-06519ec114ae.jpg"/>
          <p:cNvPicPr>
            <a:picLocks noChangeAspect="1" noChangeArrowheads="1"/>
          </p:cNvPicPr>
          <p:nvPr/>
        </p:nvPicPr>
        <p:blipFill>
          <a:blip r:embed="rId11" cstate="print"/>
          <a:srcRect/>
          <a:stretch>
            <a:fillRect/>
          </a:stretch>
        </p:blipFill>
        <p:spPr bwMode="auto">
          <a:xfrm>
            <a:off x="4573215" y="4468643"/>
            <a:ext cx="942368" cy="1256491"/>
          </a:xfrm>
          <a:prstGeom prst="rect">
            <a:avLst/>
          </a:prstGeom>
          <a:noFill/>
        </p:spPr>
      </p:pic>
      <p:pic>
        <p:nvPicPr>
          <p:cNvPr id="1031" name="Picture 7" descr="C:\Users\Сергей\Desktop\c67ddda7-c808-4618-a917-14aac2aa231b.jpg"/>
          <p:cNvPicPr>
            <a:picLocks noChangeAspect="1" noChangeArrowheads="1"/>
          </p:cNvPicPr>
          <p:nvPr/>
        </p:nvPicPr>
        <p:blipFill>
          <a:blip r:embed="rId12" cstate="print"/>
          <a:srcRect/>
          <a:stretch>
            <a:fillRect/>
          </a:stretch>
        </p:blipFill>
        <p:spPr bwMode="auto">
          <a:xfrm>
            <a:off x="5714998" y="4468643"/>
            <a:ext cx="946016" cy="1261354"/>
          </a:xfrm>
          <a:prstGeom prst="rect">
            <a:avLst/>
          </a:prstGeom>
          <a:noFill/>
        </p:spPr>
      </p:pic>
      <p:pic>
        <p:nvPicPr>
          <p:cNvPr id="1032" name="Picture 8" descr="C:\Users\Сергей\Desktop\a1a6005b-e72e-4905-ae1a-c09cce92ce75.jpg"/>
          <p:cNvPicPr>
            <a:picLocks noChangeAspect="1" noChangeArrowheads="1"/>
          </p:cNvPicPr>
          <p:nvPr/>
        </p:nvPicPr>
        <p:blipFill>
          <a:blip r:embed="rId13" cstate="print"/>
          <a:srcRect/>
          <a:stretch>
            <a:fillRect/>
          </a:stretch>
        </p:blipFill>
        <p:spPr bwMode="auto">
          <a:xfrm>
            <a:off x="7945067" y="3095018"/>
            <a:ext cx="941150" cy="1254866"/>
          </a:xfrm>
          <a:prstGeom prst="rect">
            <a:avLst/>
          </a:prstGeom>
          <a:noFill/>
        </p:spPr>
      </p:pic>
      <p:pic>
        <p:nvPicPr>
          <p:cNvPr id="1033" name="Picture 9" descr="C:\Users\Сергей\Desktop\3bd19e09-c4ab-4700-8e74-f92df5d492ff.jpg"/>
          <p:cNvPicPr>
            <a:picLocks noChangeAspect="1" noChangeArrowheads="1"/>
          </p:cNvPicPr>
          <p:nvPr/>
        </p:nvPicPr>
        <p:blipFill>
          <a:blip r:embed="rId14" cstate="print"/>
          <a:srcRect/>
          <a:stretch>
            <a:fillRect/>
          </a:stretch>
        </p:blipFill>
        <p:spPr bwMode="auto">
          <a:xfrm>
            <a:off x="8013162" y="1881493"/>
            <a:ext cx="858464" cy="1144619"/>
          </a:xfrm>
          <a:prstGeom prst="rect">
            <a:avLst/>
          </a:prstGeom>
          <a:noFill/>
        </p:spPr>
      </p:pic>
      <p:pic>
        <p:nvPicPr>
          <p:cNvPr id="1034" name="Picture 10" descr="C:\Users\Сергей\Desktop\340c9241-6efa-4a30-a3d7-ef530df87150.jpg"/>
          <p:cNvPicPr>
            <a:picLocks noChangeAspect="1" noChangeArrowheads="1"/>
          </p:cNvPicPr>
          <p:nvPr/>
        </p:nvPicPr>
        <p:blipFill>
          <a:blip r:embed="rId15" cstate="print"/>
          <a:srcRect/>
          <a:stretch>
            <a:fillRect/>
          </a:stretch>
        </p:blipFill>
        <p:spPr bwMode="auto">
          <a:xfrm>
            <a:off x="5244829" y="857250"/>
            <a:ext cx="1102469" cy="829436"/>
          </a:xfrm>
          <a:prstGeom prst="rect">
            <a:avLst/>
          </a:prstGeom>
          <a:noFill/>
        </p:spPr>
      </p:pic>
      <p:pic>
        <p:nvPicPr>
          <p:cNvPr id="1035" name="Picture 11" descr="C:\Users\Сергей\Desktop\bbc5d102-106c-44b3-903f-778f6ab83f81.jpg"/>
          <p:cNvPicPr>
            <a:picLocks noChangeAspect="1" noChangeArrowheads="1"/>
          </p:cNvPicPr>
          <p:nvPr/>
        </p:nvPicPr>
        <p:blipFill>
          <a:blip r:embed="rId16" cstate="print"/>
          <a:srcRect/>
          <a:stretch>
            <a:fillRect/>
          </a:stretch>
        </p:blipFill>
        <p:spPr bwMode="auto">
          <a:xfrm>
            <a:off x="7953346" y="4534533"/>
            <a:ext cx="1190654" cy="895781"/>
          </a:xfrm>
          <a:prstGeom prst="rect">
            <a:avLst/>
          </a:prstGeom>
          <a:noFill/>
        </p:spPr>
      </p:pic>
      <p:pic>
        <p:nvPicPr>
          <p:cNvPr id="1036" name="Picture 12" descr="C:\Users\Сергей\Desktop\79a84aa3-3183-4b48-abd1-b33e5e02f46a.jpg"/>
          <p:cNvPicPr>
            <a:picLocks noChangeAspect="1" noChangeArrowheads="1"/>
          </p:cNvPicPr>
          <p:nvPr/>
        </p:nvPicPr>
        <p:blipFill>
          <a:blip r:embed="rId17" cstate="print"/>
          <a:srcRect/>
          <a:stretch>
            <a:fillRect/>
          </a:stretch>
        </p:blipFill>
        <p:spPr bwMode="auto">
          <a:xfrm>
            <a:off x="7975464" y="857250"/>
            <a:ext cx="903457" cy="903457"/>
          </a:xfrm>
          <a:prstGeom prst="rect">
            <a:avLst/>
          </a:prstGeom>
          <a:noFill/>
        </p:spPr>
      </p:pic>
      <p:pic>
        <p:nvPicPr>
          <p:cNvPr id="1037" name="Picture 13" descr="C:\Users\Сергей\Desktop\9d39155b-ffea-4928-8f18-e5bd06251c51.jpg"/>
          <p:cNvPicPr>
            <a:picLocks noChangeAspect="1" noChangeArrowheads="1"/>
          </p:cNvPicPr>
          <p:nvPr/>
        </p:nvPicPr>
        <p:blipFill>
          <a:blip r:embed="rId18" cstate="print"/>
          <a:srcRect/>
          <a:stretch>
            <a:fillRect/>
          </a:stretch>
        </p:blipFill>
        <p:spPr bwMode="auto">
          <a:xfrm>
            <a:off x="6725867" y="857250"/>
            <a:ext cx="854412" cy="854412"/>
          </a:xfrm>
          <a:prstGeom prst="rect">
            <a:avLst/>
          </a:prstGeom>
          <a:noFill/>
        </p:spPr>
      </p:pic>
      <p:pic>
        <p:nvPicPr>
          <p:cNvPr id="1038" name="Picture 14" descr="C:\Users\Сергей\Desktop\e2fba767-3fde-465e-844a-61881ac68cc4.jpg"/>
          <p:cNvPicPr>
            <a:picLocks noChangeAspect="1" noChangeArrowheads="1"/>
          </p:cNvPicPr>
          <p:nvPr/>
        </p:nvPicPr>
        <p:blipFill>
          <a:blip r:embed="rId19" cstate="print"/>
          <a:srcRect/>
          <a:stretch>
            <a:fillRect/>
          </a:stretch>
        </p:blipFill>
        <p:spPr bwMode="auto">
          <a:xfrm>
            <a:off x="6836113" y="4428246"/>
            <a:ext cx="897377" cy="1392136"/>
          </a:xfrm>
          <a:prstGeom prst="rect">
            <a:avLst/>
          </a:prstGeom>
          <a:noFill/>
        </p:spPr>
      </p:pic>
    </p:spTree>
    <p:extLst>
      <p:ext uri="{BB962C8B-B14F-4D97-AF65-F5344CB8AC3E}">
        <p14:creationId xmlns:p14="http://schemas.microsoft.com/office/powerpoint/2010/main" val="39656225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3178" y="0"/>
            <a:ext cx="1220822" cy="5427222"/>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792337" y="1506337"/>
            <a:ext cx="1559325"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Минус 29"/>
          <p:cNvSpPr/>
          <p:nvPr/>
        </p:nvSpPr>
        <p:spPr>
          <a:xfrm>
            <a:off x="683569" y="1241000"/>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5" name="Прямоугольник 4"/>
          <p:cNvSpPr/>
          <p:nvPr/>
        </p:nvSpPr>
        <p:spPr>
          <a:xfrm>
            <a:off x="1051381" y="883896"/>
            <a:ext cx="2423175" cy="415498"/>
          </a:xfrm>
          <a:prstGeom prst="rect">
            <a:avLst/>
          </a:prstGeom>
        </p:spPr>
        <p:txBody>
          <a:bodyPr wrap="square">
            <a:spAutoFit/>
          </a:bodyPr>
          <a:lstStyle/>
          <a:p>
            <a:pPr algn="ct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050" dirty="0">
              <a:ln>
                <a:solidFill>
                  <a:srgbClr val="CBA78D"/>
                </a:solidFill>
              </a:ln>
              <a:solidFill>
                <a:srgbClr val="F2F6F7"/>
              </a:solidFill>
            </a:endParaRPr>
          </a:p>
        </p:txBody>
      </p:sp>
      <p:sp>
        <p:nvSpPr>
          <p:cNvPr id="19" name="Солнце 18"/>
          <p:cNvSpPr/>
          <p:nvPr/>
        </p:nvSpPr>
        <p:spPr>
          <a:xfrm>
            <a:off x="6514769" y="1121957"/>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8004">
            <a:off x="8205342" y="2763524"/>
            <a:ext cx="713088" cy="713088"/>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8291">
            <a:off x="8218162" y="4636179"/>
            <a:ext cx="777855" cy="655567"/>
          </a:xfrm>
          <a:prstGeom prst="rect">
            <a:avLst/>
          </a:prstGeom>
        </p:spPr>
      </p:pic>
      <p:pic>
        <p:nvPicPr>
          <p:cNvPr id="23" name="Рисунок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034543" y="3976859"/>
            <a:ext cx="407701" cy="402192"/>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666298" y="928842"/>
            <a:ext cx="407701" cy="402192"/>
          </a:xfrm>
          <a:prstGeom prst="rect">
            <a:avLst/>
          </a:prstGeom>
          <a:effectLst>
            <a:reflection endPos="0" dist="50800" dir="5400000" sy="-100000" algn="bl" rotWithShape="0"/>
          </a:effectLst>
        </p:spPr>
      </p:pic>
      <p:sp>
        <p:nvSpPr>
          <p:cNvPr id="3" name="Прямоугольник 2"/>
          <p:cNvSpPr/>
          <p:nvPr/>
        </p:nvSpPr>
        <p:spPr>
          <a:xfrm>
            <a:off x="79131" y="1411306"/>
            <a:ext cx="7141551" cy="507831"/>
          </a:xfrm>
          <a:prstGeom prst="rect">
            <a:avLst/>
          </a:prstGeom>
        </p:spPr>
        <p:txBody>
          <a:bodyPr wrap="square">
            <a:spAutoFit/>
          </a:bodyPr>
          <a:lstStyle/>
          <a:p>
            <a:endParaRPr lang="ru-RU" sz="1350" b="1" dirty="0">
              <a:latin typeface="Times New Roman" panose="02020603050405020304" pitchFamily="18" charset="0"/>
              <a:cs typeface="Times New Roman" panose="02020603050405020304" pitchFamily="18" charset="0"/>
            </a:endParaRPr>
          </a:p>
          <a:p>
            <a:endParaRPr lang="ru-RU" sz="135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510219" y="1528459"/>
            <a:ext cx="5424428" cy="2893100"/>
          </a:xfrm>
          <a:prstGeom prst="rect">
            <a:avLst/>
          </a:prstGeom>
        </p:spPr>
        <p:txBody>
          <a:bodyPr wrap="square">
            <a:spAutoFit/>
          </a:bodyPr>
          <a:lstStyle/>
          <a:p>
            <a:pPr algn="just">
              <a:spcBef>
                <a:spcPct val="0"/>
              </a:spcBef>
            </a:pPr>
            <a:r>
              <a:rPr lang="ru-RU" altLang="ru-RU" sz="1400" b="1" dirty="0">
                <a:latin typeface="Times New Roman" panose="02020603050405020304" pitchFamily="18" charset="0"/>
                <a:cs typeface="Times New Roman" panose="02020603050405020304" pitchFamily="18" charset="0"/>
              </a:rPr>
              <a:t>МБУ ДО «Дом детского </a:t>
            </a:r>
            <a:r>
              <a:rPr lang="ru-RU" altLang="ru-RU" sz="1400" b="1" dirty="0" smtClean="0">
                <a:latin typeface="Times New Roman" panose="02020603050405020304" pitchFamily="18" charset="0"/>
                <a:cs typeface="Times New Roman" panose="02020603050405020304" pitchFamily="18" charset="0"/>
              </a:rPr>
              <a:t>творчества»</a:t>
            </a:r>
            <a:r>
              <a:rPr lang="ru-RU" altLang="ru-RU" sz="1400" dirty="0" smtClean="0">
                <a:latin typeface="Times New Roman" panose="02020603050405020304" pitchFamily="18" charset="0"/>
                <a:cs typeface="Times New Roman" panose="02020603050405020304" pitchFamily="18" charset="0"/>
              </a:rPr>
              <a:t> </a:t>
            </a:r>
          </a:p>
          <a:p>
            <a:pPr algn="just">
              <a:spcBef>
                <a:spcPct val="0"/>
              </a:spcBef>
            </a:pPr>
            <a:r>
              <a:rPr lang="ru-RU" altLang="ru-RU" sz="1400" dirty="0" smtClean="0">
                <a:latin typeface="Times New Roman" panose="02020603050405020304" pitchFamily="18" charset="0"/>
                <a:cs typeface="Times New Roman" panose="02020603050405020304" pitchFamily="18" charset="0"/>
              </a:rPr>
              <a:t>Педагоги </a:t>
            </a:r>
            <a:r>
              <a:rPr lang="ru-RU" altLang="ru-RU" sz="1400" dirty="0" err="1" smtClean="0">
                <a:latin typeface="Times New Roman" panose="02020603050405020304" pitchFamily="18" charset="0"/>
                <a:cs typeface="Times New Roman" panose="02020603050405020304" pitchFamily="18" charset="0"/>
              </a:rPr>
              <a:t>Тягина</a:t>
            </a:r>
            <a:r>
              <a:rPr lang="ru-RU" altLang="ru-RU" sz="1400" dirty="0" smtClean="0">
                <a:latin typeface="Times New Roman" panose="02020603050405020304" pitchFamily="18" charset="0"/>
                <a:cs typeface="Times New Roman" panose="02020603050405020304" pitchFamily="18" charset="0"/>
              </a:rPr>
              <a:t> Галина Николаевна, </a:t>
            </a:r>
            <a:r>
              <a:rPr lang="ru-RU" altLang="ru-RU" sz="1400" dirty="0" err="1" smtClean="0">
                <a:latin typeface="Times New Roman" panose="02020603050405020304" pitchFamily="18" charset="0"/>
                <a:cs typeface="Times New Roman" panose="02020603050405020304" pitchFamily="18" charset="0"/>
              </a:rPr>
              <a:t>Малеваная</a:t>
            </a:r>
            <a:r>
              <a:rPr lang="ru-RU" altLang="ru-RU" sz="1400" dirty="0" smtClean="0">
                <a:latin typeface="Times New Roman" panose="02020603050405020304" pitchFamily="18" charset="0"/>
                <a:cs typeface="Times New Roman" panose="02020603050405020304" pitchFamily="18" charset="0"/>
              </a:rPr>
              <a:t> Ульяна Сергеевна, </a:t>
            </a:r>
            <a:r>
              <a:rPr lang="ru-RU" altLang="ru-RU" sz="1400" dirty="0">
                <a:latin typeface="Times New Roman" panose="02020603050405020304" pitchFamily="18" charset="0"/>
                <a:cs typeface="Times New Roman" panose="02020603050405020304" pitchFamily="18" charset="0"/>
              </a:rPr>
              <a:t>Ткачук </a:t>
            </a:r>
            <a:r>
              <a:rPr lang="ru-RU" altLang="ru-RU" sz="1400" dirty="0" smtClean="0">
                <a:latin typeface="Times New Roman" panose="02020603050405020304" pitchFamily="18" charset="0"/>
                <a:cs typeface="Times New Roman" panose="02020603050405020304" pitchFamily="18" charset="0"/>
              </a:rPr>
              <a:t>Элеонора Тарасовна </a:t>
            </a:r>
            <a:r>
              <a:rPr lang="ru-RU" altLang="ru-RU" sz="1400" dirty="0">
                <a:latin typeface="Times New Roman" panose="02020603050405020304" pitchFamily="18" charset="0"/>
                <a:cs typeface="Times New Roman" panose="02020603050405020304" pitchFamily="18" charset="0"/>
              </a:rPr>
              <a:t>достигли высоких результатов в реализации программы «Моя малая Родина». Разработали, организовали и провели ряд мероприятий, направленных на формирование гражданско-патриотического сознания воспитанников </a:t>
            </a:r>
            <a:r>
              <a:rPr lang="ru-RU" altLang="ru-RU" sz="1400" dirty="0" smtClean="0">
                <a:latin typeface="Times New Roman" panose="02020603050405020304" pitchFamily="18" charset="0"/>
                <a:cs typeface="Times New Roman" panose="02020603050405020304" pitchFamily="18" charset="0"/>
              </a:rPr>
              <a:t>лагеря: музыкально-познавательный </a:t>
            </a:r>
            <a:r>
              <a:rPr lang="ru-RU" altLang="ru-RU" sz="1400" dirty="0">
                <a:latin typeface="Times New Roman" panose="02020603050405020304" pitchFamily="18" charset="0"/>
                <a:cs typeface="Times New Roman" panose="02020603050405020304" pitchFamily="18" charset="0"/>
              </a:rPr>
              <a:t>час «Штурмовые ночи Спасска», </a:t>
            </a:r>
            <a:r>
              <a:rPr lang="ru-RU" altLang="ru-RU" sz="1400" dirty="0" err="1">
                <a:latin typeface="Times New Roman" panose="02020603050405020304" pitchFamily="18" charset="0"/>
                <a:cs typeface="Times New Roman" panose="02020603050405020304" pitchFamily="18" charset="0"/>
              </a:rPr>
              <a:t>квест</a:t>
            </a:r>
            <a:r>
              <a:rPr lang="ru-RU" altLang="ru-RU" sz="1400" dirty="0">
                <a:latin typeface="Times New Roman" panose="02020603050405020304" pitchFamily="18" charset="0"/>
                <a:cs typeface="Times New Roman" panose="02020603050405020304" pitchFamily="18" charset="0"/>
              </a:rPr>
              <a:t> «Как хорошо я знаю свой город», фестиваль талантов «Мы будущее малой Родины», акции «Письмо солдату» и «Протяни лапе руку», кинопоказы в рамках реализации проекта «</a:t>
            </a:r>
            <a:r>
              <a:rPr lang="ru-RU" altLang="ru-RU" sz="1400" dirty="0" err="1">
                <a:latin typeface="Times New Roman" panose="02020603050405020304" pitchFamily="18" charset="0"/>
                <a:cs typeface="Times New Roman" panose="02020603050405020304" pitchFamily="18" charset="0"/>
              </a:rPr>
              <a:t>Киноуроки</a:t>
            </a:r>
            <a:r>
              <a:rPr lang="ru-RU" altLang="ru-RU" sz="1400" dirty="0">
                <a:latin typeface="Times New Roman" panose="02020603050405020304" pitchFamily="18" charset="0"/>
                <a:cs typeface="Times New Roman" panose="02020603050405020304" pitchFamily="18" charset="0"/>
              </a:rPr>
              <a:t> в школах России и мира», реализовали проект «Мамы всякие важны. Профессии моих родителей», посвященный </a:t>
            </a:r>
            <a:r>
              <a:rPr lang="ru-RU" altLang="ru-RU" sz="1400" dirty="0" smtClean="0">
                <a:latin typeface="Times New Roman" panose="02020603050405020304" pitchFamily="18" charset="0"/>
                <a:cs typeface="Times New Roman" panose="02020603050405020304" pitchFamily="18" charset="0"/>
              </a:rPr>
              <a:t>Году </a:t>
            </a:r>
            <a:r>
              <a:rPr lang="ru-RU" altLang="ru-RU" sz="1400" dirty="0">
                <a:latin typeface="Times New Roman" panose="02020603050405020304" pitchFamily="18" charset="0"/>
                <a:cs typeface="Times New Roman" panose="02020603050405020304" pitchFamily="18" charset="0"/>
              </a:rPr>
              <a:t>семьи в России</a:t>
            </a:r>
            <a:r>
              <a:rPr lang="ru-RU" altLang="ru-RU" sz="1400" b="1" dirty="0">
                <a:latin typeface="Times New Roman" panose="02020603050405020304" pitchFamily="18" charset="0"/>
                <a:cs typeface="Times New Roman" panose="02020603050405020304" pitchFamily="18" charset="0"/>
              </a:rPr>
              <a:t>.</a:t>
            </a:r>
          </a:p>
        </p:txBody>
      </p:sp>
      <p:sp>
        <p:nvSpPr>
          <p:cNvPr id="26" name="Солнце 25"/>
          <p:cNvSpPr/>
          <p:nvPr/>
        </p:nvSpPr>
        <p:spPr>
          <a:xfrm>
            <a:off x="7832867" y="1294623"/>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 name="Picture 2" descr="C:\Users\Сергей\Desktop\ad7a936f-4d83-4571-9d60-a3c1f19f5d82.jpg"/>
          <p:cNvPicPr>
            <a:picLocks noChangeAspect="1" noChangeArrowheads="1"/>
          </p:cNvPicPr>
          <p:nvPr/>
        </p:nvPicPr>
        <p:blipFill>
          <a:blip r:embed="rId7" cstate="print"/>
          <a:srcRect/>
          <a:stretch>
            <a:fillRect/>
          </a:stretch>
        </p:blipFill>
        <p:spPr bwMode="auto">
          <a:xfrm>
            <a:off x="7032287" y="2309103"/>
            <a:ext cx="1541939" cy="1154045"/>
          </a:xfrm>
          <a:prstGeom prst="rect">
            <a:avLst/>
          </a:prstGeom>
          <a:noFill/>
        </p:spPr>
      </p:pic>
      <p:pic>
        <p:nvPicPr>
          <p:cNvPr id="1027" name="Picture 3" descr="C:\Users\Сергей\Desktop\bd3c5998-388d-46d6-9a72-e0a7b75419b6.jpg"/>
          <p:cNvPicPr>
            <a:picLocks noChangeAspect="1" noChangeArrowheads="1"/>
          </p:cNvPicPr>
          <p:nvPr/>
        </p:nvPicPr>
        <p:blipFill>
          <a:blip r:embed="rId8" cstate="print"/>
          <a:srcRect/>
          <a:stretch>
            <a:fillRect/>
          </a:stretch>
        </p:blipFill>
        <p:spPr bwMode="auto">
          <a:xfrm>
            <a:off x="94033" y="4537875"/>
            <a:ext cx="1541939" cy="1156454"/>
          </a:xfrm>
          <a:prstGeom prst="rect">
            <a:avLst/>
          </a:prstGeom>
          <a:noFill/>
        </p:spPr>
      </p:pic>
      <p:pic>
        <p:nvPicPr>
          <p:cNvPr id="1028" name="Picture 4" descr="C:\Users\Сергей\Desktop\cb2147f9-66cc-45a6-8001-deced802b0d9.jpg"/>
          <p:cNvPicPr>
            <a:picLocks noChangeAspect="1" noChangeArrowheads="1"/>
          </p:cNvPicPr>
          <p:nvPr/>
        </p:nvPicPr>
        <p:blipFill>
          <a:blip r:embed="rId9" cstate="print"/>
          <a:srcRect/>
          <a:stretch>
            <a:fillRect/>
          </a:stretch>
        </p:blipFill>
        <p:spPr bwMode="auto">
          <a:xfrm>
            <a:off x="126460" y="1797890"/>
            <a:ext cx="1156454" cy="1541939"/>
          </a:xfrm>
          <a:prstGeom prst="rect">
            <a:avLst/>
          </a:prstGeom>
          <a:noFill/>
        </p:spPr>
      </p:pic>
      <p:pic>
        <p:nvPicPr>
          <p:cNvPr id="1029" name="Picture 5" descr="C:\Users\Сергей\Desktop\fd168710-0165-494b-a1e7-7e2a72cbeb84.jpg"/>
          <p:cNvPicPr>
            <a:picLocks noChangeAspect="1" noChangeArrowheads="1"/>
          </p:cNvPicPr>
          <p:nvPr/>
        </p:nvPicPr>
        <p:blipFill>
          <a:blip r:embed="rId10" cstate="print"/>
          <a:srcRect/>
          <a:stretch>
            <a:fillRect/>
          </a:stretch>
        </p:blipFill>
        <p:spPr bwMode="auto">
          <a:xfrm>
            <a:off x="3625174" y="4567057"/>
            <a:ext cx="1541939" cy="1156454"/>
          </a:xfrm>
          <a:prstGeom prst="rect">
            <a:avLst/>
          </a:prstGeom>
          <a:noFill/>
        </p:spPr>
      </p:pic>
      <p:pic>
        <p:nvPicPr>
          <p:cNvPr id="1030" name="Picture 6" descr="C:\Users\Сергей\Desktop\6bac6847-a386-4f5c-8995-d64f73c9c900.jpg"/>
          <p:cNvPicPr>
            <a:picLocks noChangeAspect="1" noChangeArrowheads="1"/>
          </p:cNvPicPr>
          <p:nvPr/>
        </p:nvPicPr>
        <p:blipFill>
          <a:blip r:embed="rId11" cstate="print"/>
          <a:srcRect/>
          <a:stretch>
            <a:fillRect/>
          </a:stretch>
        </p:blipFill>
        <p:spPr bwMode="auto">
          <a:xfrm>
            <a:off x="7032288" y="959390"/>
            <a:ext cx="1541939" cy="1154045"/>
          </a:xfrm>
          <a:prstGeom prst="rect">
            <a:avLst/>
          </a:prstGeom>
          <a:noFill/>
        </p:spPr>
      </p:pic>
      <p:pic>
        <p:nvPicPr>
          <p:cNvPr id="1031" name="Picture 7" descr="C:\Users\Сергей\Desktop\215f1961-cc81-4290-953b-ec1a41b3f166.jpg"/>
          <p:cNvPicPr>
            <a:picLocks noChangeAspect="1" noChangeArrowheads="1"/>
          </p:cNvPicPr>
          <p:nvPr/>
        </p:nvPicPr>
        <p:blipFill>
          <a:blip r:embed="rId12" cstate="print"/>
          <a:srcRect/>
          <a:stretch>
            <a:fillRect/>
          </a:stretch>
        </p:blipFill>
        <p:spPr bwMode="auto">
          <a:xfrm>
            <a:off x="1925266" y="4556147"/>
            <a:ext cx="1541939" cy="1160069"/>
          </a:xfrm>
          <a:prstGeom prst="rect">
            <a:avLst/>
          </a:prstGeom>
          <a:noFill/>
        </p:spPr>
      </p:pic>
      <p:pic>
        <p:nvPicPr>
          <p:cNvPr id="1032" name="Picture 8" descr="C:\Users\Сергей\Desktop\5710d7c0-4fcc-40c1-988c-a4bcb1338702.jpg"/>
          <p:cNvPicPr>
            <a:picLocks noChangeAspect="1" noChangeArrowheads="1"/>
          </p:cNvPicPr>
          <p:nvPr/>
        </p:nvPicPr>
        <p:blipFill>
          <a:blip r:embed="rId13" cstate="print"/>
          <a:srcRect/>
          <a:stretch>
            <a:fillRect/>
          </a:stretch>
        </p:blipFill>
        <p:spPr bwMode="auto">
          <a:xfrm>
            <a:off x="5339675" y="4562171"/>
            <a:ext cx="1541939" cy="1154045"/>
          </a:xfrm>
          <a:prstGeom prst="rect">
            <a:avLst/>
          </a:prstGeom>
          <a:noFill/>
        </p:spPr>
      </p:pic>
      <p:pic>
        <p:nvPicPr>
          <p:cNvPr id="1033" name="Picture 9" descr="C:\Users\Сергей\Desktop\abd1563a-3591-4b35-a380-184130120a1d.jpg"/>
          <p:cNvPicPr>
            <a:picLocks noChangeAspect="1" noChangeArrowheads="1"/>
          </p:cNvPicPr>
          <p:nvPr/>
        </p:nvPicPr>
        <p:blipFill>
          <a:blip r:embed="rId14" cstate="print"/>
          <a:srcRect/>
          <a:stretch>
            <a:fillRect/>
          </a:stretch>
        </p:blipFill>
        <p:spPr bwMode="auto">
          <a:xfrm>
            <a:off x="7010401" y="3593154"/>
            <a:ext cx="1541939" cy="1154045"/>
          </a:xfrm>
          <a:prstGeom prst="rect">
            <a:avLst/>
          </a:prstGeom>
          <a:noFill/>
        </p:spPr>
      </p:pic>
      <p:sp>
        <p:nvSpPr>
          <p:cNvPr id="29" name="TextBox 28"/>
          <p:cNvSpPr txBox="1"/>
          <p:nvPr/>
        </p:nvSpPr>
        <p:spPr>
          <a:xfrm>
            <a:off x="3976181" y="1003165"/>
            <a:ext cx="1072475" cy="300082"/>
          </a:xfrm>
          <a:prstGeom prst="rect">
            <a:avLst/>
          </a:prstGeom>
          <a:noFill/>
        </p:spPr>
        <p:txBody>
          <a:bodyPr wrap="square" rtlCol="0">
            <a:spAutoFit/>
          </a:bodyPr>
          <a:lstStyle/>
          <a:p>
            <a:r>
              <a:rPr lang="ru-RU" sz="1350" b="1" dirty="0">
                <a:solidFill>
                  <a:srgbClr val="C00000"/>
                </a:solidFill>
                <a:latin typeface="Times New Roman" pitchFamily="18" charset="0"/>
                <a:cs typeface="Times New Roman" pitchFamily="18" charset="0"/>
              </a:rPr>
              <a:t>ЛОК - 2024</a:t>
            </a:r>
          </a:p>
        </p:txBody>
      </p:sp>
    </p:spTree>
    <p:extLst>
      <p:ext uri="{BB962C8B-B14F-4D97-AF65-F5344CB8AC3E}">
        <p14:creationId xmlns:p14="http://schemas.microsoft.com/office/powerpoint/2010/main" val="5406135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3178" y="0"/>
            <a:ext cx="1220822" cy="5427222"/>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792337" y="1506337"/>
            <a:ext cx="1559325" cy="914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30" name="Минус 29"/>
          <p:cNvSpPr/>
          <p:nvPr/>
        </p:nvSpPr>
        <p:spPr>
          <a:xfrm>
            <a:off x="683569" y="1241000"/>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5" name="Прямоугольник 4"/>
          <p:cNvSpPr/>
          <p:nvPr/>
        </p:nvSpPr>
        <p:spPr>
          <a:xfrm>
            <a:off x="1051381" y="883896"/>
            <a:ext cx="2423175" cy="415498"/>
          </a:xfrm>
          <a:prstGeom prst="rect">
            <a:avLst/>
          </a:prstGeom>
        </p:spPr>
        <p:txBody>
          <a:bodyPr wrap="square">
            <a:spAutoFit/>
          </a:bodyPr>
          <a:lstStyle/>
          <a:p>
            <a:pPr algn="ct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050" dirty="0">
              <a:ln>
                <a:solidFill>
                  <a:srgbClr val="CBA78D"/>
                </a:solidFill>
              </a:ln>
              <a:solidFill>
                <a:srgbClr val="F2F6F7"/>
              </a:solidFill>
            </a:endParaRPr>
          </a:p>
        </p:txBody>
      </p:sp>
      <p:sp>
        <p:nvSpPr>
          <p:cNvPr id="19" name="Солнце 18"/>
          <p:cNvSpPr/>
          <p:nvPr/>
        </p:nvSpPr>
        <p:spPr>
          <a:xfrm>
            <a:off x="6514769" y="1121957"/>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8004">
            <a:off x="8205342" y="2763524"/>
            <a:ext cx="713088" cy="713088"/>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8291">
            <a:off x="8218162" y="4636179"/>
            <a:ext cx="777855" cy="655567"/>
          </a:xfrm>
          <a:prstGeom prst="rect">
            <a:avLst/>
          </a:prstGeom>
        </p:spPr>
      </p:pic>
      <p:pic>
        <p:nvPicPr>
          <p:cNvPr id="23" name="Рисунок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034543" y="3976859"/>
            <a:ext cx="407701" cy="402192"/>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7300">
            <a:off x="8666298" y="928842"/>
            <a:ext cx="407701" cy="402192"/>
          </a:xfrm>
          <a:prstGeom prst="rect">
            <a:avLst/>
          </a:prstGeom>
          <a:effectLst>
            <a:reflection endPos="0" dist="50800" dir="5400000" sy="-100000" algn="bl" rotWithShape="0"/>
          </a:effectLst>
        </p:spPr>
      </p:pic>
      <p:sp>
        <p:nvSpPr>
          <p:cNvPr id="3" name="Прямоугольник 2"/>
          <p:cNvSpPr/>
          <p:nvPr/>
        </p:nvSpPr>
        <p:spPr>
          <a:xfrm>
            <a:off x="79131" y="1411306"/>
            <a:ext cx="7141551" cy="507831"/>
          </a:xfrm>
          <a:prstGeom prst="rect">
            <a:avLst/>
          </a:prstGeom>
        </p:spPr>
        <p:txBody>
          <a:bodyPr wrap="square">
            <a:spAutoFit/>
          </a:bodyPr>
          <a:lstStyle/>
          <a:p>
            <a:endParaRPr lang="ru-RU" sz="1350" b="1" dirty="0">
              <a:latin typeface="Times New Roman" panose="02020603050405020304" pitchFamily="18" charset="0"/>
              <a:cs typeface="Times New Roman" panose="02020603050405020304" pitchFamily="18" charset="0"/>
            </a:endParaRPr>
          </a:p>
          <a:p>
            <a:endParaRPr lang="ru-RU" sz="1350" b="1" dirty="0">
              <a:latin typeface="Times New Roman" panose="02020603050405020304" pitchFamily="18" charset="0"/>
              <a:cs typeface="Times New Roman" panose="02020603050405020304" pitchFamily="18" charset="0"/>
            </a:endParaRPr>
          </a:p>
        </p:txBody>
      </p:sp>
      <p:sp>
        <p:nvSpPr>
          <p:cNvPr id="26" name="Солнце 25"/>
          <p:cNvSpPr/>
          <p:nvPr/>
        </p:nvSpPr>
        <p:spPr>
          <a:xfrm>
            <a:off x="7832867" y="1294623"/>
            <a:ext cx="1005896" cy="966264"/>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5" name="Прямоугольник 24"/>
          <p:cNvSpPr/>
          <p:nvPr/>
        </p:nvSpPr>
        <p:spPr>
          <a:xfrm>
            <a:off x="3976181" y="959390"/>
            <a:ext cx="1116249" cy="300082"/>
          </a:xfrm>
          <a:prstGeom prst="rect">
            <a:avLst/>
          </a:prstGeom>
        </p:spPr>
        <p:txBody>
          <a:bodyPr wrap="square">
            <a:spAutoFit/>
          </a:bodyPr>
          <a:lstStyle/>
          <a:p>
            <a:r>
              <a:rPr lang="ru-RU" sz="1350" b="1" dirty="0">
                <a:solidFill>
                  <a:srgbClr val="C00000"/>
                </a:solidFill>
                <a:latin typeface="Times New Roman" pitchFamily="18" charset="0"/>
                <a:cs typeface="Times New Roman" pitchFamily="18" charset="0"/>
              </a:rPr>
              <a:t>ЛОК - 2024</a:t>
            </a:r>
          </a:p>
        </p:txBody>
      </p:sp>
      <p:sp>
        <p:nvSpPr>
          <p:cNvPr id="15" name="Прямоугольник 14"/>
          <p:cNvSpPr/>
          <p:nvPr/>
        </p:nvSpPr>
        <p:spPr>
          <a:xfrm>
            <a:off x="3707904" y="1718149"/>
            <a:ext cx="4003698" cy="2585323"/>
          </a:xfrm>
          <a:prstGeom prst="rect">
            <a:avLst/>
          </a:prstGeom>
        </p:spPr>
        <p:txBody>
          <a:bodyPr wrap="square">
            <a:spAutoFit/>
          </a:bodyPr>
          <a:lstStyle/>
          <a:p>
            <a:pPr algn="just"/>
            <a:r>
              <a:rPr lang="ru-RU" sz="1350" dirty="0">
                <a:latin typeface="Times New Roman" pitchFamily="18" charset="0"/>
                <a:cs typeface="Times New Roman" pitchFamily="18" charset="0"/>
              </a:rPr>
              <a:t>Все педагоги МБУ ДО «Созвездие» активно принимали участие в организации трех смен летнего отдыха. Начальники лагеря (1 смена - </a:t>
            </a:r>
            <a:r>
              <a:rPr lang="ru-RU" sz="1350" b="1" dirty="0">
                <a:latin typeface="Times New Roman" pitchFamily="18" charset="0"/>
                <a:cs typeface="Times New Roman" pitchFamily="18" charset="0"/>
              </a:rPr>
              <a:t>Ткачева Наталья Вячеславовна, </a:t>
            </a:r>
            <a:r>
              <a:rPr lang="ru-RU" sz="1350" b="1" dirty="0" err="1">
                <a:latin typeface="Times New Roman" pitchFamily="18" charset="0"/>
                <a:cs typeface="Times New Roman" pitchFamily="18" charset="0"/>
              </a:rPr>
              <a:t>Выжевская</a:t>
            </a:r>
            <a:r>
              <a:rPr lang="ru-RU" sz="1350" b="1" dirty="0">
                <a:latin typeface="Times New Roman" pitchFamily="18" charset="0"/>
                <a:cs typeface="Times New Roman" pitchFamily="18" charset="0"/>
              </a:rPr>
              <a:t> Александрина Рюриковна</a:t>
            </a:r>
            <a:r>
              <a:rPr lang="ru-RU" sz="1350" dirty="0">
                <a:latin typeface="Times New Roman" pitchFamily="18" charset="0"/>
                <a:cs typeface="Times New Roman" pitchFamily="18" charset="0"/>
              </a:rPr>
              <a:t>, 2 и 3 смены - </a:t>
            </a:r>
            <a:r>
              <a:rPr lang="ru-RU" sz="1350" b="1" dirty="0" err="1">
                <a:latin typeface="Times New Roman" pitchFamily="18" charset="0"/>
                <a:cs typeface="Times New Roman" pitchFamily="18" charset="0"/>
              </a:rPr>
              <a:t>Кудасова</a:t>
            </a:r>
            <a:r>
              <a:rPr lang="ru-RU" sz="1350" b="1" dirty="0">
                <a:latin typeface="Times New Roman" pitchFamily="18" charset="0"/>
                <a:cs typeface="Times New Roman" pitchFamily="18" charset="0"/>
              </a:rPr>
              <a:t> Екатерина Алексеевна</a:t>
            </a:r>
            <a:r>
              <a:rPr lang="ru-RU" sz="1350" dirty="0">
                <a:latin typeface="Times New Roman" pitchFamily="18" charset="0"/>
                <a:cs typeface="Times New Roman" pitchFamily="18" charset="0"/>
              </a:rPr>
              <a:t>) наполнили дни лагеря разнообразными мероприятиями: занятия в кружках, мастер-классах, </a:t>
            </a:r>
            <a:r>
              <a:rPr lang="ru-RU" sz="1350" dirty="0" smtClean="0">
                <a:latin typeface="Times New Roman" pitchFamily="18" charset="0"/>
                <a:cs typeface="Times New Roman" pitchFamily="18" charset="0"/>
              </a:rPr>
              <a:t>бассейне, музее, </a:t>
            </a:r>
            <a:r>
              <a:rPr lang="ru-RU" sz="1350" dirty="0" err="1" smtClean="0">
                <a:latin typeface="Times New Roman" pitchFamily="18" charset="0"/>
                <a:cs typeface="Times New Roman" pitchFamily="18" charset="0"/>
              </a:rPr>
              <a:t>Кванториуме</a:t>
            </a:r>
            <a:r>
              <a:rPr lang="ru-RU" sz="1350" dirty="0" smtClean="0">
                <a:latin typeface="Times New Roman" pitchFamily="18" charset="0"/>
                <a:cs typeface="Times New Roman" pitchFamily="18" charset="0"/>
              </a:rPr>
              <a:t>, </a:t>
            </a:r>
            <a:r>
              <a:rPr lang="ru-RU" sz="1350" dirty="0" err="1">
                <a:latin typeface="Times New Roman" pitchFamily="18" charset="0"/>
                <a:cs typeface="Times New Roman" pitchFamily="18" charset="0"/>
              </a:rPr>
              <a:t>интерактивы</a:t>
            </a:r>
            <a:r>
              <a:rPr lang="ru-RU" sz="1350" dirty="0">
                <a:latin typeface="Times New Roman" pitchFamily="18" charset="0"/>
                <a:cs typeface="Times New Roman" pitchFamily="18" charset="0"/>
              </a:rPr>
              <a:t> Движения Первых и </a:t>
            </a:r>
            <a:r>
              <a:rPr lang="ru-RU" sz="1350" dirty="0" err="1">
                <a:latin typeface="Times New Roman" pitchFamily="18" charset="0"/>
                <a:cs typeface="Times New Roman" pitchFamily="18" charset="0"/>
              </a:rPr>
              <a:t>Юнармии</a:t>
            </a:r>
            <a:r>
              <a:rPr lang="ru-RU" sz="1350" dirty="0">
                <a:latin typeface="Times New Roman" pitchFamily="18" charset="0"/>
                <a:cs typeface="Times New Roman" pitchFamily="18" charset="0"/>
              </a:rPr>
              <a:t>, </a:t>
            </a:r>
            <a:r>
              <a:rPr lang="ru-RU" sz="1350" dirty="0" smtClean="0">
                <a:latin typeface="Times New Roman" pitchFamily="18" charset="0"/>
                <a:cs typeface="Times New Roman" pitchFamily="18" charset="0"/>
              </a:rPr>
              <a:t>«</a:t>
            </a:r>
            <a:r>
              <a:rPr lang="ru-RU" sz="1350" dirty="0" err="1" smtClean="0">
                <a:latin typeface="Times New Roman" pitchFamily="18" charset="0"/>
                <a:cs typeface="Times New Roman" pitchFamily="18" charset="0"/>
              </a:rPr>
              <a:t>Зарничка</a:t>
            </a:r>
            <a:r>
              <a:rPr lang="ru-RU" sz="1350" dirty="0" smtClean="0">
                <a:latin typeface="Times New Roman" pitchFamily="18" charset="0"/>
                <a:cs typeface="Times New Roman" pitchFamily="18" charset="0"/>
              </a:rPr>
              <a:t>», «Семейная игра», </a:t>
            </a:r>
            <a:r>
              <a:rPr lang="ru-RU" sz="1350" dirty="0">
                <a:latin typeface="Times New Roman" pitchFamily="18" charset="0"/>
                <a:cs typeface="Times New Roman" pitchFamily="18" charset="0"/>
              </a:rPr>
              <a:t>экскурсии и т.д. ,  развивая у детей интеллектуальный и творческий потенциал.</a:t>
            </a:r>
          </a:p>
        </p:txBody>
      </p:sp>
      <p:pic>
        <p:nvPicPr>
          <p:cNvPr id="2" name="Picture 2" descr="C:\Users\Сергей\Desktop\421afc3f-d861-4025-bcd3-25f475742e86.jpg"/>
          <p:cNvPicPr>
            <a:picLocks noChangeAspect="1" noChangeArrowheads="1"/>
          </p:cNvPicPr>
          <p:nvPr/>
        </p:nvPicPr>
        <p:blipFill>
          <a:blip r:embed="rId7" cstate="print"/>
          <a:srcRect/>
          <a:stretch>
            <a:fillRect/>
          </a:stretch>
        </p:blipFill>
        <p:spPr bwMode="auto">
          <a:xfrm>
            <a:off x="191513" y="1825532"/>
            <a:ext cx="3211154" cy="2853397"/>
          </a:xfrm>
          <a:prstGeom prst="rect">
            <a:avLst/>
          </a:prstGeom>
          <a:noFill/>
        </p:spPr>
      </p:pic>
    </p:spTree>
    <p:extLst>
      <p:ext uri="{BB962C8B-B14F-4D97-AF65-F5344CB8AC3E}">
        <p14:creationId xmlns:p14="http://schemas.microsoft.com/office/powerpoint/2010/main" val="36253649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6311" y="0"/>
            <a:ext cx="983284" cy="547201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784122" y="1509413"/>
            <a:ext cx="1564462" cy="9132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130504" y="1814555"/>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7958048" y="2877565"/>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70666" y="3705995"/>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6">
            <a:extLst>
              <a:ext uri="{28A0092B-C50C-407E-A947-70E740481C1C}">
                <a14:useLocalDpi xmlns:a14="http://schemas.microsoft.com/office/drawing/2010/main" val="0"/>
              </a:ext>
            </a:extLst>
          </a:blip>
          <a:srcRect t="12891" b="16863"/>
          <a:stretch/>
        </p:blipFill>
        <p:spPr>
          <a:xfrm>
            <a:off x="7787500" y="4308627"/>
            <a:ext cx="1269911" cy="1335949"/>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10775" y="4210150"/>
            <a:ext cx="310891" cy="306690"/>
          </a:xfrm>
          <a:prstGeom prst="rect">
            <a:avLst/>
          </a:prstGeom>
          <a:effectLst>
            <a:reflection endPos="0" dist="50800" dir="5400000" sy="-100000" algn="bl" rotWithShape="0"/>
          </a:effectLst>
        </p:spPr>
      </p:pic>
      <p:pic>
        <p:nvPicPr>
          <p:cNvPr id="47" name="Рисунок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997598">
            <a:off x="8330400" y="3730291"/>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74645">
            <a:off x="8366081" y="2200175"/>
            <a:ext cx="640923" cy="640923"/>
          </a:xfrm>
          <a:prstGeom prst="rect">
            <a:avLst/>
          </a:prstGeom>
        </p:spPr>
      </p:pic>
      <p:sp>
        <p:nvSpPr>
          <p:cNvPr id="14" name="TextBox 13">
            <a:extLst>
              <a:ext uri="{FF2B5EF4-FFF2-40B4-BE49-F238E27FC236}">
                <a16:creationId xmlns:a16="http://schemas.microsoft.com/office/drawing/2014/main" xmlns="" id="{2FD90B4D-A746-5BE9-8972-D76A1C5D16CC}"/>
              </a:ext>
            </a:extLst>
          </p:cNvPr>
          <p:cNvSpPr txBox="1"/>
          <p:nvPr/>
        </p:nvSpPr>
        <p:spPr>
          <a:xfrm>
            <a:off x="2107023" y="1099390"/>
            <a:ext cx="5592106" cy="447815"/>
          </a:xfrm>
          <a:prstGeom prst="rect">
            <a:avLst/>
          </a:prstGeom>
          <a:noFill/>
        </p:spPr>
        <p:txBody>
          <a:bodyPr wrap="square">
            <a:spAutoFit/>
          </a:bodyPr>
          <a:lstStyle/>
          <a:p>
            <a:pPr algn="ctr">
              <a:lnSpc>
                <a:spcPct val="110000"/>
              </a:lnSpc>
            </a:pPr>
            <a:r>
              <a:rPr lang="ru-RU" sz="2100" b="1" dirty="0">
                <a:solidFill>
                  <a:srgbClr val="CC6600"/>
                </a:solidFill>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xmlns="" id="{D0A61816-DD0F-D8A9-F1FA-227BE854BFF3}"/>
              </a:ext>
            </a:extLst>
          </p:cNvPr>
          <p:cNvSpPr txBox="1"/>
          <p:nvPr/>
        </p:nvSpPr>
        <p:spPr>
          <a:xfrm>
            <a:off x="321423" y="1243535"/>
            <a:ext cx="7549243" cy="625556"/>
          </a:xfrm>
          <a:prstGeom prst="rect">
            <a:avLst/>
          </a:prstGeom>
          <a:noFill/>
        </p:spPr>
        <p:txBody>
          <a:bodyPr wrap="square">
            <a:spAutoFit/>
          </a:bodyPr>
          <a:lstStyle/>
          <a:p>
            <a:pPr algn="ctr">
              <a:lnSpc>
                <a:spcPct val="110000"/>
              </a:lnSpc>
            </a:pPr>
            <a:r>
              <a:rPr lang="ru-RU" sz="1200" b="1" dirty="0">
                <a:solidFill>
                  <a:srgbClr val="CC6600"/>
                </a:solidFill>
                <a:latin typeface="Arial" panose="020B0604020202020204" pitchFamily="34" charset="0"/>
                <a:cs typeface="Arial" panose="020B0604020202020204" pitchFamily="34" charset="0"/>
              </a:rPr>
              <a:t>    </a:t>
            </a:r>
            <a:r>
              <a:rPr lang="ru-RU" b="1" dirty="0">
                <a:solidFill>
                  <a:srgbClr val="CC6600"/>
                </a:solidFill>
                <a:latin typeface="Arial" panose="020B0604020202020204" pitchFamily="34" charset="0"/>
                <a:cs typeface="Arial" panose="020B0604020202020204" pitchFamily="34" charset="0"/>
              </a:rPr>
              <a:t>ПРОФОРИЕНТАЦИОННЫЙ МИНИМУМ</a:t>
            </a:r>
          </a:p>
          <a:p>
            <a:pPr algn="ctr">
              <a:lnSpc>
                <a:spcPct val="110000"/>
              </a:lnSpc>
            </a:pPr>
            <a:r>
              <a:rPr lang="ru-RU" sz="1350" b="1" dirty="0">
                <a:solidFill>
                  <a:srgbClr val="CC6600"/>
                </a:solidFill>
                <a:latin typeface="Arial" panose="020B0604020202020204" pitchFamily="34" charset="0"/>
                <a:cs typeface="Arial" panose="020B0604020202020204" pitchFamily="34" charset="0"/>
              </a:rPr>
              <a:t>   </a:t>
            </a:r>
          </a:p>
        </p:txBody>
      </p:sp>
      <p:graphicFrame>
        <p:nvGraphicFramePr>
          <p:cNvPr id="7" name="Таблица 6">
            <a:extLst>
              <a:ext uri="{FF2B5EF4-FFF2-40B4-BE49-F238E27FC236}">
                <a16:creationId xmlns:a16="http://schemas.microsoft.com/office/drawing/2014/main" xmlns="" id="{95DA281D-D8C8-F029-7A1F-27970D1D2133}"/>
              </a:ext>
            </a:extLst>
          </p:cNvPr>
          <p:cNvGraphicFramePr>
            <a:graphicFrameLocks noGrp="1"/>
          </p:cNvGraphicFramePr>
          <p:nvPr>
            <p:extLst/>
          </p:nvPr>
        </p:nvGraphicFramePr>
        <p:xfrm>
          <a:off x="548020" y="1751958"/>
          <a:ext cx="3012699" cy="3257606"/>
        </p:xfrm>
        <a:graphic>
          <a:graphicData uri="http://schemas.openxmlformats.org/drawingml/2006/table">
            <a:tbl>
              <a:tblPr firstRow="1" bandRow="1">
                <a:tableStyleId>{5C22544A-7EE6-4342-B048-85BDC9FD1C3A}</a:tableStyleId>
              </a:tblPr>
              <a:tblGrid>
                <a:gridCol w="1693786">
                  <a:extLst>
                    <a:ext uri="{9D8B030D-6E8A-4147-A177-3AD203B41FA5}">
                      <a16:colId xmlns:a16="http://schemas.microsoft.com/office/drawing/2014/main" xmlns="" val="4278079858"/>
                    </a:ext>
                  </a:extLst>
                </a:gridCol>
                <a:gridCol w="1318913">
                  <a:extLst>
                    <a:ext uri="{9D8B030D-6E8A-4147-A177-3AD203B41FA5}">
                      <a16:colId xmlns:a16="http://schemas.microsoft.com/office/drawing/2014/main" xmlns="" val="2119142529"/>
                    </a:ext>
                  </a:extLst>
                </a:gridCol>
              </a:tblGrid>
              <a:tr h="552928">
                <a:tc>
                  <a:txBody>
                    <a:bodyPr/>
                    <a:lstStyle/>
                    <a:p>
                      <a:r>
                        <a:rPr lang="ru-RU" sz="1400" dirty="0"/>
                        <a:t>Образовательная организация </a:t>
                      </a:r>
                    </a:p>
                  </a:txBody>
                  <a:tcPr marL="68580" marR="68580" marT="34290" marB="34290"/>
                </a:tc>
                <a:tc>
                  <a:txBody>
                    <a:bodyPr/>
                    <a:lstStyle/>
                    <a:p>
                      <a:r>
                        <a:rPr lang="ru-RU" sz="1400" dirty="0"/>
                        <a:t>уровень</a:t>
                      </a:r>
                    </a:p>
                  </a:txBody>
                  <a:tcPr marL="68580" marR="68580" marT="34290" marB="34290"/>
                </a:tc>
                <a:extLst>
                  <a:ext uri="{0D108BD9-81ED-4DB2-BD59-A6C34878D82A}">
                    <a16:rowId xmlns:a16="http://schemas.microsoft.com/office/drawing/2014/main" xmlns="" val="2448130028"/>
                  </a:ext>
                </a:extLst>
              </a:tr>
              <a:tr h="486908">
                <a:tc>
                  <a:txBody>
                    <a:bodyPr/>
                    <a:lstStyle/>
                    <a:p>
                      <a:r>
                        <a:rPr lang="ru-RU" sz="1400" dirty="0"/>
                        <a:t>МБОУ ЦО «Интеллект»</a:t>
                      </a:r>
                    </a:p>
                  </a:txBody>
                  <a:tcPr marL="68580" marR="68580" marT="34290" marB="34290"/>
                </a:tc>
                <a:tc>
                  <a:txBody>
                    <a:bodyPr/>
                    <a:lstStyle/>
                    <a:p>
                      <a:r>
                        <a:rPr lang="ru-RU" sz="1400" dirty="0"/>
                        <a:t>продвинутый</a:t>
                      </a:r>
                    </a:p>
                  </a:txBody>
                  <a:tcPr marL="68580" marR="68580" marT="34290" marB="34290"/>
                </a:tc>
                <a:extLst>
                  <a:ext uri="{0D108BD9-81ED-4DB2-BD59-A6C34878D82A}">
                    <a16:rowId xmlns:a16="http://schemas.microsoft.com/office/drawing/2014/main" xmlns="" val="2439517639"/>
                  </a:ext>
                </a:extLst>
              </a:tr>
              <a:tr h="486908">
                <a:tc>
                  <a:txBody>
                    <a:bodyPr/>
                    <a:lstStyle/>
                    <a:p>
                      <a:r>
                        <a:rPr lang="ru-RU" sz="1400" dirty="0"/>
                        <a:t>МБОУ ЦО «Притяжение»</a:t>
                      </a:r>
                    </a:p>
                  </a:txBody>
                  <a:tcPr marL="68580" marR="68580" marT="34290" marB="34290"/>
                </a:tc>
                <a:tc>
                  <a:txBody>
                    <a:bodyPr/>
                    <a:lstStyle/>
                    <a:p>
                      <a:r>
                        <a:rPr lang="ru-RU" sz="1400" dirty="0"/>
                        <a:t>продвинутый</a:t>
                      </a:r>
                    </a:p>
                  </a:txBody>
                  <a:tcPr marL="68580" marR="68580" marT="34290" marB="34290"/>
                </a:tc>
                <a:extLst>
                  <a:ext uri="{0D108BD9-81ED-4DB2-BD59-A6C34878D82A}">
                    <a16:rowId xmlns:a16="http://schemas.microsoft.com/office/drawing/2014/main" xmlns="" val="1050829507"/>
                  </a:ext>
                </a:extLst>
              </a:tr>
              <a:tr h="552928">
                <a:tc>
                  <a:txBody>
                    <a:bodyPr/>
                    <a:lstStyle/>
                    <a:p>
                      <a:r>
                        <a:rPr lang="ru-RU" sz="1400" dirty="0"/>
                        <a:t>МБОУ ЦО «Содружество»</a:t>
                      </a:r>
                    </a:p>
                  </a:txBody>
                  <a:tcPr marL="68580" marR="68580" marT="34290" marB="34290"/>
                </a:tc>
                <a:tc>
                  <a:txBody>
                    <a:bodyPr/>
                    <a:lstStyle/>
                    <a:p>
                      <a:r>
                        <a:rPr lang="ru-RU" sz="1400" dirty="0"/>
                        <a:t>основной</a:t>
                      </a:r>
                    </a:p>
                  </a:txBody>
                  <a:tcPr marL="68580" marR="68580" marT="34290" marB="34290"/>
                </a:tc>
                <a:extLst>
                  <a:ext uri="{0D108BD9-81ED-4DB2-BD59-A6C34878D82A}">
                    <a16:rowId xmlns:a16="http://schemas.microsoft.com/office/drawing/2014/main" xmlns="" val="2562126175"/>
                  </a:ext>
                </a:extLst>
              </a:tr>
              <a:tr h="387050">
                <a:tc>
                  <a:txBody>
                    <a:bodyPr/>
                    <a:lstStyle/>
                    <a:p>
                      <a:r>
                        <a:rPr lang="ru-RU" sz="1400" dirty="0"/>
                        <a:t>МБОУ СОШ №1</a:t>
                      </a:r>
                    </a:p>
                  </a:txBody>
                  <a:tcPr marL="68580" marR="68580" marT="34290" marB="34290"/>
                </a:tc>
                <a:tc>
                  <a:txBody>
                    <a:bodyPr/>
                    <a:lstStyle/>
                    <a:p>
                      <a:r>
                        <a:rPr lang="ru-RU" sz="1400" dirty="0"/>
                        <a:t>основной</a:t>
                      </a:r>
                    </a:p>
                  </a:txBody>
                  <a:tcPr marL="68580" marR="68580" marT="34290" marB="34290"/>
                </a:tc>
                <a:extLst>
                  <a:ext uri="{0D108BD9-81ED-4DB2-BD59-A6C34878D82A}">
                    <a16:rowId xmlns:a16="http://schemas.microsoft.com/office/drawing/2014/main" xmlns="" val="1825757520"/>
                  </a:ext>
                </a:extLst>
              </a:tr>
              <a:tr h="387050">
                <a:tc>
                  <a:txBody>
                    <a:bodyPr/>
                    <a:lstStyle/>
                    <a:p>
                      <a:r>
                        <a:rPr lang="ru-RU" sz="1400" dirty="0"/>
                        <a:t>МБОУ СОШ №5</a:t>
                      </a:r>
                    </a:p>
                  </a:txBody>
                  <a:tcPr marL="68580" marR="68580" marT="34290" marB="34290"/>
                </a:tc>
                <a:tc>
                  <a:txBody>
                    <a:bodyPr/>
                    <a:lstStyle/>
                    <a:p>
                      <a:r>
                        <a:rPr lang="ru-RU" sz="1400" dirty="0"/>
                        <a:t>продвинутый</a:t>
                      </a:r>
                    </a:p>
                  </a:txBody>
                  <a:tcPr marL="68580" marR="68580" marT="34290" marB="34290"/>
                </a:tc>
                <a:extLst>
                  <a:ext uri="{0D108BD9-81ED-4DB2-BD59-A6C34878D82A}">
                    <a16:rowId xmlns:a16="http://schemas.microsoft.com/office/drawing/2014/main" xmlns="" val="661018701"/>
                  </a:ext>
                </a:extLst>
              </a:tr>
              <a:tr h="387050">
                <a:tc>
                  <a:txBody>
                    <a:bodyPr/>
                    <a:lstStyle/>
                    <a:p>
                      <a:r>
                        <a:rPr lang="ru-RU" sz="1400" dirty="0"/>
                        <a:t>МБОУ СОШ №15</a:t>
                      </a:r>
                    </a:p>
                  </a:txBody>
                  <a:tcPr marL="68580" marR="68580" marT="34290" marB="34290"/>
                </a:tc>
                <a:tc>
                  <a:txBody>
                    <a:bodyPr/>
                    <a:lstStyle/>
                    <a:p>
                      <a:r>
                        <a:rPr lang="ru-RU" sz="1400" dirty="0"/>
                        <a:t>продвинутый</a:t>
                      </a:r>
                    </a:p>
                  </a:txBody>
                  <a:tcPr marL="68580" marR="68580" marT="34290" marB="34290"/>
                </a:tc>
                <a:extLst>
                  <a:ext uri="{0D108BD9-81ED-4DB2-BD59-A6C34878D82A}">
                    <a16:rowId xmlns:a16="http://schemas.microsoft.com/office/drawing/2014/main" xmlns="" val="2317835466"/>
                  </a:ext>
                </a:extLst>
              </a:tr>
            </a:tbl>
          </a:graphicData>
        </a:graphic>
      </p:graphicFrame>
      <p:pic>
        <p:nvPicPr>
          <p:cNvPr id="32" name="Рисунок 31"/>
          <p:cNvPicPr>
            <a:picLocks noChangeAspect="1"/>
          </p:cNvPicPr>
          <p:nvPr/>
        </p:nvPicPr>
        <p:blipFill>
          <a:blip r:embed="rId10"/>
          <a:stretch>
            <a:fillRect/>
          </a:stretch>
        </p:blipFill>
        <p:spPr>
          <a:xfrm>
            <a:off x="2411760" y="4905151"/>
            <a:ext cx="1204328" cy="529685"/>
          </a:xfrm>
          <a:prstGeom prst="rect">
            <a:avLst/>
          </a:prstGeom>
        </p:spPr>
      </p:pic>
      <p:sp>
        <p:nvSpPr>
          <p:cNvPr id="4" name="TextBox 3"/>
          <p:cNvSpPr txBox="1"/>
          <p:nvPr/>
        </p:nvSpPr>
        <p:spPr>
          <a:xfrm>
            <a:off x="3997902" y="1846007"/>
            <a:ext cx="4087681" cy="3323987"/>
          </a:xfrm>
          <a:prstGeom prst="rect">
            <a:avLst/>
          </a:prstGeom>
          <a:noFill/>
        </p:spPr>
        <p:txBody>
          <a:bodyPr wrap="square" rtlCol="0">
            <a:spAutoFit/>
          </a:bodyPr>
          <a:lstStyle/>
          <a:p>
            <a:r>
              <a:rPr lang="ru-RU" sz="1500" b="1" dirty="0">
                <a:solidFill>
                  <a:schemeClr val="tx2"/>
                </a:solidFill>
                <a:latin typeface="Arial" panose="020B0604020202020204" pitchFamily="34" charset="0"/>
                <a:cs typeface="Arial" panose="020B0604020202020204" pitchFamily="34" charset="0"/>
              </a:rPr>
              <a:t>Руководители школ с продвинутым уровнем </a:t>
            </a:r>
            <a:r>
              <a:rPr lang="ru-RU" sz="1500" b="1" dirty="0" err="1">
                <a:solidFill>
                  <a:schemeClr val="tx2"/>
                </a:solidFill>
                <a:latin typeface="Arial" panose="020B0604020202020204" pitchFamily="34" charset="0"/>
                <a:cs typeface="Arial" panose="020B0604020202020204" pitchFamily="34" charset="0"/>
              </a:rPr>
              <a:t>профминимума</a:t>
            </a:r>
            <a:r>
              <a:rPr lang="ru-RU" sz="1500" b="1" dirty="0">
                <a:solidFill>
                  <a:schemeClr val="tx2"/>
                </a:solidFill>
                <a:latin typeface="Arial" panose="020B0604020202020204" pitchFamily="34" charset="0"/>
                <a:cs typeface="Arial" panose="020B0604020202020204" pitchFamily="34" charset="0"/>
              </a:rPr>
              <a:t>:</a:t>
            </a:r>
          </a:p>
          <a:p>
            <a:pPr marL="214313" indent="-214313">
              <a:buFontTx/>
              <a:buChar char="-"/>
            </a:pPr>
            <a:r>
              <a:rPr lang="ru-RU" sz="1500" b="1" dirty="0">
                <a:latin typeface="Arial" panose="020B0604020202020204" pitchFamily="34" charset="0"/>
                <a:cs typeface="Arial" panose="020B0604020202020204" pitchFamily="34" charset="0"/>
              </a:rPr>
              <a:t>Гриднева </a:t>
            </a:r>
            <a:r>
              <a:rPr lang="ru-RU" sz="1500" b="1" dirty="0" smtClean="0">
                <a:latin typeface="Arial" panose="020B0604020202020204" pitchFamily="34" charset="0"/>
                <a:cs typeface="Arial" panose="020B0604020202020204" pitchFamily="34" charset="0"/>
              </a:rPr>
              <a:t>Ольга Алексеевна</a:t>
            </a:r>
            <a:endParaRPr lang="ru-RU" sz="1500" b="1" dirty="0">
              <a:latin typeface="Arial" panose="020B0604020202020204" pitchFamily="34" charset="0"/>
              <a:cs typeface="Arial" panose="020B0604020202020204" pitchFamily="34" charset="0"/>
            </a:endParaRPr>
          </a:p>
          <a:p>
            <a:pPr marL="214313" indent="-214313">
              <a:buFontTx/>
              <a:buChar char="-"/>
            </a:pPr>
            <a:r>
              <a:rPr lang="ru-RU" sz="1500" b="1" dirty="0">
                <a:latin typeface="Arial" panose="020B0604020202020204" pitchFamily="34" charset="0"/>
                <a:cs typeface="Arial" panose="020B0604020202020204" pitchFamily="34" charset="0"/>
              </a:rPr>
              <a:t>Сурова </a:t>
            </a:r>
            <a:r>
              <a:rPr lang="ru-RU" sz="1500" b="1" dirty="0" smtClean="0">
                <a:latin typeface="Arial" panose="020B0604020202020204" pitchFamily="34" charset="0"/>
                <a:cs typeface="Arial" panose="020B0604020202020204" pitchFamily="34" charset="0"/>
              </a:rPr>
              <a:t>Олеся Ивановна</a:t>
            </a:r>
            <a:endParaRPr lang="ru-RU" sz="1500" b="1" dirty="0">
              <a:latin typeface="Arial" panose="020B0604020202020204" pitchFamily="34" charset="0"/>
              <a:cs typeface="Arial" panose="020B0604020202020204" pitchFamily="34" charset="0"/>
            </a:endParaRPr>
          </a:p>
          <a:p>
            <a:pPr marL="214313" indent="-214313">
              <a:buFontTx/>
              <a:buChar char="-"/>
            </a:pPr>
            <a:r>
              <a:rPr lang="ru-RU" sz="1500" b="1" dirty="0">
                <a:latin typeface="Arial" panose="020B0604020202020204" pitchFamily="34" charset="0"/>
                <a:cs typeface="Arial" panose="020B0604020202020204" pitchFamily="34" charset="0"/>
              </a:rPr>
              <a:t>Чуднова </a:t>
            </a:r>
            <a:r>
              <a:rPr lang="ru-RU" sz="1500" b="1" dirty="0" smtClean="0">
                <a:latin typeface="Arial" panose="020B0604020202020204" pitchFamily="34" charset="0"/>
                <a:cs typeface="Arial" panose="020B0604020202020204" pitchFamily="34" charset="0"/>
              </a:rPr>
              <a:t>Серафима Михайловна</a:t>
            </a:r>
            <a:endParaRPr lang="ru-RU" sz="1500" b="1" dirty="0">
              <a:latin typeface="Arial" panose="020B0604020202020204" pitchFamily="34" charset="0"/>
              <a:cs typeface="Arial" panose="020B0604020202020204" pitchFamily="34" charset="0"/>
            </a:endParaRPr>
          </a:p>
          <a:p>
            <a:pPr marL="214313" indent="-214313">
              <a:buFontTx/>
              <a:buChar char="-"/>
            </a:pPr>
            <a:r>
              <a:rPr lang="ru-RU" sz="1500" b="1" dirty="0">
                <a:latin typeface="Arial" panose="020B0604020202020204" pitchFamily="34" charset="0"/>
                <a:cs typeface="Arial" panose="020B0604020202020204" pitchFamily="34" charset="0"/>
              </a:rPr>
              <a:t>Гриднев </a:t>
            </a:r>
            <a:r>
              <a:rPr lang="ru-RU" sz="1500" b="1" dirty="0" smtClean="0">
                <a:latin typeface="Arial" panose="020B0604020202020204" pitchFamily="34" charset="0"/>
                <a:cs typeface="Arial" panose="020B0604020202020204" pitchFamily="34" charset="0"/>
              </a:rPr>
              <a:t>Сергей Александрович</a:t>
            </a:r>
            <a:endParaRPr lang="ru-RU" sz="1500" b="1" dirty="0">
              <a:latin typeface="Arial" panose="020B0604020202020204" pitchFamily="34" charset="0"/>
              <a:cs typeface="Arial" panose="020B0604020202020204" pitchFamily="34" charset="0"/>
            </a:endParaRPr>
          </a:p>
          <a:p>
            <a:pPr marL="214313" indent="-214313">
              <a:buFontTx/>
              <a:buChar char="-"/>
            </a:pPr>
            <a:endParaRPr lang="ru-RU" sz="1500" dirty="0">
              <a:latin typeface="Arial" panose="020B0604020202020204" pitchFamily="34" charset="0"/>
              <a:cs typeface="Arial" panose="020B0604020202020204" pitchFamily="34" charset="0"/>
            </a:endParaRPr>
          </a:p>
          <a:p>
            <a:r>
              <a:rPr lang="ru-RU" sz="1500" b="1" dirty="0">
                <a:solidFill>
                  <a:schemeClr val="tx2"/>
                </a:solidFill>
                <a:latin typeface="Arial" panose="020B0604020202020204" pitchFamily="34" charset="0"/>
                <a:cs typeface="Arial" panose="020B0604020202020204" pitchFamily="34" charset="0"/>
              </a:rPr>
              <a:t>МБОУ СОШ №15 – опорная площадка проекта. </a:t>
            </a:r>
          </a:p>
          <a:p>
            <a:r>
              <a:rPr lang="ru-RU" sz="1500" dirty="0">
                <a:latin typeface="Arial" panose="020B0604020202020204" pitchFamily="34" charset="0"/>
                <a:cs typeface="Arial" panose="020B0604020202020204" pitchFamily="34" charset="0"/>
              </a:rPr>
              <a:t>Директор: </a:t>
            </a:r>
            <a:r>
              <a:rPr lang="ru-RU" sz="1500" b="1" dirty="0">
                <a:latin typeface="Arial" panose="020B0604020202020204" pitchFamily="34" charset="0"/>
                <a:cs typeface="Arial" panose="020B0604020202020204" pitchFamily="34" charset="0"/>
              </a:rPr>
              <a:t>Гриднев </a:t>
            </a:r>
            <a:r>
              <a:rPr lang="ru-RU" sz="1500" b="1" dirty="0" smtClean="0">
                <a:latin typeface="Arial" panose="020B0604020202020204" pitchFamily="34" charset="0"/>
                <a:cs typeface="Arial" panose="020B0604020202020204" pitchFamily="34" charset="0"/>
              </a:rPr>
              <a:t>Сергей Александрович</a:t>
            </a:r>
            <a:endParaRPr lang="ru-RU" sz="1500" b="1" dirty="0">
              <a:latin typeface="Arial" panose="020B0604020202020204" pitchFamily="34" charset="0"/>
              <a:cs typeface="Arial" panose="020B0604020202020204" pitchFamily="34" charset="0"/>
            </a:endParaRPr>
          </a:p>
          <a:p>
            <a:r>
              <a:rPr lang="ru-RU" sz="1500" dirty="0">
                <a:latin typeface="Arial" panose="020B0604020202020204" pitchFamily="34" charset="0"/>
                <a:cs typeface="Arial" panose="020B0604020202020204" pitchFamily="34" charset="0"/>
              </a:rPr>
              <a:t>Ответственный за реализацию проекта – </a:t>
            </a:r>
            <a:r>
              <a:rPr lang="ru-RU" sz="1500" b="1" dirty="0" err="1">
                <a:latin typeface="Arial" panose="020B0604020202020204" pitchFamily="34" charset="0"/>
                <a:cs typeface="Arial" panose="020B0604020202020204" pitchFamily="34" charset="0"/>
              </a:rPr>
              <a:t>Тубольцева</a:t>
            </a:r>
            <a:r>
              <a:rPr lang="ru-RU" sz="1500" b="1" dirty="0">
                <a:latin typeface="Arial" panose="020B0604020202020204" pitchFamily="34" charset="0"/>
                <a:cs typeface="Arial" panose="020B0604020202020204" pitchFamily="34" charset="0"/>
              </a:rPr>
              <a:t> </a:t>
            </a:r>
            <a:r>
              <a:rPr lang="ru-RU" sz="1500" b="1" dirty="0" smtClean="0">
                <a:latin typeface="Arial" panose="020B0604020202020204" pitchFamily="34" charset="0"/>
                <a:cs typeface="Arial" panose="020B0604020202020204" pitchFamily="34" charset="0"/>
              </a:rPr>
              <a:t>Ирина Валерьевна</a:t>
            </a:r>
            <a:endParaRPr lang="ru-RU" sz="1500" b="1" dirty="0">
              <a:latin typeface="Arial" panose="020B0604020202020204" pitchFamily="34" charset="0"/>
              <a:cs typeface="Arial" panose="020B0604020202020204" pitchFamily="34" charset="0"/>
            </a:endParaRPr>
          </a:p>
          <a:p>
            <a:pPr marL="214313" indent="-214313">
              <a:buFontTx/>
              <a:buChar char="-"/>
            </a:pPr>
            <a:endParaRPr lang="ru-RU"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91734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6311" y="0"/>
            <a:ext cx="983284" cy="547201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784122" y="1509413"/>
            <a:ext cx="1564462" cy="9132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130504" y="1814555"/>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7958048" y="2877565"/>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84507" y="3942737"/>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6">
            <a:extLst>
              <a:ext uri="{28A0092B-C50C-407E-A947-70E740481C1C}">
                <a14:useLocalDpi xmlns:a14="http://schemas.microsoft.com/office/drawing/2010/main" val="0"/>
              </a:ext>
            </a:extLst>
          </a:blip>
          <a:srcRect t="12891" b="16863"/>
          <a:stretch/>
        </p:blipFill>
        <p:spPr>
          <a:xfrm>
            <a:off x="7699129" y="4615652"/>
            <a:ext cx="1230662" cy="1294659"/>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10775" y="4210150"/>
            <a:ext cx="310891" cy="306690"/>
          </a:xfrm>
          <a:prstGeom prst="rect">
            <a:avLst/>
          </a:prstGeom>
          <a:effectLst>
            <a:reflection endPos="0" dist="50800" dir="5400000" sy="-100000" algn="bl" rotWithShape="0"/>
          </a:effectLst>
        </p:spPr>
      </p:pic>
      <p:pic>
        <p:nvPicPr>
          <p:cNvPr id="47" name="Рисунок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997598">
            <a:off x="8330400" y="3730291"/>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74645">
            <a:off x="8366081" y="2200175"/>
            <a:ext cx="640923" cy="640923"/>
          </a:xfrm>
          <a:prstGeom prst="rect">
            <a:avLst/>
          </a:prstGeom>
        </p:spPr>
      </p:pic>
      <p:sp>
        <p:nvSpPr>
          <p:cNvPr id="14" name="TextBox 13">
            <a:extLst>
              <a:ext uri="{FF2B5EF4-FFF2-40B4-BE49-F238E27FC236}">
                <a16:creationId xmlns:a16="http://schemas.microsoft.com/office/drawing/2014/main" xmlns="" id="{2FD90B4D-A746-5BE9-8972-D76A1C5D16CC}"/>
              </a:ext>
            </a:extLst>
          </p:cNvPr>
          <p:cNvSpPr txBox="1"/>
          <p:nvPr/>
        </p:nvSpPr>
        <p:spPr>
          <a:xfrm>
            <a:off x="1373981" y="1213293"/>
            <a:ext cx="6040611" cy="803297"/>
          </a:xfrm>
          <a:prstGeom prst="rect">
            <a:avLst/>
          </a:prstGeom>
          <a:noFill/>
        </p:spPr>
        <p:txBody>
          <a:bodyPr wrap="square">
            <a:spAutoFit/>
          </a:bodyPr>
          <a:lstStyle/>
          <a:p>
            <a:pPr algn="ctr">
              <a:lnSpc>
                <a:spcPct val="110000"/>
              </a:lnSpc>
            </a:pPr>
            <a:r>
              <a:rPr lang="ru-RU" sz="2100" b="1" dirty="0">
                <a:solidFill>
                  <a:srgbClr val="CC6600"/>
                </a:solidFill>
                <a:latin typeface="Arial" panose="020B0604020202020204" pitchFamily="34" charset="0"/>
                <a:cs typeface="Arial" panose="020B0604020202020204" pitchFamily="34" charset="0"/>
              </a:rPr>
              <a:t>«Аттестат + профессия» - стань настоящим профессионалом </a:t>
            </a:r>
          </a:p>
        </p:txBody>
      </p:sp>
      <p:graphicFrame>
        <p:nvGraphicFramePr>
          <p:cNvPr id="29" name="Диаграмма 28"/>
          <p:cNvGraphicFramePr/>
          <p:nvPr>
            <p:extLst/>
          </p:nvPr>
        </p:nvGraphicFramePr>
        <p:xfrm>
          <a:off x="308610" y="2260201"/>
          <a:ext cx="2907792" cy="2495686"/>
        </p:xfrm>
        <a:graphic>
          <a:graphicData uri="http://schemas.openxmlformats.org/drawingml/2006/chart">
            <c:chart xmlns:c="http://schemas.openxmlformats.org/drawingml/2006/chart" xmlns:r="http://schemas.openxmlformats.org/officeDocument/2006/relationships" r:id="rId10"/>
          </a:graphicData>
        </a:graphic>
      </p:graphicFrame>
      <p:sp>
        <p:nvSpPr>
          <p:cNvPr id="5" name="AutoShape 2" descr="blob:https://web.whatsapp.com/4173246f-d464-4538-9787-300c0110694c"/>
          <p:cNvSpPr>
            <a:spLocks noChangeAspect="1" noChangeArrowheads="1"/>
          </p:cNvSpPr>
          <p:nvPr/>
        </p:nvSpPr>
        <p:spPr bwMode="auto">
          <a:xfrm>
            <a:off x="116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sp>
        <p:nvSpPr>
          <p:cNvPr id="4" name="TextBox 3"/>
          <p:cNvSpPr txBox="1"/>
          <p:nvPr/>
        </p:nvSpPr>
        <p:spPr>
          <a:xfrm>
            <a:off x="3423701" y="2124430"/>
            <a:ext cx="4421363" cy="3139321"/>
          </a:xfrm>
          <a:prstGeom prst="rect">
            <a:avLst/>
          </a:prstGeom>
          <a:noFill/>
        </p:spPr>
        <p:txBody>
          <a:bodyPr wrap="square" rtlCol="0">
            <a:spAutoFit/>
          </a:bodyPr>
          <a:lstStyle/>
          <a:p>
            <a:r>
              <a:rPr lang="ru-RU" b="1" dirty="0"/>
              <a:t>Отмечены за эффективную работу в проекте:</a:t>
            </a:r>
          </a:p>
          <a:p>
            <a:endParaRPr lang="ru-RU" sz="1350" b="1" dirty="0"/>
          </a:p>
          <a:p>
            <a:pPr algn="just"/>
            <a:r>
              <a:rPr lang="ru-RU" sz="1350" b="1" dirty="0">
                <a:latin typeface="Arial" panose="020B0604020202020204" pitchFamily="34" charset="0"/>
                <a:cs typeface="Arial" panose="020B0604020202020204" pitchFamily="34" charset="0"/>
              </a:rPr>
              <a:t>-   Плутов </a:t>
            </a:r>
            <a:r>
              <a:rPr lang="ru-RU" sz="1350" b="1" dirty="0" smtClean="0">
                <a:latin typeface="Arial" panose="020B0604020202020204" pitchFamily="34" charset="0"/>
                <a:cs typeface="Arial" panose="020B0604020202020204" pitchFamily="34" charset="0"/>
              </a:rPr>
              <a:t>Е</a:t>
            </a:r>
            <a:r>
              <a:rPr lang="ru-RU" sz="1350" b="1" dirty="0" smtClean="0">
                <a:latin typeface="Arial" panose="020B0604020202020204" pitchFamily="34" charset="0"/>
                <a:cs typeface="Arial" panose="020B0604020202020204" pitchFamily="34" charset="0"/>
              </a:rPr>
              <a:t>вгений Павлович</a:t>
            </a:r>
            <a:r>
              <a:rPr lang="ru-RU" sz="1350" dirty="0" smtClean="0">
                <a:latin typeface="Arial" panose="020B0604020202020204" pitchFamily="34" charset="0"/>
                <a:cs typeface="Arial" panose="020B0604020202020204" pitchFamily="34" charset="0"/>
              </a:rPr>
              <a:t>, </a:t>
            </a:r>
            <a:r>
              <a:rPr lang="ru-RU" sz="1350" dirty="0">
                <a:latin typeface="Arial" panose="020B0604020202020204" pitchFamily="34" charset="0"/>
                <a:cs typeface="Arial" panose="020B0604020202020204" pitchFamily="34" charset="0"/>
              </a:rPr>
              <a:t>директор МБУ ДО </a:t>
            </a:r>
            <a:r>
              <a:rPr lang="ru-RU" sz="1350" dirty="0" smtClean="0">
                <a:latin typeface="Arial" panose="020B0604020202020204" pitchFamily="34" charset="0"/>
                <a:cs typeface="Arial" panose="020B0604020202020204" pitchFamily="34" charset="0"/>
              </a:rPr>
              <a:t>ДДТ,  </a:t>
            </a:r>
            <a:endParaRPr lang="ru-RU" sz="1350" dirty="0">
              <a:latin typeface="Arial" panose="020B0604020202020204" pitchFamily="34" charset="0"/>
              <a:cs typeface="Arial" panose="020B0604020202020204" pitchFamily="34" charset="0"/>
            </a:endParaRPr>
          </a:p>
          <a:p>
            <a:pPr marL="214313" indent="-214313" algn="just">
              <a:buFontTx/>
              <a:buChar char="-"/>
            </a:pPr>
            <a:r>
              <a:rPr lang="ru-RU" sz="1350" b="1" dirty="0">
                <a:latin typeface="Arial" panose="020B0604020202020204" pitchFamily="34" charset="0"/>
                <a:cs typeface="Arial" panose="020B0604020202020204" pitchFamily="34" charset="0"/>
              </a:rPr>
              <a:t>Клименко </a:t>
            </a:r>
            <a:r>
              <a:rPr lang="ru-RU" sz="1350" b="1" dirty="0" smtClean="0">
                <a:latin typeface="Arial" panose="020B0604020202020204" pitchFamily="34" charset="0"/>
                <a:cs typeface="Arial" panose="020B0604020202020204" pitchFamily="34" charset="0"/>
              </a:rPr>
              <a:t>Е</a:t>
            </a:r>
            <a:r>
              <a:rPr lang="ru-RU" sz="1350" b="1" dirty="0" smtClean="0">
                <a:latin typeface="Arial" panose="020B0604020202020204" pitchFamily="34" charset="0"/>
                <a:cs typeface="Arial" panose="020B0604020202020204" pitchFamily="34" charset="0"/>
              </a:rPr>
              <a:t>лена Геннадьевна</a:t>
            </a:r>
            <a:r>
              <a:rPr lang="ru-RU" sz="1350" dirty="0" smtClean="0">
                <a:latin typeface="Arial" panose="020B0604020202020204" pitchFamily="34" charset="0"/>
                <a:cs typeface="Arial" panose="020B0604020202020204" pitchFamily="34" charset="0"/>
              </a:rPr>
              <a:t>, </a:t>
            </a:r>
            <a:r>
              <a:rPr lang="ru-RU" sz="1350" dirty="0" smtClean="0">
                <a:latin typeface="Arial" panose="020B0604020202020204" pitchFamily="34" charset="0"/>
                <a:cs typeface="Arial" panose="020B0604020202020204" pitchFamily="34" charset="0"/>
              </a:rPr>
              <a:t>заместитель </a:t>
            </a:r>
            <a:r>
              <a:rPr lang="ru-RU" sz="1350" dirty="0">
                <a:latin typeface="Arial" panose="020B0604020202020204" pitchFamily="34" charset="0"/>
                <a:cs typeface="Arial" panose="020B0604020202020204" pitchFamily="34" charset="0"/>
              </a:rPr>
              <a:t>директора МБОУ ЦО «Интеллект</a:t>
            </a:r>
            <a:r>
              <a:rPr lang="ru-RU" sz="1350" dirty="0" smtClean="0">
                <a:latin typeface="Arial" panose="020B0604020202020204" pitchFamily="34" charset="0"/>
                <a:cs typeface="Arial" panose="020B0604020202020204" pitchFamily="34" charset="0"/>
              </a:rPr>
              <a:t>»,</a:t>
            </a:r>
            <a:endParaRPr lang="ru-RU" sz="1350" dirty="0">
              <a:latin typeface="Arial" panose="020B0604020202020204" pitchFamily="34" charset="0"/>
              <a:cs typeface="Arial" panose="020B0604020202020204" pitchFamily="34" charset="0"/>
            </a:endParaRPr>
          </a:p>
          <a:p>
            <a:pPr marL="214313" indent="-214313" algn="just">
              <a:buFontTx/>
              <a:buChar char="-"/>
            </a:pPr>
            <a:r>
              <a:rPr lang="ru-RU" sz="1350" b="1" dirty="0">
                <a:latin typeface="Arial" panose="020B0604020202020204" pitchFamily="34" charset="0"/>
                <a:cs typeface="Arial" panose="020B0604020202020204" pitchFamily="34" charset="0"/>
              </a:rPr>
              <a:t>Авдеева </a:t>
            </a:r>
            <a:r>
              <a:rPr lang="ru-RU" sz="1350" b="1" dirty="0" smtClean="0">
                <a:latin typeface="Arial" panose="020B0604020202020204" pitchFamily="34" charset="0"/>
                <a:cs typeface="Arial" panose="020B0604020202020204" pitchFamily="34" charset="0"/>
              </a:rPr>
              <a:t>С</a:t>
            </a:r>
            <a:r>
              <a:rPr lang="ru-RU" sz="1350" b="1" dirty="0" smtClean="0">
                <a:latin typeface="Arial" panose="020B0604020202020204" pitchFamily="34" charset="0"/>
                <a:cs typeface="Arial" panose="020B0604020202020204" pitchFamily="34" charset="0"/>
              </a:rPr>
              <a:t>ветлана Валентиновна</a:t>
            </a:r>
            <a:r>
              <a:rPr lang="ru-RU" sz="1350" dirty="0" smtClean="0">
                <a:latin typeface="Arial" panose="020B0604020202020204" pitchFamily="34" charset="0"/>
                <a:cs typeface="Arial" panose="020B0604020202020204" pitchFamily="34" charset="0"/>
              </a:rPr>
              <a:t>, </a:t>
            </a:r>
            <a:r>
              <a:rPr lang="ru-RU" sz="1350" dirty="0">
                <a:latin typeface="Arial" panose="020B0604020202020204" pitchFamily="34" charset="0"/>
                <a:cs typeface="Arial" panose="020B0604020202020204" pitchFamily="34" charset="0"/>
              </a:rPr>
              <a:t>заместитель </a:t>
            </a:r>
            <a:r>
              <a:rPr lang="ru-RU" sz="1350" dirty="0" smtClean="0">
                <a:latin typeface="Arial" panose="020B0604020202020204" pitchFamily="34" charset="0"/>
                <a:cs typeface="Arial" panose="020B0604020202020204" pitchFamily="34" charset="0"/>
              </a:rPr>
              <a:t>директора МБОУ </a:t>
            </a:r>
            <a:r>
              <a:rPr lang="ru-RU" sz="1350" dirty="0">
                <a:latin typeface="Arial" panose="020B0604020202020204" pitchFamily="34" charset="0"/>
                <a:cs typeface="Arial" panose="020B0604020202020204" pitchFamily="34" charset="0"/>
              </a:rPr>
              <a:t>ЦО «Притяжение</a:t>
            </a:r>
            <a:r>
              <a:rPr lang="ru-RU" sz="1350" dirty="0" smtClean="0">
                <a:latin typeface="Arial" panose="020B0604020202020204" pitchFamily="34" charset="0"/>
                <a:cs typeface="Arial" panose="020B0604020202020204" pitchFamily="34" charset="0"/>
              </a:rPr>
              <a:t>»,</a:t>
            </a:r>
            <a:endParaRPr lang="ru-RU" sz="1350" dirty="0">
              <a:latin typeface="Arial" panose="020B0604020202020204" pitchFamily="34" charset="0"/>
              <a:cs typeface="Arial" panose="020B0604020202020204" pitchFamily="34" charset="0"/>
            </a:endParaRPr>
          </a:p>
          <a:p>
            <a:pPr marL="214313" indent="-214313" algn="just">
              <a:buFontTx/>
              <a:buChar char="-"/>
            </a:pPr>
            <a:r>
              <a:rPr lang="ru-RU" sz="1350" b="1" dirty="0" err="1">
                <a:latin typeface="Arial" panose="020B0604020202020204" pitchFamily="34" charset="0"/>
                <a:cs typeface="Arial" panose="020B0604020202020204" pitchFamily="34" charset="0"/>
              </a:rPr>
              <a:t>Тубольцева</a:t>
            </a:r>
            <a:r>
              <a:rPr lang="ru-RU" sz="1350" b="1" dirty="0">
                <a:latin typeface="Arial" panose="020B0604020202020204" pitchFamily="34" charset="0"/>
                <a:cs typeface="Arial" panose="020B0604020202020204" pitchFamily="34" charset="0"/>
              </a:rPr>
              <a:t> </a:t>
            </a:r>
            <a:r>
              <a:rPr lang="ru-RU" sz="1350" b="1" dirty="0" smtClean="0">
                <a:latin typeface="Arial" panose="020B0604020202020204" pitchFamily="34" charset="0"/>
                <a:cs typeface="Arial" panose="020B0604020202020204" pitchFamily="34" charset="0"/>
              </a:rPr>
              <a:t>И</a:t>
            </a:r>
            <a:r>
              <a:rPr lang="ru-RU" sz="1350" b="1" dirty="0" smtClean="0">
                <a:latin typeface="Arial" panose="020B0604020202020204" pitchFamily="34" charset="0"/>
                <a:cs typeface="Arial" panose="020B0604020202020204" pitchFamily="34" charset="0"/>
              </a:rPr>
              <a:t>рина Валерьевна</a:t>
            </a:r>
            <a:r>
              <a:rPr lang="ru-RU" sz="1350" dirty="0" smtClean="0">
                <a:latin typeface="Arial" panose="020B0604020202020204" pitchFamily="34" charset="0"/>
                <a:cs typeface="Arial" panose="020B0604020202020204" pitchFamily="34" charset="0"/>
              </a:rPr>
              <a:t>, </a:t>
            </a:r>
            <a:r>
              <a:rPr lang="ru-RU" sz="1350" dirty="0">
                <a:latin typeface="Arial" panose="020B0604020202020204" pitchFamily="34" charset="0"/>
                <a:cs typeface="Arial" panose="020B0604020202020204" pitchFamily="34" charset="0"/>
              </a:rPr>
              <a:t>заместитель </a:t>
            </a:r>
            <a:r>
              <a:rPr lang="ru-RU" sz="1350" dirty="0" smtClean="0">
                <a:latin typeface="Arial" panose="020B0604020202020204" pitchFamily="34" charset="0"/>
                <a:cs typeface="Arial" panose="020B0604020202020204" pitchFamily="34" charset="0"/>
              </a:rPr>
              <a:t>директора МБОУ </a:t>
            </a:r>
            <a:r>
              <a:rPr lang="ru-RU" sz="1350" dirty="0">
                <a:latin typeface="Arial" panose="020B0604020202020204" pitchFamily="34" charset="0"/>
                <a:cs typeface="Arial" panose="020B0604020202020204" pitchFamily="34" charset="0"/>
              </a:rPr>
              <a:t>СОШ №</a:t>
            </a:r>
            <a:r>
              <a:rPr lang="ru-RU" sz="1350" dirty="0" smtClean="0">
                <a:latin typeface="Arial" panose="020B0604020202020204" pitchFamily="34" charset="0"/>
                <a:cs typeface="Arial" panose="020B0604020202020204" pitchFamily="34" charset="0"/>
              </a:rPr>
              <a:t>15,</a:t>
            </a:r>
            <a:endParaRPr lang="ru-RU" sz="1350" dirty="0">
              <a:latin typeface="Arial" panose="020B0604020202020204" pitchFamily="34" charset="0"/>
              <a:cs typeface="Arial" panose="020B0604020202020204" pitchFamily="34" charset="0"/>
            </a:endParaRPr>
          </a:p>
          <a:p>
            <a:pPr algn="just"/>
            <a:r>
              <a:rPr lang="ru-RU" sz="1350" dirty="0">
                <a:latin typeface="Arial" panose="020B0604020202020204" pitchFamily="34" charset="0"/>
                <a:cs typeface="Arial" panose="020B0604020202020204" pitchFamily="34" charset="0"/>
              </a:rPr>
              <a:t>- </a:t>
            </a:r>
            <a:r>
              <a:rPr lang="ru-RU" sz="1350" b="1" dirty="0">
                <a:latin typeface="Arial" panose="020B0604020202020204" pitchFamily="34" charset="0"/>
                <a:cs typeface="Arial" panose="020B0604020202020204" pitchFamily="34" charset="0"/>
              </a:rPr>
              <a:t>Чернова  </a:t>
            </a:r>
            <a:r>
              <a:rPr lang="ru-RU" sz="1350" b="1" dirty="0" smtClean="0">
                <a:latin typeface="Arial" panose="020B0604020202020204" pitchFamily="34" charset="0"/>
                <a:cs typeface="Arial" panose="020B0604020202020204" pitchFamily="34" charset="0"/>
              </a:rPr>
              <a:t>А</a:t>
            </a:r>
            <a:r>
              <a:rPr lang="ru-RU" sz="1350" b="1" dirty="0" smtClean="0">
                <a:latin typeface="Arial" panose="020B0604020202020204" pitchFamily="34" charset="0"/>
                <a:cs typeface="Arial" panose="020B0604020202020204" pitchFamily="34" charset="0"/>
              </a:rPr>
              <a:t>нна Анатольевна</a:t>
            </a:r>
            <a:r>
              <a:rPr lang="ru-RU" sz="1350" dirty="0" smtClean="0">
                <a:latin typeface="Arial" panose="020B0604020202020204" pitchFamily="34" charset="0"/>
                <a:cs typeface="Arial" panose="020B0604020202020204" pitchFamily="34" charset="0"/>
              </a:rPr>
              <a:t>, </a:t>
            </a:r>
            <a:r>
              <a:rPr lang="ru-RU" sz="1350" dirty="0">
                <a:latin typeface="Arial" panose="020B0604020202020204" pitchFamily="34" charset="0"/>
                <a:cs typeface="Arial" panose="020B0604020202020204" pitchFamily="34" charset="0"/>
              </a:rPr>
              <a:t>директор МБОУ ЦО «Содружество»</a:t>
            </a:r>
          </a:p>
          <a:p>
            <a:pPr algn="just"/>
            <a:r>
              <a:rPr lang="ru-RU" sz="1350" dirty="0">
                <a:latin typeface="Arial" panose="020B0604020202020204" pitchFamily="34" charset="0"/>
                <a:cs typeface="Arial" panose="020B0604020202020204" pitchFamily="34" charset="0"/>
              </a:rPr>
              <a:t> </a:t>
            </a:r>
            <a:endParaRPr lang="ru-RU" sz="135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3960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4171524" y="946384"/>
            <a:ext cx="3240360" cy="5007462"/>
          </a:xfrm>
          <a:ln>
            <a:solidFill>
              <a:srgbClr val="296D7F"/>
            </a:solidFill>
          </a:ln>
        </p:spPr>
        <p:txBody>
          <a:bodyPr>
            <a:noAutofit/>
          </a:bodyPr>
          <a:lstStyle/>
          <a:p>
            <a:pPr marL="0" indent="0" algn="just">
              <a:spcBef>
                <a:spcPts val="0"/>
              </a:spcBef>
              <a:buNone/>
            </a:pPr>
            <a:r>
              <a:rPr lang="ru-RU" sz="1400" b="1" dirty="0">
                <a:latin typeface="Times New Roman" panose="02020603050405020304" pitchFamily="18" charset="0"/>
                <a:cs typeface="Times New Roman" panose="02020603050405020304" pitchFamily="18" charset="0"/>
              </a:rPr>
              <a:t>Орлова Оксана Геннадьевна</a:t>
            </a:r>
            <a:r>
              <a:rPr lang="ru-RU" sz="1400" dirty="0">
                <a:latin typeface="Times New Roman" panose="02020603050405020304" pitchFamily="18" charset="0"/>
                <a:cs typeface="Times New Roman" panose="02020603050405020304" pitchFamily="18" charset="0"/>
              </a:rPr>
              <a:t>,  учитель биологии МБОУ СОШ 1 </a:t>
            </a:r>
            <a:r>
              <a:rPr lang="ru-RU" sz="1400" dirty="0" err="1">
                <a:latin typeface="Times New Roman" panose="02020603050405020304" pitchFamily="18" charset="0"/>
                <a:cs typeface="Times New Roman" panose="02020603050405020304" pitchFamily="18" charset="0"/>
              </a:rPr>
              <a:t>г.о</a:t>
            </a:r>
            <a:r>
              <a:rPr lang="ru-RU" sz="1400" dirty="0">
                <a:latin typeface="Times New Roman" panose="02020603050405020304" pitchFamily="18" charset="0"/>
                <a:cs typeface="Times New Roman" panose="02020603050405020304" pitchFamily="18" charset="0"/>
              </a:rPr>
              <a:t>. Спасск-Дальний, в  2023-2024 учебном году подготовила команду победителей (1 место) в региональной проектной олимпиаде учащихся 7-9 классов естественно-научной и технологической направленностей; команду призеров (2 место) на Межрегиональном фестивале школьных команд проектов центров естественно-научного и технологического направленностей «Точка роста»; лауреатов (2 человека) всероссийского конкурса «</a:t>
            </a:r>
            <a:r>
              <a:rPr lang="ru-RU" sz="1400" dirty="0" err="1">
                <a:latin typeface="Times New Roman" panose="02020603050405020304" pitchFamily="18" charset="0"/>
                <a:cs typeface="Times New Roman" panose="02020603050405020304" pitchFamily="18" charset="0"/>
              </a:rPr>
              <a:t>АгроНТРИ</a:t>
            </a:r>
            <a:r>
              <a:rPr lang="ru-RU" sz="1400" dirty="0">
                <a:latin typeface="Times New Roman" panose="02020603050405020304" pitchFamily="18" charset="0"/>
                <a:cs typeface="Times New Roman" panose="02020603050405020304" pitchFamily="18" charset="0"/>
              </a:rPr>
              <a:t>» в номинации «</a:t>
            </a:r>
            <a:r>
              <a:rPr lang="ru-RU" sz="1400" dirty="0" err="1">
                <a:latin typeface="Times New Roman" panose="02020603050405020304" pitchFamily="18" charset="0"/>
                <a:cs typeface="Times New Roman" panose="02020603050405020304" pitchFamily="18" charset="0"/>
              </a:rPr>
              <a:t>АгроВЕТ</a:t>
            </a:r>
            <a:r>
              <a:rPr lang="ru-RU" sz="1400" dirty="0">
                <a:latin typeface="Times New Roman" panose="02020603050405020304" pitchFamily="18" charset="0"/>
                <a:cs typeface="Times New Roman" panose="02020603050405020304" pitchFamily="18" charset="0"/>
              </a:rPr>
              <a:t>». В мае 2024 года успешно прошла конкурсный отбор  на присуждение премий лучшим учителям за достижения в педагогической деятельности в Приморском </a:t>
            </a:r>
            <a:r>
              <a:rPr lang="ru-RU" sz="1400" dirty="0" smtClean="0">
                <a:latin typeface="Times New Roman" panose="02020603050405020304" pitchFamily="18" charset="0"/>
                <a:cs typeface="Times New Roman" panose="02020603050405020304" pitchFamily="18" charset="0"/>
              </a:rPr>
              <a:t>крае.</a:t>
            </a:r>
            <a:endParaRPr lang="ru-RU" sz="1400" dirty="0">
              <a:latin typeface="Times New Roman" panose="02020603050405020304" pitchFamily="18" charset="0"/>
              <a:cs typeface="Times New Roman" panose="02020603050405020304" pitchFamily="18" charset="0"/>
            </a:endParaRPr>
          </a:p>
        </p:txBody>
      </p:sp>
      <p:sp>
        <p:nvSpPr>
          <p:cNvPr id="2" name="Объект 1"/>
          <p:cNvSpPr>
            <a:spLocks noGrp="1"/>
          </p:cNvSpPr>
          <p:nvPr>
            <p:ph sz="half" idx="2"/>
          </p:nvPr>
        </p:nvSpPr>
        <p:spPr>
          <a:xfrm>
            <a:off x="267159" y="960720"/>
            <a:ext cx="3634388" cy="5023494"/>
          </a:xfrm>
          <a:ln>
            <a:solidFill>
              <a:srgbClr val="296D7F"/>
            </a:solidFill>
          </a:ln>
        </p:spPr>
        <p:txBody>
          <a:bodyPr>
            <a:noAutofit/>
          </a:bodyPr>
          <a:lstStyle/>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pic>
        <p:nvPicPr>
          <p:cNvPr id="2050" name="Picture 2" descr="WhatsApp Image 2024-08-14 at 1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3528" y="946384"/>
            <a:ext cx="3426925" cy="5007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94280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3924453" y="946384"/>
            <a:ext cx="3797742" cy="5007462"/>
          </a:xfrm>
          <a:ln>
            <a:solidFill>
              <a:srgbClr val="296D7F"/>
            </a:solidFill>
          </a:ln>
        </p:spPr>
        <p:txBody>
          <a:bodyPr>
            <a:noAutofit/>
          </a:bodyPr>
          <a:lstStyle/>
          <a:p>
            <a:pPr marL="0" indent="0" algn="just">
              <a:spcBef>
                <a:spcPts val="0"/>
              </a:spcBef>
              <a:buNone/>
            </a:pPr>
            <a:r>
              <a:rPr lang="ru-RU" sz="1400" b="1" dirty="0" err="1">
                <a:latin typeface="Times New Roman" panose="02020603050405020304" pitchFamily="18" charset="0"/>
                <a:cs typeface="Times New Roman" panose="02020603050405020304" pitchFamily="18" charset="0"/>
              </a:rPr>
              <a:t>Балабанцева</a:t>
            </a:r>
            <a:r>
              <a:rPr lang="ru-RU" sz="1400" b="1" dirty="0">
                <a:latin typeface="Times New Roman" panose="02020603050405020304" pitchFamily="18" charset="0"/>
                <a:cs typeface="Times New Roman" panose="02020603050405020304" pitchFamily="18" charset="0"/>
              </a:rPr>
              <a:t> Ольга Николаевна, </a:t>
            </a:r>
            <a:r>
              <a:rPr lang="ru-RU" sz="1400" dirty="0">
                <a:latin typeface="Times New Roman" panose="02020603050405020304" pitchFamily="18" charset="0"/>
                <a:cs typeface="Times New Roman" panose="02020603050405020304" pitchFamily="18" charset="0"/>
              </a:rPr>
              <a:t>учитель биологии Муниципального бюджетного общеобразовательного учреждения «Центр образования «Интеллект» городского округа Спасск-Дальний, руководитель Школьного театра «Уникум». Успешно прошла конкурсный отбор на присуждение премий лучшим учителям за достижения в педагогической деятельности в Приморском крае в 2024 году; подготовила команду 9-10 классов для участия в краевом конкурсе естественно- научной направленности с использованием оборудования Центров «Точка роста» «Старт в будущее» -2 место; школьный театр «Уникум» под руководством </a:t>
            </a:r>
            <a:r>
              <a:rPr lang="ru-RU" sz="1400" dirty="0" err="1">
                <a:latin typeface="Times New Roman" panose="02020603050405020304" pitchFamily="18" charset="0"/>
                <a:cs typeface="Times New Roman" panose="02020603050405020304" pitchFamily="18" charset="0"/>
              </a:rPr>
              <a:t>Балабанцевой</a:t>
            </a:r>
            <a:r>
              <a:rPr lang="ru-RU" sz="1400" dirty="0">
                <a:latin typeface="Times New Roman" panose="02020603050405020304" pitchFamily="18" charset="0"/>
                <a:cs typeface="Times New Roman" panose="02020603050405020304" pitchFamily="18" charset="0"/>
              </a:rPr>
              <a:t> О.Н.  стал участником 1этапа номинации «Базовый уровень» 4 сезона Всероссийского проекта « Школьная классика» и прошел во 2 этап всероссийского проекта; школьный театр «Уникум» стал победителем всероссийского творческого конкурса </a:t>
            </a:r>
            <a:r>
              <a:rPr lang="ru-RU" sz="1400" dirty="0" smtClean="0">
                <a:latin typeface="Times New Roman" panose="02020603050405020304" pitchFamily="18" charset="0"/>
                <a:cs typeface="Times New Roman" panose="02020603050405020304" pitchFamily="18" charset="0"/>
              </a:rPr>
              <a:t>«Театр</a:t>
            </a:r>
            <a:r>
              <a:rPr lang="ru-RU" sz="1400" dirty="0">
                <a:latin typeface="Times New Roman" panose="02020603050405020304" pitchFamily="18" charset="0"/>
                <a:cs typeface="Times New Roman" panose="02020603050405020304" pitchFamily="18" charset="0"/>
              </a:rPr>
              <a:t>: актеры будущего» и награжден дипломом 1 степени.</a:t>
            </a:r>
          </a:p>
        </p:txBody>
      </p:sp>
      <p:sp>
        <p:nvSpPr>
          <p:cNvPr id="2" name="Объект 1"/>
          <p:cNvSpPr>
            <a:spLocks noGrp="1"/>
          </p:cNvSpPr>
          <p:nvPr>
            <p:ph sz="half" idx="2"/>
          </p:nvPr>
        </p:nvSpPr>
        <p:spPr>
          <a:xfrm>
            <a:off x="177554" y="954370"/>
            <a:ext cx="3634388" cy="5023494"/>
          </a:xfrm>
          <a:ln>
            <a:solidFill>
              <a:srgbClr val="296D7F"/>
            </a:solidFill>
          </a:ln>
        </p:spPr>
        <p:txBody>
          <a:bodyPr>
            <a:noAutofit/>
          </a:bodyPr>
          <a:lstStyle/>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pic>
        <p:nvPicPr>
          <p:cNvPr id="3074" name="Рисунок 0" descr="Описание: fbaccca9-752a-414b-86a6-1f02a9fce3f9.jpg"/>
          <p:cNvPicPr>
            <a:picLocks noChangeAspect="1" noChangeArrowheads="1"/>
          </p:cNvPicPr>
          <p:nvPr/>
        </p:nvPicPr>
        <p:blipFill>
          <a:blip r:embed="rId6">
            <a:extLst>
              <a:ext uri="{28A0092B-C50C-407E-A947-70E740481C1C}">
                <a14:useLocalDpi xmlns:a14="http://schemas.microsoft.com/office/drawing/2010/main" val="0"/>
              </a:ext>
            </a:extLst>
          </a:blip>
          <a:srcRect l="34621" t="6262" r="38834" b="32053"/>
          <a:stretch>
            <a:fillRect/>
          </a:stretch>
        </p:blipFill>
        <p:spPr bwMode="auto">
          <a:xfrm>
            <a:off x="323528" y="954370"/>
            <a:ext cx="3426925" cy="499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63737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3924453" y="946384"/>
            <a:ext cx="3797742" cy="5007462"/>
          </a:xfrm>
          <a:ln>
            <a:solidFill>
              <a:srgbClr val="296D7F"/>
            </a:solidFill>
          </a:ln>
        </p:spPr>
        <p:txBody>
          <a:bodyPr>
            <a:noAutofit/>
          </a:bodyPr>
          <a:lstStyle/>
          <a:p>
            <a:pPr marL="0" indent="0" algn="just">
              <a:spcBef>
                <a:spcPts val="0"/>
              </a:spcBef>
              <a:buNone/>
            </a:pPr>
            <a:r>
              <a:rPr lang="ru-RU" sz="1400" b="1" dirty="0">
                <a:latin typeface="Times New Roman" panose="02020603050405020304" pitchFamily="18" charset="0"/>
                <a:cs typeface="Times New Roman" panose="02020603050405020304" pitchFamily="18" charset="0"/>
              </a:rPr>
              <a:t>Старовойтова Наталья Викторовна, </a:t>
            </a:r>
            <a:r>
              <a:rPr lang="ru-RU" sz="1400" dirty="0">
                <a:latin typeface="Times New Roman" panose="02020603050405020304" pitchFamily="18" charset="0"/>
                <a:cs typeface="Times New Roman" panose="02020603050405020304" pitchFamily="18" charset="0"/>
              </a:rPr>
              <a:t>методист  МКУ "ЦФХ и МО МОУ ГО Спасск-Дальний</a:t>
            </a:r>
            <a:r>
              <a:rPr lang="ru-RU" sz="1400" dirty="0" smtClean="0">
                <a:latin typeface="Times New Roman" panose="02020603050405020304" pitchFamily="18" charset="0"/>
                <a:cs typeface="Times New Roman" panose="02020603050405020304" pitchFamily="18" charset="0"/>
              </a:rPr>
              <a:t>". В </a:t>
            </a:r>
            <a:r>
              <a:rPr lang="ru-RU" sz="1400" dirty="0">
                <a:latin typeface="Times New Roman" panose="02020603050405020304" pitchFamily="18" charset="0"/>
                <a:cs typeface="Times New Roman" panose="02020603050405020304" pitchFamily="18" charset="0"/>
              </a:rPr>
              <a:t>2023-2024 учебном году заняла 2 место во Всероссийском конкурсе грантов для работников образования "Сквозные образовательные технологии", в номинации "Игровые формы и методы обучения" и выиграла грант 300 000 рублей на реализацию проекта в 2024-2025 учебном году</a:t>
            </a:r>
            <a:r>
              <a:rPr lang="ru-RU" sz="1400"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400" dirty="0">
                <a:latin typeface="Times New Roman" panose="02020603050405020304" pitchFamily="18" charset="0"/>
                <a:cs typeface="Times New Roman" panose="02020603050405020304" pitchFamily="18" charset="0"/>
              </a:rPr>
              <a:t>В декабре 2023 года, проект образовательной настольной игры "Монтажер" опубликована в </a:t>
            </a:r>
            <a:r>
              <a:rPr lang="ru-RU" sz="1400" dirty="0" err="1">
                <a:latin typeface="Times New Roman" panose="02020603050405020304" pitchFamily="18" charset="0"/>
                <a:cs typeface="Times New Roman" panose="02020603050405020304" pitchFamily="18" charset="0"/>
              </a:rPr>
              <a:t>журналеБиблиотека</a:t>
            </a:r>
            <a:r>
              <a:rPr lang="ru-RU" sz="1400" dirty="0">
                <a:latin typeface="Times New Roman" panose="02020603050405020304" pitchFamily="18" charset="0"/>
                <a:cs typeface="Times New Roman" panose="02020603050405020304" pitchFamily="18" charset="0"/>
              </a:rPr>
              <a:t> методиста №10 2023</a:t>
            </a:r>
            <a:r>
              <a:rPr lang="ru-RU" sz="1400"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400" dirty="0">
                <a:latin typeface="Times New Roman" panose="02020603050405020304" pitchFamily="18" charset="0"/>
                <a:cs typeface="Times New Roman" panose="02020603050405020304" pitchFamily="18" charset="0"/>
              </a:rPr>
              <a:t>В рамках наставничества в 2023-2024 году проводила занятия по </a:t>
            </a:r>
            <a:r>
              <a:rPr lang="ru-RU" sz="1400" dirty="0" err="1">
                <a:latin typeface="Times New Roman" panose="02020603050405020304" pitchFamily="18" charset="0"/>
                <a:cs typeface="Times New Roman" panose="02020603050405020304" pitchFamily="18" charset="0"/>
              </a:rPr>
              <a:t>тренерству</a:t>
            </a:r>
            <a:r>
              <a:rPr lang="ru-RU" sz="1400" dirty="0">
                <a:latin typeface="Times New Roman" panose="02020603050405020304" pitchFamily="18" charset="0"/>
                <a:cs typeface="Times New Roman" panose="02020603050405020304" pitchFamily="18" charset="0"/>
              </a:rPr>
              <a:t> с учащимися МБОУ ЦО "Интеллект" и МБОУ ЦО "Содружество". В августе 2024 года, Шевченко Алина (ЦОС, 11 класс) и Ким Диана (ЦОИ, 10 </a:t>
            </a:r>
            <a:r>
              <a:rPr lang="ru-RU" sz="1400" dirty="0" err="1">
                <a:latin typeface="Times New Roman" panose="02020603050405020304" pitchFamily="18" charset="0"/>
                <a:cs typeface="Times New Roman" panose="02020603050405020304" pitchFamily="18" charset="0"/>
              </a:rPr>
              <a:t>кл</a:t>
            </a:r>
            <a:r>
              <a:rPr lang="ru-RU" sz="1400" dirty="0">
                <a:latin typeface="Times New Roman" panose="02020603050405020304" pitchFamily="18" charset="0"/>
                <a:cs typeface="Times New Roman" panose="02020603050405020304" pitchFamily="18" charset="0"/>
              </a:rPr>
              <a:t>.) приглашены в качестве младших тренеров по </a:t>
            </a:r>
            <a:r>
              <a:rPr lang="ru-RU" sz="1400" dirty="0" err="1">
                <a:latin typeface="Times New Roman" panose="02020603050405020304" pitchFamily="18" charset="0"/>
                <a:cs typeface="Times New Roman" panose="02020603050405020304" pitchFamily="18" charset="0"/>
              </a:rPr>
              <a:t>командообразование</a:t>
            </a:r>
            <a:r>
              <a:rPr lang="ru-RU" sz="1400" dirty="0">
                <a:latin typeface="Times New Roman" panose="02020603050405020304" pitchFamily="18" charset="0"/>
                <a:cs typeface="Times New Roman" panose="02020603050405020304" pitchFamily="18" charset="0"/>
              </a:rPr>
              <a:t> для подготовки волонтеров по работе на "</a:t>
            </a:r>
            <a:r>
              <a:rPr lang="ru-RU" sz="1400" dirty="0" smtClean="0">
                <a:latin typeface="Times New Roman" panose="02020603050405020304" pitchFamily="18" charset="0"/>
                <a:cs typeface="Times New Roman" panose="02020603050405020304" pitchFamily="18" charset="0"/>
              </a:rPr>
              <a:t>Восточно-экономическом </a:t>
            </a:r>
            <a:r>
              <a:rPr lang="ru-RU" sz="1400" dirty="0">
                <a:latin typeface="Times New Roman" panose="02020603050405020304" pitchFamily="18" charset="0"/>
                <a:cs typeface="Times New Roman" panose="02020603050405020304" pitchFamily="18" charset="0"/>
              </a:rPr>
              <a:t>форуме".</a:t>
            </a:r>
            <a:endParaRPr lang="ru-RU" sz="1400" dirty="0">
              <a:latin typeface="Times New Roman" panose="02020603050405020304" pitchFamily="18" charset="0"/>
              <a:cs typeface="Times New Roman" panose="02020603050405020304" pitchFamily="18" charset="0"/>
            </a:endParaRPr>
          </a:p>
        </p:txBody>
      </p:sp>
      <p:pic>
        <p:nvPicPr>
          <p:cNvPr id="3" name="Объект 2"/>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275394" y="954088"/>
            <a:ext cx="3438599" cy="5024437"/>
          </a:xfrm>
          <a:ln>
            <a:solidFill>
              <a:srgbClr val="296D7F"/>
            </a:solidFill>
          </a:ln>
        </p:spPr>
      </p:pic>
    </p:spTree>
    <p:extLst>
      <p:ext uri="{BB962C8B-B14F-4D97-AF65-F5344CB8AC3E}">
        <p14:creationId xmlns:p14="http://schemas.microsoft.com/office/powerpoint/2010/main" val="14692558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3924453" y="946384"/>
            <a:ext cx="3797742" cy="5007462"/>
          </a:xfrm>
          <a:ln>
            <a:solidFill>
              <a:srgbClr val="296D7F"/>
            </a:solidFill>
          </a:ln>
        </p:spPr>
        <p:txBody>
          <a:bodyPr>
            <a:noAutofit/>
          </a:bodyPr>
          <a:lstStyle/>
          <a:p>
            <a:pPr marL="0" indent="0" algn="just">
              <a:buNone/>
            </a:pPr>
            <a:r>
              <a:rPr lang="ru-RU" sz="1400" dirty="0">
                <a:latin typeface="Times New Roman" panose="02020603050405020304" pitchFamily="18" charset="0"/>
                <a:cs typeface="Times New Roman" panose="02020603050405020304" pitchFamily="18" charset="0"/>
              </a:rPr>
              <a:t>В I краевом конкурсе педагогических открытий года «СО-бытие» педагоги дополнительного образования МБУДО "Созвездие" Спасск-Дальний заняли 1 место - Соколов Сергей Юрьевич,  3 место </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Кудасова</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Екатерина Алексеевна. </a:t>
            </a:r>
          </a:p>
          <a:p>
            <a:pPr marL="0" indent="0" algn="just">
              <a:buNone/>
            </a:pPr>
            <a:r>
              <a:rPr lang="ru-RU" sz="1400" dirty="0">
                <a:latin typeface="Times New Roman" panose="02020603050405020304" pitchFamily="18" charset="0"/>
                <a:cs typeface="Times New Roman" panose="02020603050405020304" pitchFamily="18" charset="0"/>
              </a:rPr>
              <a:t>В сентябре 2023 года Сергей Юрьевич - победитель федерального заочного этапа и участник очного финала Всероссийского конкурса профессионального мастерства  работников сферы дополнительного образования «Сердце отдаю детям».</a:t>
            </a:r>
          </a:p>
          <a:p>
            <a:pPr marL="0" indent="0" algn="just">
              <a:buNone/>
            </a:pPr>
            <a:r>
              <a:rPr lang="ru-RU" sz="1400" dirty="0">
                <a:latin typeface="Times New Roman" panose="02020603050405020304" pitchFamily="18" charset="0"/>
                <a:cs typeface="Times New Roman" panose="02020603050405020304" pitchFamily="18" charset="0"/>
              </a:rPr>
              <a:t>Екатерина Алексеевна – победитель регионального этапа «Сердце отдаю детям» 2024 в номинации «Наставник-педагог» и победитель федерального заочного этапа в 2024 году. Будет представлять Приморский край в очном  этапе 23-26 сентября 2024 в номинации «наставничество в дополнительном образовании»</a:t>
            </a:r>
          </a:p>
        </p:txBody>
      </p:sp>
      <p:sp>
        <p:nvSpPr>
          <p:cNvPr id="2" name="Объект 1"/>
          <p:cNvSpPr>
            <a:spLocks noGrp="1"/>
          </p:cNvSpPr>
          <p:nvPr>
            <p:ph sz="half" idx="2"/>
          </p:nvPr>
        </p:nvSpPr>
        <p:spPr>
          <a:xfrm>
            <a:off x="177554" y="954370"/>
            <a:ext cx="3634388" cy="5023494"/>
          </a:xfrm>
          <a:ln>
            <a:solidFill>
              <a:srgbClr val="296D7F"/>
            </a:solidFill>
          </a:ln>
        </p:spPr>
        <p:txBody>
          <a:bodyPr>
            <a:noAutofit/>
          </a:bodyPr>
          <a:lstStyle/>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675" y="938124"/>
            <a:ext cx="3687712" cy="352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67424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3924453" y="946384"/>
            <a:ext cx="3797742" cy="5007462"/>
          </a:xfrm>
          <a:ln>
            <a:solidFill>
              <a:srgbClr val="296D7F"/>
            </a:solidFill>
          </a:ln>
        </p:spPr>
        <p:txBody>
          <a:bodyPr>
            <a:noAutofit/>
          </a:bodyPr>
          <a:lstStyle/>
          <a:p>
            <a:pPr marL="0" indent="0" algn="just">
              <a:buNone/>
            </a:pPr>
            <a:r>
              <a:rPr lang="ru-RU" sz="1400" b="1" dirty="0" err="1">
                <a:latin typeface="Times New Roman" panose="02020603050405020304" pitchFamily="18" charset="0"/>
                <a:cs typeface="Times New Roman" panose="02020603050405020304" pitchFamily="18" charset="0"/>
              </a:rPr>
              <a:t>Моляренко</a:t>
            </a:r>
            <a:r>
              <a:rPr lang="ru-RU" sz="1400" b="1" dirty="0">
                <a:latin typeface="Times New Roman" panose="02020603050405020304" pitchFamily="18" charset="0"/>
                <a:cs typeface="Times New Roman" panose="02020603050405020304" pitchFamily="18" charset="0"/>
              </a:rPr>
              <a:t> Ирина Александровна, </a:t>
            </a:r>
            <a:r>
              <a:rPr lang="ru-RU" sz="1400" dirty="0">
                <a:latin typeface="Times New Roman" panose="02020603050405020304" pitchFamily="18" charset="0"/>
                <a:cs typeface="Times New Roman" panose="02020603050405020304" pitchFamily="18" charset="0"/>
              </a:rPr>
              <a:t>учитель физической культуры  Муниципального бюджетного общеобразовательного учреждения «Центр образования «Интеллект» городского округа Спасск-Дальний. Под ее руководством ученики завоевали </a:t>
            </a:r>
            <a:r>
              <a:rPr lang="en-US" sz="1400" dirty="0">
                <a:latin typeface="Times New Roman" panose="02020603050405020304" pitchFamily="18" charset="0"/>
                <a:cs typeface="Times New Roman" panose="02020603050405020304" pitchFamily="18" charset="0"/>
              </a:rPr>
              <a:t>II </a:t>
            </a:r>
            <a:r>
              <a:rPr lang="ru-RU" sz="1400" dirty="0">
                <a:latin typeface="Times New Roman" panose="02020603050405020304" pitchFamily="18" charset="0"/>
                <a:cs typeface="Times New Roman" panose="02020603050405020304" pitchFamily="18" charset="0"/>
              </a:rPr>
              <a:t>место в краевых финальных соревнованиях по мини-футболу (</a:t>
            </a:r>
            <a:r>
              <a:rPr lang="ru-RU" sz="1400" dirty="0" err="1">
                <a:latin typeface="Times New Roman" panose="02020603050405020304" pitchFamily="18" charset="0"/>
                <a:cs typeface="Times New Roman" panose="02020603050405020304" pitchFamily="18" charset="0"/>
              </a:rPr>
              <a:t>футзалу</a:t>
            </a:r>
            <a:r>
              <a:rPr lang="ru-RU" sz="1400" dirty="0">
                <a:latin typeface="Times New Roman" panose="02020603050405020304" pitchFamily="18" charset="0"/>
                <a:cs typeface="Times New Roman" panose="02020603050405020304" pitchFamily="18" charset="0"/>
              </a:rPr>
              <a:t>) среди команд общеобразовательных организаций в рамках общероссийского проекта  «Мини футбол в школу» (этап всероссийских соревнований) юноши 2008-2009 </a:t>
            </a:r>
            <a:r>
              <a:rPr lang="ru-RU" sz="1400" dirty="0" err="1">
                <a:latin typeface="Times New Roman" panose="02020603050405020304" pitchFamily="18" charset="0"/>
                <a:cs typeface="Times New Roman" panose="02020603050405020304" pitchFamily="18" charset="0"/>
              </a:rPr>
              <a:t>г.р</a:t>
            </a:r>
            <a:r>
              <a:rPr lang="ru-RU"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II </a:t>
            </a:r>
            <a:r>
              <a:rPr lang="ru-RU" sz="1400" dirty="0">
                <a:latin typeface="Times New Roman" panose="02020603050405020304" pitchFamily="18" charset="0"/>
                <a:cs typeface="Times New Roman" panose="02020603050405020304" pitchFamily="18" charset="0"/>
              </a:rPr>
              <a:t>место в общекомандном зачете регионального этапа Всероссийского проекта «Вызов первых»; </a:t>
            </a:r>
            <a:r>
              <a:rPr lang="en-US" sz="1400" dirty="0">
                <a:latin typeface="Times New Roman" panose="02020603050405020304" pitchFamily="18" charset="0"/>
                <a:cs typeface="Times New Roman" panose="02020603050405020304" pitchFamily="18" charset="0"/>
              </a:rPr>
              <a:t>II </a:t>
            </a:r>
            <a:r>
              <a:rPr lang="ru-RU" sz="1400" dirty="0">
                <a:latin typeface="Times New Roman" panose="02020603050405020304" pitchFamily="18" charset="0"/>
                <a:cs typeface="Times New Roman" panose="02020603050405020304" pitchFamily="18" charset="0"/>
              </a:rPr>
              <a:t>место в общекомандном зачете регионального этапа Всероссийского конкурса юных инспекторов движения «Безопасное колесо» - 2024; </a:t>
            </a:r>
            <a:r>
              <a:rPr lang="en-US" sz="1400" dirty="0">
                <a:latin typeface="Times New Roman" panose="02020603050405020304" pitchFamily="18" charset="0"/>
                <a:cs typeface="Times New Roman" panose="02020603050405020304" pitchFamily="18" charset="0"/>
              </a:rPr>
              <a:t>I</a:t>
            </a:r>
            <a:r>
              <a:rPr lang="ru-RU" sz="1400" dirty="0">
                <a:latin typeface="Times New Roman" panose="02020603050405020304" pitchFamily="18" charset="0"/>
                <a:cs typeface="Times New Roman" panose="02020603050405020304" pitchFamily="18" charset="0"/>
              </a:rPr>
              <a:t> место в Краевой Спартакиаде молодежи допризывного возраста в общекомандном зачете, стали участниками  Спартакиады молодежи России допризывного возраста, город Волгоград.</a:t>
            </a:r>
          </a:p>
        </p:txBody>
      </p:sp>
      <p:sp>
        <p:nvSpPr>
          <p:cNvPr id="2" name="Объект 1"/>
          <p:cNvSpPr>
            <a:spLocks noGrp="1"/>
          </p:cNvSpPr>
          <p:nvPr>
            <p:ph sz="half" idx="2"/>
          </p:nvPr>
        </p:nvSpPr>
        <p:spPr>
          <a:xfrm>
            <a:off x="177554" y="954370"/>
            <a:ext cx="3634388" cy="5023494"/>
          </a:xfrm>
          <a:ln>
            <a:solidFill>
              <a:srgbClr val="296D7F"/>
            </a:solidFill>
          </a:ln>
        </p:spPr>
        <p:txBody>
          <a:bodyPr>
            <a:noAutofit/>
          </a:bodyPr>
          <a:lstStyle/>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pic>
        <p:nvPicPr>
          <p:cNvPr id="5122" name="Рисунок 2" descr="Описание: E:\ФОТО\Я 2022\Отправить.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1" y="1074704"/>
            <a:ext cx="3456384" cy="480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6721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6311" y="0"/>
            <a:ext cx="983284" cy="5472010"/>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804721" y="1530011"/>
            <a:ext cx="1564462" cy="9091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725913">
            <a:off x="8130504" y="1814555"/>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784893">
            <a:off x="8132883" y="2900783"/>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85516" y="3673489"/>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7">
            <a:extLst>
              <a:ext uri="{28A0092B-C50C-407E-A947-70E740481C1C}">
                <a14:useLocalDpi xmlns:a14="http://schemas.microsoft.com/office/drawing/2010/main" val="0"/>
              </a:ext>
            </a:extLst>
          </a:blip>
          <a:srcRect t="12891" b="16863"/>
          <a:stretch/>
        </p:blipFill>
        <p:spPr>
          <a:xfrm>
            <a:off x="7651222" y="4470408"/>
            <a:ext cx="1433907" cy="1508473"/>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10775" y="4210150"/>
            <a:ext cx="310891" cy="306690"/>
          </a:xfrm>
          <a:prstGeom prst="rect">
            <a:avLst/>
          </a:prstGeom>
          <a:effectLst>
            <a:reflection endPos="0" dist="50800" dir="5400000" sy="-100000" algn="bl" rotWithShape="0"/>
          </a:effectLst>
        </p:spPr>
      </p:pic>
      <p:pic>
        <p:nvPicPr>
          <p:cNvPr id="47" name="Рисунок 4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997598">
            <a:off x="8330400" y="3730291"/>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74645">
            <a:off x="8366081" y="2200175"/>
            <a:ext cx="640923" cy="640923"/>
          </a:xfrm>
          <a:prstGeom prst="rect">
            <a:avLst/>
          </a:prstGeom>
        </p:spPr>
      </p:pic>
      <p:sp>
        <p:nvSpPr>
          <p:cNvPr id="14" name="TextBox 13">
            <a:extLst>
              <a:ext uri="{FF2B5EF4-FFF2-40B4-BE49-F238E27FC236}">
                <a16:creationId xmlns:a16="http://schemas.microsoft.com/office/drawing/2014/main" xmlns="" id="{2FD90B4D-A746-5BE9-8972-D76A1C5D16CC}"/>
              </a:ext>
            </a:extLst>
          </p:cNvPr>
          <p:cNvSpPr txBox="1"/>
          <p:nvPr/>
        </p:nvSpPr>
        <p:spPr>
          <a:xfrm>
            <a:off x="2107023" y="1099390"/>
            <a:ext cx="5592106" cy="447815"/>
          </a:xfrm>
          <a:prstGeom prst="rect">
            <a:avLst/>
          </a:prstGeom>
          <a:noFill/>
        </p:spPr>
        <p:txBody>
          <a:bodyPr wrap="square">
            <a:spAutoFit/>
          </a:bodyPr>
          <a:lstStyle/>
          <a:p>
            <a:pPr algn="ctr">
              <a:lnSpc>
                <a:spcPct val="110000"/>
              </a:lnSpc>
            </a:pPr>
            <a:r>
              <a:rPr lang="ru-RU" sz="2100" b="1" dirty="0">
                <a:solidFill>
                  <a:srgbClr val="CC6600"/>
                </a:solidFill>
                <a:latin typeface="Arial" panose="020B0604020202020204" pitchFamily="34" charset="0"/>
                <a:cs typeface="Arial" panose="020B0604020202020204" pitchFamily="34" charset="0"/>
              </a:rPr>
              <a:t> </a:t>
            </a:r>
          </a:p>
        </p:txBody>
      </p:sp>
      <p:sp>
        <p:nvSpPr>
          <p:cNvPr id="15" name="TextBox 14">
            <a:extLst>
              <a:ext uri="{FF2B5EF4-FFF2-40B4-BE49-F238E27FC236}">
                <a16:creationId xmlns:a16="http://schemas.microsoft.com/office/drawing/2014/main" xmlns="" id="{2FD90B4D-A746-5BE9-8972-D76A1C5D16CC}"/>
              </a:ext>
            </a:extLst>
          </p:cNvPr>
          <p:cNvSpPr txBox="1"/>
          <p:nvPr/>
        </p:nvSpPr>
        <p:spPr>
          <a:xfrm>
            <a:off x="1259682" y="1364400"/>
            <a:ext cx="5592106" cy="1031821"/>
          </a:xfrm>
          <a:prstGeom prst="rect">
            <a:avLst/>
          </a:prstGeom>
          <a:noFill/>
        </p:spPr>
        <p:txBody>
          <a:bodyPr wrap="square">
            <a:spAutoFit/>
          </a:bodyPr>
          <a:lstStyle/>
          <a:p>
            <a:pPr algn="ctr">
              <a:lnSpc>
                <a:spcPct val="110000"/>
              </a:lnSpc>
            </a:pPr>
            <a:r>
              <a:rPr lang="ru-RU" sz="2100" b="1" dirty="0">
                <a:solidFill>
                  <a:srgbClr val="CC6600"/>
                </a:solidFill>
                <a:latin typeface="Arial" panose="020B0604020202020204" pitchFamily="34" charset="0"/>
                <a:cs typeface="Arial" panose="020B0604020202020204" pitchFamily="34" charset="0"/>
              </a:rPr>
              <a:t>    Участие во Всероссийском проекте </a:t>
            </a:r>
          </a:p>
          <a:p>
            <a:pPr algn="ctr">
              <a:lnSpc>
                <a:spcPct val="110000"/>
              </a:lnSpc>
            </a:pPr>
            <a:r>
              <a:rPr lang="ru-RU" sz="2100" b="1" dirty="0">
                <a:solidFill>
                  <a:srgbClr val="CC6600"/>
                </a:solidFill>
                <a:latin typeface="Arial" panose="020B0604020202020204" pitchFamily="34" charset="0"/>
                <a:cs typeface="Arial" panose="020B0604020202020204" pitchFamily="34" charset="0"/>
              </a:rPr>
              <a:t>«</a:t>
            </a:r>
            <a:r>
              <a:rPr lang="ru-RU" sz="2100" b="1" dirty="0" err="1">
                <a:solidFill>
                  <a:srgbClr val="CC6600"/>
                </a:solidFill>
                <a:latin typeface="Arial" panose="020B0604020202020204" pitchFamily="34" charset="0"/>
                <a:cs typeface="Arial" panose="020B0604020202020204" pitchFamily="34" charset="0"/>
              </a:rPr>
              <a:t>Киноуроки</a:t>
            </a:r>
            <a:r>
              <a:rPr lang="ru-RU" sz="2100" b="1" dirty="0">
                <a:solidFill>
                  <a:srgbClr val="CC6600"/>
                </a:solidFill>
                <a:latin typeface="Arial" panose="020B0604020202020204" pitchFamily="34" charset="0"/>
                <a:cs typeface="Arial" panose="020B0604020202020204" pitchFamily="34" charset="0"/>
              </a:rPr>
              <a:t> в школах России и мира»</a:t>
            </a:r>
          </a:p>
          <a:p>
            <a:pPr algn="ctr">
              <a:lnSpc>
                <a:spcPct val="110000"/>
              </a:lnSpc>
            </a:pPr>
            <a:r>
              <a:rPr lang="ru-RU" sz="1350" b="1" dirty="0">
                <a:solidFill>
                  <a:srgbClr val="0070C0"/>
                </a:solidFill>
                <a:latin typeface="Arial" panose="020B0604020202020204" pitchFamily="34" charset="0"/>
                <a:cs typeface="Arial" panose="020B0604020202020204" pitchFamily="34" charset="0"/>
              </a:rPr>
              <a:t> </a:t>
            </a:r>
          </a:p>
        </p:txBody>
      </p:sp>
      <p:pic>
        <p:nvPicPr>
          <p:cNvPr id="17" name="Рисунок 16"/>
          <p:cNvPicPr>
            <a:picLocks noChangeAspect="1"/>
          </p:cNvPicPr>
          <p:nvPr/>
        </p:nvPicPr>
        <p:blipFill>
          <a:blip r:embed="rId11"/>
          <a:stretch>
            <a:fillRect/>
          </a:stretch>
        </p:blipFill>
        <p:spPr>
          <a:xfrm>
            <a:off x="303417" y="4265866"/>
            <a:ext cx="3121654" cy="639323"/>
          </a:xfrm>
          <a:prstGeom prst="rect">
            <a:avLst/>
          </a:prstGeom>
        </p:spPr>
      </p:pic>
      <p:pic>
        <p:nvPicPr>
          <p:cNvPr id="19" name="Рисунок 18"/>
          <p:cNvPicPr>
            <a:picLocks noChangeAspect="1"/>
          </p:cNvPicPr>
          <p:nvPr/>
        </p:nvPicPr>
        <p:blipFill>
          <a:blip r:embed="rId12"/>
          <a:stretch>
            <a:fillRect/>
          </a:stretch>
        </p:blipFill>
        <p:spPr>
          <a:xfrm>
            <a:off x="282190" y="86742"/>
            <a:ext cx="1417924" cy="796693"/>
          </a:xfrm>
          <a:prstGeom prst="rect">
            <a:avLst/>
          </a:prstGeom>
        </p:spPr>
      </p:pic>
      <p:sp>
        <p:nvSpPr>
          <p:cNvPr id="20" name="TextBox 19"/>
          <p:cNvSpPr txBox="1"/>
          <p:nvPr/>
        </p:nvSpPr>
        <p:spPr>
          <a:xfrm>
            <a:off x="3425071" y="4224627"/>
            <a:ext cx="4236095" cy="1200329"/>
          </a:xfrm>
          <a:prstGeom prst="rect">
            <a:avLst/>
          </a:prstGeom>
          <a:noFill/>
        </p:spPr>
        <p:txBody>
          <a:bodyPr wrap="square" rtlCol="0">
            <a:spAutoFit/>
          </a:bodyPr>
          <a:lstStyle/>
          <a:p>
            <a:r>
              <a:rPr lang="ru-RU" sz="1200" b="1" dirty="0">
                <a:latin typeface="Arial" panose="020B0604020202020204" pitchFamily="34" charset="0"/>
                <a:cs typeface="Arial" panose="020B0604020202020204" pitchFamily="34" charset="0"/>
              </a:rPr>
              <a:t>МБОУ ЦО «Интеллект» – опорная площадка проекта </a:t>
            </a:r>
            <a:r>
              <a:rPr lang="ru-RU" sz="1200" b="1" dirty="0" smtClean="0">
                <a:latin typeface="Arial" panose="020B0604020202020204" pitchFamily="34" charset="0"/>
                <a:cs typeface="Arial" panose="020B0604020202020204" pitchFamily="34" charset="0"/>
              </a:rPr>
              <a:t>в регионе </a:t>
            </a:r>
            <a:endParaRPr lang="ru-RU" sz="1200" b="1"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rPr>
              <a:t>Директор </a:t>
            </a:r>
            <a:r>
              <a:rPr lang="ru-RU" sz="1200" dirty="0" smtClean="0">
                <a:latin typeface="Arial" panose="020B0604020202020204" pitchFamily="34" charset="0"/>
                <a:cs typeface="Arial" panose="020B0604020202020204" pitchFamily="34" charset="0"/>
              </a:rPr>
              <a:t>– </a:t>
            </a:r>
            <a:r>
              <a:rPr lang="ru-RU" sz="1200" b="1" dirty="0" smtClean="0">
                <a:latin typeface="Arial" panose="020B0604020202020204" pitchFamily="34" charset="0"/>
                <a:cs typeface="Arial" panose="020B0604020202020204" pitchFamily="34" charset="0"/>
              </a:rPr>
              <a:t>Гриднева Ольга Алексеевна</a:t>
            </a:r>
            <a:r>
              <a:rPr lang="ru-RU" sz="1200" dirty="0" smtClean="0">
                <a:latin typeface="Arial" panose="020B0604020202020204" pitchFamily="34" charset="0"/>
                <a:cs typeface="Arial" panose="020B0604020202020204" pitchFamily="34" charset="0"/>
              </a:rPr>
              <a:t>,</a:t>
            </a:r>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rPr>
              <a:t>Руководитель опорной площадки – </a:t>
            </a:r>
            <a:r>
              <a:rPr lang="ru-RU" sz="1200" b="1" dirty="0" smtClean="0">
                <a:latin typeface="Arial" panose="020B0604020202020204" pitchFamily="34" charset="0"/>
                <a:cs typeface="Arial" panose="020B0604020202020204" pitchFamily="34" charset="0"/>
              </a:rPr>
              <a:t>Усманова Галина Александровна</a:t>
            </a:r>
            <a:r>
              <a:rPr lang="ru-RU" sz="1200" dirty="0" smtClean="0">
                <a:latin typeface="Arial" panose="020B0604020202020204" pitchFamily="34" charset="0"/>
                <a:cs typeface="Arial" panose="020B0604020202020204" pitchFamily="34" charset="0"/>
              </a:rPr>
              <a:t>, </a:t>
            </a:r>
            <a:r>
              <a:rPr lang="ru-RU" sz="1200" dirty="0">
                <a:latin typeface="Arial" panose="020B0604020202020204" pitchFamily="34" charset="0"/>
                <a:cs typeface="Arial" panose="020B0604020202020204" pitchFamily="34" charset="0"/>
              </a:rPr>
              <a:t>педагог-организатор</a:t>
            </a:r>
          </a:p>
          <a:p>
            <a:endParaRPr lang="ru-RU" sz="1200" b="1" dirty="0">
              <a:latin typeface="Arial" panose="020B0604020202020204" pitchFamily="34" charset="0"/>
              <a:cs typeface="Arial" panose="020B0604020202020204" pitchFamily="34" charset="0"/>
            </a:endParaRPr>
          </a:p>
        </p:txBody>
      </p:sp>
      <p:pic>
        <p:nvPicPr>
          <p:cNvPr id="4" name="Picture 2" descr="https://sun9-39.userapi.com/impg/KSky4OvGFzO4MIIMErhQHq84vLNVw3KhqoBqWw/oJ3XpbneTTg.jpg?size=1280x720&amp;quality=95&amp;sign=bebddfe6ac34a378cdf62f301fe9092a&amp;type=album"/>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99286" y="2273264"/>
            <a:ext cx="3125785" cy="175825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693968" y="2373138"/>
            <a:ext cx="4325931" cy="1962076"/>
          </a:xfrm>
          <a:prstGeom prst="rect">
            <a:avLst/>
          </a:prstGeom>
          <a:noFill/>
        </p:spPr>
        <p:txBody>
          <a:bodyPr wrap="square" rtlCol="0">
            <a:spAutoFit/>
          </a:bodyPr>
          <a:lstStyle/>
          <a:p>
            <a:r>
              <a:rPr lang="ru-RU" sz="1200" b="1" dirty="0">
                <a:latin typeface="Arial" panose="020B0604020202020204" pitchFamily="34" charset="0"/>
                <a:cs typeface="Arial" panose="020B0604020202020204" pitchFamily="34" charset="0"/>
              </a:rPr>
              <a:t>Победители конкурса социальных практик </a:t>
            </a:r>
          </a:p>
          <a:p>
            <a:r>
              <a:rPr lang="ru-RU" sz="1200" b="1" dirty="0">
                <a:latin typeface="Arial" panose="020B0604020202020204" pitchFamily="34" charset="0"/>
                <a:cs typeface="Arial" panose="020B0604020202020204" pitchFamily="34" charset="0"/>
              </a:rPr>
              <a:t>за 2023 – 2024 учебный год:</a:t>
            </a:r>
          </a:p>
          <a:p>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Морожникова</a:t>
            </a:r>
            <a:r>
              <a:rPr lang="ru-RU" sz="1200" b="1" dirty="0">
                <a:latin typeface="Arial" panose="020B0604020202020204" pitchFamily="34" charset="0"/>
                <a:cs typeface="Arial" panose="020B0604020202020204" pitchFamily="34" charset="0"/>
              </a:rPr>
              <a:t> </a:t>
            </a:r>
            <a:r>
              <a:rPr lang="ru-RU" sz="1200" b="1" dirty="0" smtClean="0">
                <a:latin typeface="Arial" panose="020B0604020202020204" pitchFamily="34" charset="0"/>
                <a:cs typeface="Arial" panose="020B0604020202020204" pitchFamily="34" charset="0"/>
              </a:rPr>
              <a:t>Ольга Ивановна</a:t>
            </a:r>
            <a:r>
              <a:rPr lang="ru-RU" sz="1200" dirty="0" smtClean="0">
                <a:latin typeface="Arial" panose="020B0604020202020204" pitchFamily="34" charset="0"/>
                <a:cs typeface="Arial" panose="020B0604020202020204" pitchFamily="34" charset="0"/>
              </a:rPr>
              <a:t>, </a:t>
            </a:r>
            <a:r>
              <a:rPr lang="ru-RU" sz="1200" dirty="0">
                <a:latin typeface="Arial" panose="020B0604020202020204" pitchFamily="34" charset="0"/>
                <a:cs typeface="Arial" panose="020B0604020202020204" pitchFamily="34" charset="0"/>
              </a:rPr>
              <a:t>учитель начальных классов МБОУ «Содружество»</a:t>
            </a:r>
          </a:p>
          <a:p>
            <a:r>
              <a:rPr lang="ru-RU" sz="1200"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Пенчук</a:t>
            </a:r>
            <a:r>
              <a:rPr lang="ru-RU" sz="1200" b="1" dirty="0">
                <a:latin typeface="Arial" panose="020B0604020202020204" pitchFamily="34" charset="0"/>
                <a:cs typeface="Arial" panose="020B0604020202020204" pitchFamily="34" charset="0"/>
              </a:rPr>
              <a:t> </a:t>
            </a:r>
            <a:r>
              <a:rPr lang="ru-RU" sz="1200" b="1" dirty="0" smtClean="0">
                <a:latin typeface="Arial" panose="020B0604020202020204" pitchFamily="34" charset="0"/>
                <a:cs typeface="Arial" panose="020B0604020202020204" pitchFamily="34" charset="0"/>
              </a:rPr>
              <a:t>Анна Ивановна</a:t>
            </a:r>
            <a:r>
              <a:rPr lang="ru-RU" sz="1200" dirty="0" smtClean="0">
                <a:latin typeface="Arial" panose="020B0604020202020204" pitchFamily="34" charset="0"/>
                <a:cs typeface="Arial" panose="020B0604020202020204" pitchFamily="34" charset="0"/>
              </a:rPr>
              <a:t>, </a:t>
            </a:r>
            <a:r>
              <a:rPr lang="ru-RU" sz="1200" dirty="0">
                <a:latin typeface="Arial" panose="020B0604020202020204" pitchFamily="34" charset="0"/>
                <a:cs typeface="Arial" panose="020B0604020202020204" pitchFamily="34" charset="0"/>
              </a:rPr>
              <a:t>учитель начальных классов МБОУ СОШ №5</a:t>
            </a:r>
          </a:p>
          <a:p>
            <a:r>
              <a:rPr lang="ru-RU" sz="1200" dirty="0">
                <a:latin typeface="Arial" panose="020B0604020202020204" pitchFamily="34" charset="0"/>
                <a:cs typeface="Arial" panose="020B0604020202020204" pitchFamily="34" charset="0"/>
              </a:rPr>
              <a:t>- </a:t>
            </a:r>
            <a:r>
              <a:rPr lang="ru-RU" sz="1200" b="1" dirty="0" err="1">
                <a:latin typeface="Arial" panose="020B0604020202020204" pitchFamily="34" charset="0"/>
                <a:cs typeface="Arial" panose="020B0604020202020204" pitchFamily="34" charset="0"/>
              </a:rPr>
              <a:t>Югай</a:t>
            </a:r>
            <a:r>
              <a:rPr lang="ru-RU" sz="1200" b="1" dirty="0">
                <a:latin typeface="Arial" panose="020B0604020202020204" pitchFamily="34" charset="0"/>
                <a:cs typeface="Arial" panose="020B0604020202020204" pitchFamily="34" charset="0"/>
              </a:rPr>
              <a:t> </a:t>
            </a:r>
            <a:r>
              <a:rPr lang="ru-RU" sz="1200" b="1" dirty="0" smtClean="0">
                <a:latin typeface="Arial" panose="020B0604020202020204" pitchFamily="34" charset="0"/>
                <a:cs typeface="Arial" panose="020B0604020202020204" pitchFamily="34" charset="0"/>
              </a:rPr>
              <a:t>Яна Андреевна</a:t>
            </a:r>
            <a:r>
              <a:rPr lang="ru-RU" sz="1200" dirty="0" smtClean="0">
                <a:latin typeface="Arial" panose="020B0604020202020204" pitchFamily="34" charset="0"/>
                <a:cs typeface="Arial" panose="020B0604020202020204" pitchFamily="34" charset="0"/>
              </a:rPr>
              <a:t>, </a:t>
            </a:r>
            <a:r>
              <a:rPr lang="ru-RU" sz="1200" dirty="0">
                <a:latin typeface="Arial" panose="020B0604020202020204" pitchFamily="34" charset="0"/>
                <a:cs typeface="Arial" panose="020B0604020202020204" pitchFamily="34" charset="0"/>
              </a:rPr>
              <a:t>учитель начальных классов МБОУ СОШ №5</a:t>
            </a:r>
          </a:p>
          <a:p>
            <a:pPr marL="214313" indent="-214313">
              <a:buFontTx/>
              <a:buChar char="-"/>
            </a:pPr>
            <a:endParaRPr lang="ru-RU" sz="1350" dirty="0"/>
          </a:p>
        </p:txBody>
      </p:sp>
    </p:spTree>
    <p:extLst>
      <p:ext uri="{BB962C8B-B14F-4D97-AF65-F5344CB8AC3E}">
        <p14:creationId xmlns:p14="http://schemas.microsoft.com/office/powerpoint/2010/main" val="18569741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3924453" y="946384"/>
            <a:ext cx="3797742" cy="5722976"/>
          </a:xfrm>
          <a:ln>
            <a:solidFill>
              <a:srgbClr val="296D7F"/>
            </a:solidFill>
          </a:ln>
        </p:spPr>
        <p:txBody>
          <a:bodyPr>
            <a:noAutofit/>
          </a:bodyPr>
          <a:lstStyle/>
          <a:p>
            <a:pPr marL="0" indent="0" algn="just">
              <a:buNone/>
            </a:pPr>
            <a:r>
              <a:rPr lang="ru-RU" sz="1400" b="1" dirty="0" smtClean="0">
                <a:latin typeface="Times New Roman" panose="02020603050405020304" pitchFamily="18" charset="0"/>
                <a:cs typeface="Times New Roman" panose="02020603050405020304" pitchFamily="18" charset="0"/>
              </a:rPr>
              <a:t>Баранов Сергей Викторович, </a:t>
            </a:r>
            <a:r>
              <a:rPr lang="ru-RU" sz="1400" dirty="0">
                <a:latin typeface="Times New Roman" panose="02020603050405020304" pitchFamily="18" charset="0"/>
                <a:cs typeface="Times New Roman" panose="02020603050405020304" pitchFamily="18" charset="0"/>
              </a:rPr>
              <a:t>учитель физической культуры Муниципального бюджетного общеобразовательного учреждения «Центр образования «Интеллект» городского округа Спасск-Дальний. Его воспитанники заняли </a:t>
            </a:r>
            <a:r>
              <a:rPr lang="en-US" sz="1400" dirty="0">
                <a:latin typeface="Times New Roman" panose="02020603050405020304" pitchFamily="18" charset="0"/>
                <a:cs typeface="Times New Roman" panose="02020603050405020304" pitchFamily="18" charset="0"/>
              </a:rPr>
              <a:t>III </a:t>
            </a:r>
            <a:r>
              <a:rPr lang="ru-RU" sz="1400" dirty="0">
                <a:latin typeface="Times New Roman" panose="02020603050405020304" pitchFamily="18" charset="0"/>
                <a:cs typeface="Times New Roman" panose="02020603050405020304" pitchFamily="18" charset="0"/>
              </a:rPr>
              <a:t>место в финале регионального этапа всероссийского чемпионата школьной баскетбольной лиги «КЭС-БАСКЕТ» сезона 2023-2024гг.; </a:t>
            </a:r>
            <a:r>
              <a:rPr lang="en-US" sz="1400" dirty="0">
                <a:latin typeface="Times New Roman" panose="02020603050405020304" pitchFamily="18" charset="0"/>
                <a:cs typeface="Times New Roman" panose="02020603050405020304" pitchFamily="18" charset="0"/>
              </a:rPr>
              <a:t>II </a:t>
            </a:r>
            <a:r>
              <a:rPr lang="ru-RU" sz="1400" dirty="0">
                <a:latin typeface="Times New Roman" panose="02020603050405020304" pitchFamily="18" charset="0"/>
                <a:cs typeface="Times New Roman" panose="02020603050405020304" pitchFamily="18" charset="0"/>
              </a:rPr>
              <a:t>место в финале регионального этапа всероссийского чемпионата школьной баскетбольной лиги «КЭС-БАСКЕТ» сезона 2023-2024гг.; </a:t>
            </a:r>
            <a:r>
              <a:rPr lang="en-US" sz="1400" dirty="0">
                <a:latin typeface="Times New Roman" panose="02020603050405020304" pitchFamily="18" charset="0"/>
                <a:cs typeface="Times New Roman" panose="02020603050405020304" pitchFamily="18" charset="0"/>
              </a:rPr>
              <a:t>II </a:t>
            </a:r>
            <a:r>
              <a:rPr lang="ru-RU" sz="1400" dirty="0">
                <a:latin typeface="Times New Roman" panose="02020603050405020304" pitchFamily="18" charset="0"/>
                <a:cs typeface="Times New Roman" panose="02020603050405020304" pitchFamily="18" charset="0"/>
              </a:rPr>
              <a:t>место в финале регионального этапа всероссийского чемпионата школьной баскетбольной лиги «ЛОКОБАСКЕТ» сезона 2023-2024гг.;</a:t>
            </a:r>
            <a:r>
              <a:rPr lang="en-US" sz="1400" dirty="0">
                <a:latin typeface="Times New Roman" panose="02020603050405020304" pitchFamily="18" charset="0"/>
                <a:cs typeface="Times New Roman" panose="02020603050405020304" pitchFamily="18" charset="0"/>
              </a:rPr>
              <a:t>I</a:t>
            </a:r>
            <a:r>
              <a:rPr lang="ru-RU" sz="1400" dirty="0">
                <a:latin typeface="Times New Roman" panose="02020603050405020304" pitchFamily="18" charset="0"/>
                <a:cs typeface="Times New Roman" panose="02020603050405020304" pitchFamily="18" charset="0"/>
              </a:rPr>
              <a:t> место по баскетболу 3х3 в краевых финальных спортивных играх школьников «Президентские спортивные игры» 2024 год; </a:t>
            </a:r>
            <a:r>
              <a:rPr lang="en-US" sz="1400" dirty="0">
                <a:latin typeface="Times New Roman" panose="02020603050405020304" pitchFamily="18" charset="0"/>
                <a:cs typeface="Times New Roman" panose="02020603050405020304" pitchFamily="18" charset="0"/>
              </a:rPr>
              <a:t>IV</a:t>
            </a:r>
            <a:r>
              <a:rPr lang="ru-RU" sz="1400" dirty="0">
                <a:latin typeface="Times New Roman" panose="02020603050405020304" pitchFamily="18" charset="0"/>
                <a:cs typeface="Times New Roman" panose="02020603050405020304" pitchFamily="18" charset="0"/>
              </a:rPr>
              <a:t> место в общекомандном зачете краевых финальных спортивных соревнований школьников «Президентские спортивные игры»; </a:t>
            </a:r>
            <a:r>
              <a:rPr lang="en-US" sz="1400" dirty="0">
                <a:latin typeface="Times New Roman" panose="02020603050405020304" pitchFamily="18" charset="0"/>
                <a:cs typeface="Times New Roman" panose="02020603050405020304" pitchFamily="18" charset="0"/>
              </a:rPr>
              <a:t>I</a:t>
            </a:r>
            <a:r>
              <a:rPr lang="ru-RU" sz="1400" dirty="0">
                <a:latin typeface="Times New Roman" panose="02020603050405020304" pitchFamily="18" charset="0"/>
                <a:cs typeface="Times New Roman" panose="02020603050405020304" pitchFamily="18" charset="0"/>
              </a:rPr>
              <a:t> место в Краевой Спартакиаде молодежи допризывного возраста в общекомандном зачете, стали участниками  Спартакиады молодежи России допризывного возраста, город Волгоград.</a:t>
            </a:r>
          </a:p>
        </p:txBody>
      </p:sp>
      <p:sp>
        <p:nvSpPr>
          <p:cNvPr id="2" name="Объект 1"/>
          <p:cNvSpPr>
            <a:spLocks noGrp="1"/>
          </p:cNvSpPr>
          <p:nvPr>
            <p:ph sz="half" idx="2"/>
          </p:nvPr>
        </p:nvSpPr>
        <p:spPr>
          <a:xfrm>
            <a:off x="177554" y="954370"/>
            <a:ext cx="3634388" cy="5023494"/>
          </a:xfrm>
          <a:ln>
            <a:solidFill>
              <a:srgbClr val="296D7F"/>
            </a:solidFill>
          </a:ln>
        </p:spPr>
        <p:txBody>
          <a:bodyPr>
            <a:noAutofit/>
          </a:bodyPr>
          <a:lstStyle/>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pic>
        <p:nvPicPr>
          <p:cNvPr id="6146" name="Рисунок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554" y="946384"/>
            <a:ext cx="3634387" cy="500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78369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3924453" y="946384"/>
            <a:ext cx="3797742" cy="1474504"/>
          </a:xfrm>
          <a:ln>
            <a:solidFill>
              <a:srgbClr val="296D7F"/>
            </a:solidFill>
          </a:ln>
        </p:spPr>
        <p:txBody>
          <a:bodyPr>
            <a:noAutofit/>
          </a:bodyPr>
          <a:lstStyle/>
          <a:p>
            <a:pPr marL="0" indent="0" algn="just">
              <a:buNone/>
            </a:pPr>
            <a:r>
              <a:rPr lang="ru-RU" sz="1400" dirty="0">
                <a:latin typeface="Times New Roman" panose="02020603050405020304" pitchFamily="18" charset="0"/>
                <a:cs typeface="Times New Roman" panose="02020603050405020304" pitchFamily="18" charset="0"/>
              </a:rPr>
              <a:t>Учитель физической культуры МБОУ ЦО «Притяжение» </a:t>
            </a:r>
            <a:r>
              <a:rPr lang="ru-RU" sz="1400" dirty="0" err="1">
                <a:latin typeface="Times New Roman" panose="02020603050405020304" pitchFamily="18" charset="0"/>
                <a:cs typeface="Times New Roman" panose="02020603050405020304" pitchFamily="18" charset="0"/>
              </a:rPr>
              <a:t>г.о</a:t>
            </a:r>
            <a:r>
              <a:rPr lang="ru-RU" sz="1400" dirty="0">
                <a:latin typeface="Times New Roman" panose="02020603050405020304" pitchFamily="18" charset="0"/>
                <a:cs typeface="Times New Roman" panose="02020603050405020304" pitchFamily="18" charset="0"/>
              </a:rPr>
              <a:t>. Спасск-Дальний </a:t>
            </a:r>
            <a:r>
              <a:rPr lang="ru-RU" sz="1400" b="1" dirty="0">
                <a:latin typeface="Times New Roman" panose="02020603050405020304" pitchFamily="18" charset="0"/>
                <a:cs typeface="Times New Roman" panose="02020603050405020304" pitchFamily="18" charset="0"/>
              </a:rPr>
              <a:t>Суханова Ольга Юрьевна</a:t>
            </a:r>
            <a:r>
              <a:rPr lang="ru-RU" sz="1400" dirty="0">
                <a:latin typeface="Times New Roman" panose="02020603050405020304" pitchFamily="18" charset="0"/>
                <a:cs typeface="Times New Roman" panose="02020603050405020304" pitchFamily="18" charset="0"/>
              </a:rPr>
              <a:t> стала победителем регионального смотра-конкурса «Лучший руководитель школьного спортивного клуба - 2024</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sp>
        <p:nvSpPr>
          <p:cNvPr id="2" name="Объект 1"/>
          <p:cNvSpPr>
            <a:spLocks noGrp="1"/>
          </p:cNvSpPr>
          <p:nvPr>
            <p:ph sz="half" idx="2"/>
          </p:nvPr>
        </p:nvSpPr>
        <p:spPr>
          <a:xfrm>
            <a:off x="177554" y="954370"/>
            <a:ext cx="3634388" cy="5023494"/>
          </a:xfrm>
          <a:ln>
            <a:solidFill>
              <a:srgbClr val="296D7F"/>
            </a:solidFill>
          </a:ln>
        </p:spPr>
        <p:txBody>
          <a:bodyPr>
            <a:noAutofit/>
          </a:bodyPr>
          <a:lstStyle/>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pic>
        <p:nvPicPr>
          <p:cNvPr id="7170" name="Picture 2" descr="Суханова ОЮ"/>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1034888"/>
            <a:ext cx="3384376" cy="494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92235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3924453" y="946384"/>
            <a:ext cx="3797742" cy="1690528"/>
          </a:xfrm>
          <a:ln>
            <a:solidFill>
              <a:srgbClr val="296D7F"/>
            </a:solidFill>
          </a:ln>
        </p:spPr>
        <p:txBody>
          <a:bodyPr>
            <a:noAutofit/>
          </a:bodyPr>
          <a:lstStyle/>
          <a:p>
            <a:pPr marL="0" indent="0" algn="just">
              <a:buNone/>
            </a:pPr>
            <a:r>
              <a:rPr lang="ru-RU" sz="1400" dirty="0">
                <a:latin typeface="Times New Roman" panose="02020603050405020304" pitchFamily="18" charset="0"/>
                <a:cs typeface="Times New Roman" panose="02020603050405020304" pitchFamily="18" charset="0"/>
              </a:rPr>
              <a:t>Учитель начальных классов и ОРКСЭ МБОУ ЦО «Притяжение» </a:t>
            </a:r>
            <a:r>
              <a:rPr lang="ru-RU" sz="1400" dirty="0" err="1">
                <a:latin typeface="Times New Roman" panose="02020603050405020304" pitchFamily="18" charset="0"/>
                <a:cs typeface="Times New Roman" panose="02020603050405020304" pitchFamily="18" charset="0"/>
              </a:rPr>
              <a:t>г.о</a:t>
            </a:r>
            <a:r>
              <a:rPr lang="ru-RU" sz="1400" dirty="0">
                <a:latin typeface="Times New Roman" panose="02020603050405020304" pitchFamily="18" charset="0"/>
                <a:cs typeface="Times New Roman" panose="02020603050405020304" pitchFamily="18" charset="0"/>
              </a:rPr>
              <a:t>. Спасск-Дальний </a:t>
            </a:r>
            <a:r>
              <a:rPr lang="ru-RU" sz="1400" b="1" dirty="0">
                <a:latin typeface="Times New Roman" panose="02020603050405020304" pitchFamily="18" charset="0"/>
                <a:cs typeface="Times New Roman" panose="02020603050405020304" pitchFamily="18" charset="0"/>
              </a:rPr>
              <a:t>Колесникова Любовь Геннадьевна </a:t>
            </a:r>
            <a:r>
              <a:rPr lang="ru-RU" sz="1400" dirty="0">
                <a:latin typeface="Times New Roman" panose="02020603050405020304" pitchFamily="18" charset="0"/>
                <a:cs typeface="Times New Roman" panose="02020603050405020304" pitchFamily="18" charset="0"/>
              </a:rPr>
              <a:t>стала призером (2 место) краевого конкурса профессионального мастерства «Лучший учитель основ православной культуры» в Приморском крае в 2023 году (ноябрь 2023</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sp>
        <p:nvSpPr>
          <p:cNvPr id="2" name="Объект 1"/>
          <p:cNvSpPr>
            <a:spLocks noGrp="1"/>
          </p:cNvSpPr>
          <p:nvPr>
            <p:ph sz="half" idx="2"/>
          </p:nvPr>
        </p:nvSpPr>
        <p:spPr>
          <a:xfrm>
            <a:off x="177554" y="954370"/>
            <a:ext cx="3634388" cy="5023494"/>
          </a:xfrm>
          <a:ln>
            <a:solidFill>
              <a:srgbClr val="296D7F"/>
            </a:solidFill>
          </a:ln>
        </p:spPr>
        <p:txBody>
          <a:bodyPr>
            <a:noAutofit/>
          </a:bodyPr>
          <a:lstStyle/>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717" y="1439856"/>
            <a:ext cx="2592288" cy="3978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7222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3924453" y="946384"/>
            <a:ext cx="3797742" cy="3883717"/>
          </a:xfrm>
          <a:ln>
            <a:solidFill>
              <a:srgbClr val="296D7F"/>
            </a:solidFill>
          </a:ln>
        </p:spPr>
        <p:txBody>
          <a:bodyPr>
            <a:noAutofit/>
          </a:bodyPr>
          <a:lstStyle/>
          <a:p>
            <a:pPr marL="0" indent="0" algn="just">
              <a:buNone/>
            </a:pPr>
            <a:r>
              <a:rPr lang="ru-RU" sz="1400" b="1" dirty="0" err="1">
                <a:latin typeface="Times New Roman" panose="02020603050405020304" pitchFamily="18" charset="0"/>
                <a:cs typeface="Times New Roman" panose="02020603050405020304" pitchFamily="18" charset="0"/>
              </a:rPr>
              <a:t>Бубнова</a:t>
            </a:r>
            <a:r>
              <a:rPr lang="ru-RU" sz="1400" b="1" dirty="0">
                <a:latin typeface="Times New Roman" panose="02020603050405020304" pitchFamily="18" charset="0"/>
                <a:cs typeface="Times New Roman" panose="02020603050405020304" pitchFamily="18" charset="0"/>
              </a:rPr>
              <a:t> Ольга Николаевна,</a:t>
            </a:r>
            <a:r>
              <a:rPr lang="ru-RU" sz="1400" dirty="0">
                <a:latin typeface="Times New Roman" panose="02020603050405020304" pitchFamily="18" charset="0"/>
                <a:cs typeface="Times New Roman" panose="02020603050405020304" pitchFamily="18" charset="0"/>
              </a:rPr>
              <a:t> учитель русского языка и литературы МБОУСОШ № 5 городского округа Спасск – Дальний,  заняла 2 место в  Региональном конкурсе «Проект деятельности службы школьной медиации/ примирения в образовательной организации», получила Благодарственное письмо за победу в номинации «Лучшая социальная практика» в рамках системы воспитания "</a:t>
            </a:r>
            <a:r>
              <a:rPr lang="ru-RU" sz="1400" dirty="0" err="1">
                <a:latin typeface="Times New Roman" panose="02020603050405020304" pitchFamily="18" charset="0"/>
                <a:cs typeface="Times New Roman" panose="02020603050405020304" pitchFamily="18" charset="0"/>
              </a:rPr>
              <a:t>Киноуроки</a:t>
            </a:r>
            <a:r>
              <a:rPr lang="ru-RU" sz="1400" dirty="0">
                <a:latin typeface="Times New Roman" panose="02020603050405020304" pitchFamily="18" charset="0"/>
                <a:cs typeface="Times New Roman" panose="02020603050405020304" pitchFamily="18" charset="0"/>
              </a:rPr>
              <a:t> в школах РФ". Под ее руководством ученица 10 класса Карташова Елизавета стала финалистом Регионального конкурса «Педагогика со школьной         скамьи», который проводился Региональным центром выявления, поддержки и развития способностей и талантов у детей и молодежи «Сириус. Приморье", а школьная команда заняла 2 место в Региональном этапе «Большие литературные игры».</a:t>
            </a:r>
          </a:p>
        </p:txBody>
      </p:sp>
      <p:sp>
        <p:nvSpPr>
          <p:cNvPr id="2" name="Объект 1"/>
          <p:cNvSpPr>
            <a:spLocks noGrp="1"/>
          </p:cNvSpPr>
          <p:nvPr>
            <p:ph sz="half" idx="2"/>
          </p:nvPr>
        </p:nvSpPr>
        <p:spPr>
          <a:xfrm>
            <a:off x="177554" y="954370"/>
            <a:ext cx="3634388" cy="5023494"/>
          </a:xfrm>
          <a:ln>
            <a:solidFill>
              <a:srgbClr val="296D7F"/>
            </a:solidFill>
          </a:ln>
        </p:spPr>
        <p:txBody>
          <a:bodyPr>
            <a:noAutofit/>
          </a:bodyPr>
          <a:lstStyle/>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pic>
        <p:nvPicPr>
          <p:cNvPr id="92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1" y="954370"/>
            <a:ext cx="3456384" cy="5023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16723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4008870" y="954370"/>
            <a:ext cx="3797742" cy="1754550"/>
          </a:xfrm>
          <a:ln>
            <a:solidFill>
              <a:srgbClr val="296D7F"/>
            </a:solidFill>
          </a:ln>
        </p:spPr>
        <p:txBody>
          <a:bodyPr>
            <a:noAutofit/>
          </a:bodyPr>
          <a:lstStyle/>
          <a:p>
            <a:pPr marL="0" indent="0" algn="just">
              <a:buNone/>
            </a:pPr>
            <a:r>
              <a:rPr lang="ru-RU" sz="1400" b="1" dirty="0" err="1" smtClean="0">
                <a:latin typeface="Times New Roman" panose="02020603050405020304" pitchFamily="18" charset="0"/>
                <a:cs typeface="Times New Roman" panose="02020603050405020304" pitchFamily="18" charset="0"/>
              </a:rPr>
              <a:t>Мащенкова</a:t>
            </a:r>
            <a:r>
              <a:rPr lang="ru-RU" sz="1400" b="1" dirty="0" smtClean="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Анна Сергеевна</a:t>
            </a:r>
            <a:r>
              <a:rPr lang="ru-RU" sz="1400" dirty="0">
                <a:latin typeface="Times New Roman" panose="02020603050405020304" pitchFamily="18" charset="0"/>
                <a:cs typeface="Times New Roman" panose="02020603050405020304" pitchFamily="18" charset="0"/>
              </a:rPr>
              <a:t>, воспитатель дошкольного отделения МБОУ    СОШ 15 ГО Спасск - Дальний, в Региональном конкурсе профессионального мастерства " Педагогический дебют - 2023"  завоевала Диплом призера   (3 место), представляла опыт работы  по ТИКО - моделированию в работе с дошкольниками.</a:t>
            </a:r>
          </a:p>
        </p:txBody>
      </p:sp>
      <p:sp>
        <p:nvSpPr>
          <p:cNvPr id="2" name="Объект 1"/>
          <p:cNvSpPr>
            <a:spLocks noGrp="1"/>
          </p:cNvSpPr>
          <p:nvPr>
            <p:ph sz="half" idx="2"/>
          </p:nvPr>
        </p:nvSpPr>
        <p:spPr>
          <a:xfrm>
            <a:off x="177554" y="954370"/>
            <a:ext cx="3634388" cy="5023494"/>
          </a:xfrm>
          <a:ln>
            <a:solidFill>
              <a:srgbClr val="296D7F"/>
            </a:solidFill>
          </a:ln>
        </p:spPr>
        <p:txBody>
          <a:bodyPr>
            <a:noAutofit/>
          </a:bodyPr>
          <a:lstStyle/>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pic>
        <p:nvPicPr>
          <p:cNvPr id="10242" name="Рисунок 7" descr="Описание: C:\Users\Q\Desktop\WhatsApp Image 2024-08-14 at 09.47.49.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1034887"/>
            <a:ext cx="3456384" cy="4842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090839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4008870" y="954370"/>
            <a:ext cx="3797742" cy="2252379"/>
          </a:xfrm>
          <a:ln>
            <a:solidFill>
              <a:srgbClr val="296D7F"/>
            </a:solidFill>
          </a:ln>
        </p:spPr>
        <p:txBody>
          <a:bodyPr>
            <a:noAutofit/>
          </a:bodyPr>
          <a:lstStyle/>
          <a:p>
            <a:pPr marL="0" indent="0" algn="just">
              <a:buNone/>
            </a:pPr>
            <a:r>
              <a:rPr lang="ru-RU" sz="1400" b="1" dirty="0">
                <a:latin typeface="Times New Roman" panose="02020603050405020304" pitchFamily="18" charset="0"/>
                <a:cs typeface="Times New Roman" panose="02020603050405020304" pitchFamily="18" charset="0"/>
              </a:rPr>
              <a:t>Пахомова Наталья Николаевна</a:t>
            </a:r>
            <a:r>
              <a:rPr lang="ru-RU" sz="1400" dirty="0">
                <a:latin typeface="Times New Roman" panose="02020603050405020304" pitchFamily="18" charset="0"/>
                <a:cs typeface="Times New Roman" panose="02020603050405020304" pitchFamily="18" charset="0"/>
              </a:rPr>
              <a:t>, старший воспитатель дошкольного отделения МБОУ «Центр образовательных инициатив» </a:t>
            </a:r>
            <a:r>
              <a:rPr lang="ru-RU" sz="1400" dirty="0" err="1">
                <a:latin typeface="Times New Roman" panose="02020603050405020304" pitchFamily="18" charset="0"/>
                <a:cs typeface="Times New Roman" panose="02020603050405020304" pitchFamily="18" charset="0"/>
              </a:rPr>
              <a:t>г.о</a:t>
            </a:r>
            <a:r>
              <a:rPr lang="ru-RU" sz="1400" dirty="0">
                <a:latin typeface="Times New Roman" panose="02020603050405020304" pitchFamily="18" charset="0"/>
                <a:cs typeface="Times New Roman" panose="02020603050405020304" pitchFamily="18" charset="0"/>
              </a:rPr>
              <a:t>. Спасск-Дальний  награждена Дипломом лауреата III степени в номинации «Наставник-педагог в дополнительном образовании» регионального этапа Всероссийского конкурса профессионального мастерства работников сферы дополнительного образования Приморского края «Сердце отдаю детям».</a:t>
            </a:r>
          </a:p>
        </p:txBody>
      </p:sp>
      <p:sp>
        <p:nvSpPr>
          <p:cNvPr id="2" name="Объект 1"/>
          <p:cNvSpPr>
            <a:spLocks noGrp="1"/>
          </p:cNvSpPr>
          <p:nvPr>
            <p:ph sz="half" idx="2"/>
          </p:nvPr>
        </p:nvSpPr>
        <p:spPr>
          <a:xfrm>
            <a:off x="177554" y="954370"/>
            <a:ext cx="3634388" cy="5023494"/>
          </a:xfrm>
          <a:ln>
            <a:solidFill>
              <a:srgbClr val="296D7F"/>
            </a:solidFill>
          </a:ln>
        </p:spPr>
        <p:txBody>
          <a:bodyPr>
            <a:noAutofit/>
          </a:bodyPr>
          <a:lstStyle/>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pic>
        <p:nvPicPr>
          <p:cNvPr id="11266" name="Рисунок 4" descr="Описание: C:\Users\ЗавИвушка\Desktop\SOD-2-768x102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555" y="949894"/>
            <a:ext cx="3634388" cy="5027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01440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4008870" y="954371"/>
            <a:ext cx="3797742" cy="1610533"/>
          </a:xfrm>
          <a:ln>
            <a:solidFill>
              <a:srgbClr val="296D7F"/>
            </a:solidFill>
          </a:ln>
        </p:spPr>
        <p:txBody>
          <a:bodyPr>
            <a:noAutofit/>
          </a:bodyPr>
          <a:lstStyle/>
          <a:p>
            <a:pPr marL="0" indent="0" algn="just">
              <a:buNone/>
            </a:pPr>
            <a:r>
              <a:rPr lang="ru-RU" sz="1400" b="1" dirty="0">
                <a:latin typeface="Times New Roman" panose="02020603050405020304" pitchFamily="18" charset="0"/>
                <a:cs typeface="Times New Roman" panose="02020603050405020304" pitchFamily="18" charset="0"/>
              </a:rPr>
              <a:t>Сурова Олеся </a:t>
            </a:r>
            <a:r>
              <a:rPr lang="ru-RU" sz="1400" b="1" dirty="0" smtClean="0">
                <a:latin typeface="Times New Roman" panose="02020603050405020304" pitchFamily="18" charset="0"/>
                <a:cs typeface="Times New Roman" panose="02020603050405020304" pitchFamily="18" charset="0"/>
              </a:rPr>
              <a:t>Ивановна</a:t>
            </a:r>
            <a:r>
              <a:rPr lang="ru-RU" sz="1400" dirty="0" smtClean="0">
                <a:latin typeface="Times New Roman" panose="02020603050405020304" pitchFamily="18" charset="0"/>
                <a:cs typeface="Times New Roman" panose="02020603050405020304" pitchFamily="18" charset="0"/>
              </a:rPr>
              <a:t>, директор </a:t>
            </a:r>
            <a:r>
              <a:rPr lang="ru-RU" sz="1400" dirty="0">
                <a:latin typeface="Times New Roman" panose="02020603050405020304" pitchFamily="18" charset="0"/>
                <a:cs typeface="Times New Roman" panose="02020603050405020304" pitchFamily="18" charset="0"/>
              </a:rPr>
              <a:t>МБОУ ЦО «Притяжение» </a:t>
            </a:r>
            <a:r>
              <a:rPr lang="ru-RU" sz="1400" dirty="0" err="1">
                <a:latin typeface="Times New Roman" panose="02020603050405020304" pitchFamily="18" charset="0"/>
                <a:cs typeface="Times New Roman" panose="02020603050405020304" pitchFamily="18" charset="0"/>
              </a:rPr>
              <a:t>г.о</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Спасск-Дальний, </a:t>
            </a:r>
            <a:r>
              <a:rPr lang="ru-RU" sz="1400" dirty="0">
                <a:latin typeface="Times New Roman" panose="02020603050405020304" pitchFamily="18" charset="0"/>
                <a:cs typeface="Times New Roman" panose="02020603050405020304" pitchFamily="18" charset="0"/>
              </a:rPr>
              <a:t>является победителем конкурсного отбора на  III международный поток программы «Женщина-лидер»</a:t>
            </a:r>
            <a:r>
              <a:rPr lang="ru-RU" sz="1400" u="sng" dirty="0">
                <a:latin typeface="Times New Roman" panose="02020603050405020304" pitchFamily="18" charset="0"/>
                <a:cs typeface="Times New Roman" panose="02020603050405020304" pitchFamily="18" charset="0"/>
                <a:hlinkClick r:id="rId6" tooltip="https://vk.com/senezh_rsv"/>
              </a:rPr>
              <a:t> Мастерской управления «</a:t>
            </a:r>
            <a:r>
              <a:rPr lang="ru-RU" sz="1400" u="sng" dirty="0" err="1">
                <a:latin typeface="Times New Roman" panose="02020603050405020304" pitchFamily="18" charset="0"/>
                <a:cs typeface="Times New Roman" panose="02020603050405020304" pitchFamily="18" charset="0"/>
                <a:hlinkClick r:id="rId6" tooltip="https://vk.com/senezh_rsv"/>
              </a:rPr>
              <a:t>Сенеж</a:t>
            </a:r>
            <a:r>
              <a:rPr lang="ru-RU" sz="1400" u="sng" dirty="0">
                <a:latin typeface="Times New Roman" panose="02020603050405020304" pitchFamily="18" charset="0"/>
                <a:cs typeface="Times New Roman" panose="02020603050405020304" pitchFamily="18" charset="0"/>
                <a:hlinkClick r:id="rId6" tooltip="https://vk.com/senezh_rsv"/>
              </a:rPr>
              <a:t>»</a:t>
            </a:r>
            <a:r>
              <a:rPr lang="ru-RU" sz="1400" dirty="0">
                <a:latin typeface="Times New Roman" panose="02020603050405020304" pitchFamily="18" charset="0"/>
                <a:cs typeface="Times New Roman" panose="02020603050405020304" pitchFamily="18" charset="0"/>
              </a:rPr>
              <a:t> при поддержке </a:t>
            </a:r>
            <a:r>
              <a:rPr lang="ru-RU" sz="1400" u="sng" dirty="0">
                <a:latin typeface="Times New Roman" panose="02020603050405020304" pitchFamily="18" charset="0"/>
                <a:cs typeface="Times New Roman" panose="02020603050405020304" pitchFamily="18" charset="0"/>
                <a:hlinkClick r:id="rId7" tooltip="https://vk.com/sovfedinfo"/>
              </a:rPr>
              <a:t>Совета Федерации</a:t>
            </a:r>
            <a:r>
              <a:rPr lang="ru-RU" sz="1400" dirty="0">
                <a:latin typeface="Times New Roman" panose="02020603050405020304" pitchFamily="18" charset="0"/>
                <a:cs typeface="Times New Roman" panose="02020603050405020304" pitchFamily="18" charset="0"/>
              </a:rPr>
              <a:t> и Совета </a:t>
            </a:r>
            <a:r>
              <a:rPr lang="ru-RU" sz="1400" u="sng" dirty="0">
                <a:latin typeface="Times New Roman" panose="02020603050405020304" pitchFamily="18" charset="0"/>
                <a:cs typeface="Times New Roman" panose="02020603050405020304" pitchFamily="18" charset="0"/>
                <a:hlinkClick r:id="rId8" tooltip="https://vk.com/eawfru"/>
              </a:rPr>
              <a:t>ЕЖФ</a:t>
            </a:r>
            <a:r>
              <a:rPr lang="ru-RU" sz="1400" dirty="0">
                <a:latin typeface="Times New Roman" panose="02020603050405020304" pitchFamily="18" charset="0"/>
                <a:cs typeface="Times New Roman" panose="02020603050405020304" pitchFamily="18" charset="0"/>
              </a:rPr>
              <a:t>, (май/июнь 2024).</a:t>
            </a:r>
          </a:p>
        </p:txBody>
      </p:sp>
      <p:sp>
        <p:nvSpPr>
          <p:cNvPr id="2" name="Объект 1"/>
          <p:cNvSpPr>
            <a:spLocks noGrp="1"/>
          </p:cNvSpPr>
          <p:nvPr>
            <p:ph sz="half" idx="2"/>
          </p:nvPr>
        </p:nvSpPr>
        <p:spPr>
          <a:xfrm>
            <a:off x="177554" y="954370"/>
            <a:ext cx="3634388" cy="5023494"/>
          </a:xfrm>
          <a:ln>
            <a:solidFill>
              <a:srgbClr val="296D7F"/>
            </a:solidFill>
          </a:ln>
        </p:spPr>
        <p:txBody>
          <a:bodyPr>
            <a:noAutofit/>
          </a:bodyPr>
          <a:lstStyle/>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pic>
        <p:nvPicPr>
          <p:cNvPr id="12290" name="Picture 2" descr="СуроваОИ"/>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7554" y="949894"/>
            <a:ext cx="3634388" cy="5027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81246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Самые яркие достижения педагогов</a:t>
            </a:r>
          </a:p>
          <a:p>
            <a:pPr algn="ctr"/>
            <a:r>
              <a:rPr lang="ru-RU" sz="1600" b="1" dirty="0">
                <a:ln>
                  <a:solidFill>
                    <a:srgbClr val="19434F"/>
                  </a:solidFill>
                </a:ln>
                <a:solidFill>
                  <a:srgbClr val="296D7F"/>
                </a:solidFill>
                <a:latin typeface="Times New Roman" pitchFamily="18" charset="0"/>
                <a:cs typeface="Times New Roman" pitchFamily="18" charset="0"/>
              </a:rPr>
              <a:t>з</a:t>
            </a:r>
            <a:r>
              <a:rPr lang="ru-RU" sz="1600" b="1" dirty="0" smtClean="0">
                <a:ln>
                  <a:solidFill>
                    <a:srgbClr val="19434F"/>
                  </a:solidFill>
                </a:ln>
                <a:solidFill>
                  <a:srgbClr val="296D7F"/>
                </a:solidFill>
                <a:latin typeface="Times New Roman" pitchFamily="18" charset="0"/>
                <a:cs typeface="Times New Roman" pitchFamily="18" charset="0"/>
              </a:rPr>
              <a:t>а 2023-2024 учебный год</a:t>
            </a:r>
          </a:p>
        </p:txBody>
      </p:sp>
      <p:sp>
        <p:nvSpPr>
          <p:cNvPr id="13" name="Объект 12"/>
          <p:cNvSpPr>
            <a:spLocks noGrp="1"/>
          </p:cNvSpPr>
          <p:nvPr>
            <p:ph sz="quarter" idx="4"/>
          </p:nvPr>
        </p:nvSpPr>
        <p:spPr>
          <a:xfrm>
            <a:off x="4008870" y="954371"/>
            <a:ext cx="3797742" cy="4562861"/>
          </a:xfrm>
          <a:ln>
            <a:solidFill>
              <a:srgbClr val="296D7F"/>
            </a:solidFill>
          </a:ln>
        </p:spPr>
        <p:txBody>
          <a:bodyPr>
            <a:noAutofit/>
          </a:bodyPr>
          <a:lstStyle/>
          <a:p>
            <a:pPr marL="0" indent="0" algn="just">
              <a:buNone/>
            </a:pPr>
            <a:r>
              <a:rPr lang="ru-RU" sz="1400" dirty="0" smtClean="0">
                <a:latin typeface="Times New Roman" panose="02020603050405020304" pitchFamily="18" charset="0"/>
                <a:cs typeface="Times New Roman" panose="02020603050405020304" pitchFamily="18" charset="0"/>
              </a:rPr>
              <a:t>Команда </a:t>
            </a:r>
            <a:r>
              <a:rPr lang="ru-RU" sz="1400" dirty="0">
                <a:latin typeface="Times New Roman" panose="02020603050405020304" pitchFamily="18" charset="0"/>
                <a:cs typeface="Times New Roman" panose="02020603050405020304" pitchFamily="18" charset="0"/>
              </a:rPr>
              <a:t>педагогов МБОУ ЦО «Притяжение» </a:t>
            </a:r>
            <a:r>
              <a:rPr lang="ru-RU" sz="1400" dirty="0" err="1">
                <a:latin typeface="Times New Roman" panose="02020603050405020304" pitchFamily="18" charset="0"/>
                <a:cs typeface="Times New Roman" panose="02020603050405020304" pitchFamily="18" charset="0"/>
              </a:rPr>
              <a:t>г.о</a:t>
            </a:r>
            <a:r>
              <a:rPr lang="ru-RU" sz="1400" dirty="0">
                <a:latin typeface="Times New Roman" panose="02020603050405020304" pitchFamily="18" charset="0"/>
                <a:cs typeface="Times New Roman" panose="02020603050405020304" pitchFamily="18" charset="0"/>
              </a:rPr>
              <a:t>. Спасск-Дальний в составе директора </a:t>
            </a:r>
            <a:r>
              <a:rPr lang="ru-RU" sz="1400" b="1" dirty="0">
                <a:latin typeface="Times New Roman" panose="02020603050405020304" pitchFamily="18" charset="0"/>
                <a:cs typeface="Times New Roman" panose="02020603050405020304" pitchFamily="18" charset="0"/>
              </a:rPr>
              <a:t>Суровой Олеси Ивановны</a:t>
            </a:r>
            <a:r>
              <a:rPr lang="ru-RU" sz="1400" dirty="0">
                <a:latin typeface="Times New Roman" panose="02020603050405020304" pitchFamily="18" charset="0"/>
                <a:cs typeface="Times New Roman" panose="02020603050405020304" pitchFamily="18" charset="0"/>
              </a:rPr>
              <a:t>, учителя начальных классов Колесниковой Любовь Геннадьевны, старшего воспитателя </a:t>
            </a:r>
            <a:r>
              <a:rPr lang="ru-RU" sz="1400" b="1" dirty="0">
                <a:latin typeface="Times New Roman" panose="02020603050405020304" pitchFamily="18" charset="0"/>
                <a:cs typeface="Times New Roman" panose="02020603050405020304" pitchFamily="18" charset="0"/>
              </a:rPr>
              <a:t>Дубей Надежды Федоровны</a:t>
            </a:r>
            <a:r>
              <a:rPr lang="ru-RU" sz="1400" dirty="0">
                <a:latin typeface="Times New Roman" panose="02020603050405020304" pitchFamily="18" charset="0"/>
                <a:cs typeface="Times New Roman" panose="02020603050405020304" pitchFamily="18" charset="0"/>
              </a:rPr>
              <a:t>, социального педагога </a:t>
            </a:r>
            <a:r>
              <a:rPr lang="ru-RU" sz="1400" b="1" dirty="0" err="1">
                <a:latin typeface="Times New Roman" panose="02020603050405020304" pitchFamily="18" charset="0"/>
                <a:cs typeface="Times New Roman" panose="02020603050405020304" pitchFamily="18" charset="0"/>
              </a:rPr>
              <a:t>Маньшиной</a:t>
            </a:r>
            <a:r>
              <a:rPr lang="ru-RU" sz="1400" b="1" dirty="0">
                <a:latin typeface="Times New Roman" panose="02020603050405020304" pitchFamily="18" charset="0"/>
                <a:cs typeface="Times New Roman" panose="02020603050405020304" pitchFamily="18" charset="0"/>
              </a:rPr>
              <a:t> Виктории Викторовны</a:t>
            </a:r>
            <a:r>
              <a:rPr lang="ru-RU" sz="1400" dirty="0">
                <a:latin typeface="Times New Roman" panose="02020603050405020304" pitchFamily="18" charset="0"/>
                <a:cs typeface="Times New Roman" panose="02020603050405020304" pitchFamily="18" charset="0"/>
              </a:rPr>
              <a:t>, педагога-психолога </a:t>
            </a:r>
            <a:r>
              <a:rPr lang="ru-RU" sz="1400" b="1" dirty="0" err="1">
                <a:latin typeface="Times New Roman" panose="02020603050405020304" pitchFamily="18" charset="0"/>
                <a:cs typeface="Times New Roman" panose="02020603050405020304" pitchFamily="18" charset="0"/>
              </a:rPr>
              <a:t>Хорук</a:t>
            </a:r>
            <a:r>
              <a:rPr lang="ru-RU" sz="1400" b="1" dirty="0">
                <a:latin typeface="Times New Roman" panose="02020603050405020304" pitchFamily="18" charset="0"/>
                <a:cs typeface="Times New Roman" panose="02020603050405020304" pitchFamily="18" charset="0"/>
              </a:rPr>
              <a:t> Татьяны Александровны</a:t>
            </a:r>
            <a:r>
              <a:rPr lang="ru-RU" sz="1400" dirty="0">
                <a:latin typeface="Times New Roman" panose="02020603050405020304" pitchFamily="18" charset="0"/>
                <a:cs typeface="Times New Roman" panose="02020603050405020304" pitchFamily="18" charset="0"/>
              </a:rPr>
              <a:t>, учителя начальных классов </a:t>
            </a:r>
            <a:r>
              <a:rPr lang="ru-RU" sz="1400" b="1" dirty="0">
                <a:latin typeface="Times New Roman" panose="02020603050405020304" pitchFamily="18" charset="0"/>
                <a:cs typeface="Times New Roman" panose="02020603050405020304" pitchFamily="18" charset="0"/>
              </a:rPr>
              <a:t>Анисимовой Елены Васильевны</a:t>
            </a:r>
            <a:r>
              <a:rPr lang="ru-RU" sz="1400" dirty="0">
                <a:latin typeface="Times New Roman" panose="02020603050405020304" pitchFamily="18" charset="0"/>
                <a:cs typeface="Times New Roman" panose="02020603050405020304" pitchFamily="18" charset="0"/>
              </a:rPr>
              <a:t> стала победителем в краевом конкурсе служб школьной медиации/примирения  общеобразовательных организаций Приморского края, (ноябрь 2023);Учитель начальных классов МБОУ ЦО «Притяжение» </a:t>
            </a:r>
            <a:r>
              <a:rPr lang="ru-RU" sz="1400" dirty="0" err="1">
                <a:latin typeface="Times New Roman" panose="02020603050405020304" pitchFamily="18" charset="0"/>
                <a:cs typeface="Times New Roman" panose="02020603050405020304" pitchFamily="18" charset="0"/>
              </a:rPr>
              <a:t>г.о</a:t>
            </a:r>
            <a:r>
              <a:rPr lang="ru-RU" sz="1400" dirty="0">
                <a:latin typeface="Times New Roman" panose="02020603050405020304" pitchFamily="18" charset="0"/>
                <a:cs typeface="Times New Roman" panose="02020603050405020304" pitchFamily="18" charset="0"/>
              </a:rPr>
              <a:t>. Спасск-Дальний </a:t>
            </a:r>
            <a:r>
              <a:rPr lang="ru-RU" sz="1400" b="1" dirty="0">
                <a:latin typeface="Times New Roman" panose="02020603050405020304" pitchFamily="18" charset="0"/>
                <a:cs typeface="Times New Roman" panose="02020603050405020304" pitchFamily="18" charset="0"/>
              </a:rPr>
              <a:t>Семенова Татьяна Александровна</a:t>
            </a:r>
            <a:r>
              <a:rPr lang="ru-RU" sz="1400" dirty="0">
                <a:latin typeface="Times New Roman" panose="02020603050405020304" pitchFamily="18" charset="0"/>
                <a:cs typeface="Times New Roman" panose="02020603050405020304" pitchFamily="18" charset="0"/>
              </a:rPr>
              <a:t> стала победителем конкурсного отбора и принимала участие во всероссийском форуме классных руководителей, проходившем в  </a:t>
            </a:r>
            <a:r>
              <a:rPr lang="ru-RU" sz="1400" dirty="0" err="1">
                <a:latin typeface="Times New Roman" panose="02020603050405020304" pitchFamily="18" charset="0"/>
                <a:cs typeface="Times New Roman" panose="02020603050405020304" pitchFamily="18" charset="0"/>
              </a:rPr>
              <a:t>в</a:t>
            </a:r>
            <a:r>
              <a:rPr lang="ru-RU" sz="1400" dirty="0">
                <a:latin typeface="Times New Roman" panose="02020603050405020304" pitchFamily="18" charset="0"/>
                <a:cs typeface="Times New Roman" panose="02020603050405020304" pitchFamily="18" charset="0"/>
              </a:rPr>
              <a:t> г. Москва, (октябрь 2023</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sp>
        <p:nvSpPr>
          <p:cNvPr id="2" name="Объект 1"/>
          <p:cNvSpPr>
            <a:spLocks noGrp="1"/>
          </p:cNvSpPr>
          <p:nvPr>
            <p:ph sz="half" idx="2"/>
          </p:nvPr>
        </p:nvSpPr>
        <p:spPr>
          <a:xfrm>
            <a:off x="177554" y="954370"/>
            <a:ext cx="3634388" cy="5498966"/>
          </a:xfrm>
          <a:ln>
            <a:solidFill>
              <a:srgbClr val="296D7F"/>
            </a:solidFill>
          </a:ln>
        </p:spPr>
        <p:txBody>
          <a:bodyPr>
            <a:noAutofit/>
          </a:bodyPr>
          <a:lstStyle/>
          <a:p>
            <a:pPr marL="0" indent="0" algn="just">
              <a:spcBef>
                <a:spcPts val="0"/>
              </a:spcBef>
              <a:buNone/>
            </a:pPr>
            <a:r>
              <a:rPr lang="ru-RU" sz="1400" dirty="0">
                <a:latin typeface="Times New Roman" panose="02020603050405020304" pitchFamily="18" charset="0"/>
                <a:cs typeface="Times New Roman" panose="02020603050405020304" pitchFamily="18" charset="0"/>
              </a:rPr>
              <a:t>Команда педагогов МБОУ ЦО «Притяжение» </a:t>
            </a:r>
            <a:r>
              <a:rPr lang="ru-RU" sz="1400" dirty="0" err="1">
                <a:latin typeface="Times New Roman" panose="02020603050405020304" pitchFamily="18" charset="0"/>
                <a:cs typeface="Times New Roman" panose="02020603050405020304" pitchFamily="18" charset="0"/>
              </a:rPr>
              <a:t>г.о</a:t>
            </a:r>
            <a:r>
              <a:rPr lang="ru-RU" sz="1400" dirty="0">
                <a:latin typeface="Times New Roman" panose="02020603050405020304" pitchFamily="18" charset="0"/>
                <a:cs typeface="Times New Roman" panose="02020603050405020304" pitchFamily="18" charset="0"/>
              </a:rPr>
              <a:t>. Спасск-Дальний в составе директора </a:t>
            </a:r>
            <a:r>
              <a:rPr lang="ru-RU" sz="1400" b="1" dirty="0">
                <a:latin typeface="Times New Roman" panose="02020603050405020304" pitchFamily="18" charset="0"/>
                <a:cs typeface="Times New Roman" panose="02020603050405020304" pitchFamily="18" charset="0"/>
              </a:rPr>
              <a:t>Суровой Олеси Ивановны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зам.директора</a:t>
            </a:r>
            <a:r>
              <a:rPr lang="ru-RU" sz="1400"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Романенковой</a:t>
            </a:r>
            <a:r>
              <a:rPr lang="ru-RU" sz="1400" b="1" dirty="0">
                <a:latin typeface="Times New Roman" panose="02020603050405020304" pitchFamily="18" charset="0"/>
                <a:cs typeface="Times New Roman" panose="02020603050405020304" pitchFamily="18" charset="0"/>
              </a:rPr>
              <a:t> Ирины Евгеньевны</a:t>
            </a:r>
            <a:r>
              <a:rPr lang="ru-RU" sz="1400" dirty="0">
                <a:latin typeface="Times New Roman" panose="02020603050405020304" pitchFamily="18" charset="0"/>
                <a:cs typeface="Times New Roman" panose="02020603050405020304" pitchFamily="18" charset="0"/>
              </a:rPr>
              <a:t>, учителя биологии </a:t>
            </a:r>
            <a:r>
              <a:rPr lang="ru-RU" sz="1400" b="1" dirty="0" err="1">
                <a:latin typeface="Times New Roman" panose="02020603050405020304" pitchFamily="18" charset="0"/>
                <a:cs typeface="Times New Roman" panose="02020603050405020304" pitchFamily="18" charset="0"/>
              </a:rPr>
              <a:t>Хилькович</a:t>
            </a:r>
            <a:r>
              <a:rPr lang="ru-RU" sz="1400" b="1" dirty="0">
                <a:latin typeface="Times New Roman" panose="02020603050405020304" pitchFamily="18" charset="0"/>
                <a:cs typeface="Times New Roman" panose="02020603050405020304" pitchFamily="18" charset="0"/>
              </a:rPr>
              <a:t> Анастасии Константиновны </a:t>
            </a:r>
            <a:r>
              <a:rPr lang="ru-RU" sz="1400" dirty="0">
                <a:latin typeface="Times New Roman" panose="02020603050405020304" pitchFamily="18" charset="0"/>
                <a:cs typeface="Times New Roman" panose="02020603050405020304" pitchFamily="18" charset="0"/>
              </a:rPr>
              <a:t>и учителя английского языка </a:t>
            </a:r>
            <a:r>
              <a:rPr lang="ru-RU" sz="1400" b="1" dirty="0" err="1">
                <a:latin typeface="Times New Roman" panose="02020603050405020304" pitchFamily="18" charset="0"/>
                <a:cs typeface="Times New Roman" panose="02020603050405020304" pitchFamily="18" charset="0"/>
              </a:rPr>
              <a:t>Кошеватой</a:t>
            </a:r>
            <a:r>
              <a:rPr lang="ru-RU" sz="1400" b="1" dirty="0">
                <a:latin typeface="Times New Roman" panose="02020603050405020304" pitchFamily="18" charset="0"/>
                <a:cs typeface="Times New Roman" panose="02020603050405020304" pitchFamily="18" charset="0"/>
              </a:rPr>
              <a:t> Екатерины Васильевны </a:t>
            </a:r>
            <a:r>
              <a:rPr lang="ru-RU" sz="1400" dirty="0">
                <a:latin typeface="Times New Roman" panose="02020603050405020304" pitchFamily="18" charset="0"/>
                <a:cs typeface="Times New Roman" panose="02020603050405020304" pitchFamily="18" charset="0"/>
              </a:rPr>
              <a:t>стала призером (диплом 2 степени) в IV межрегиональном конкурсе «Дальневосточный ринг учительских групп», проходившем в Хабаровске (апрель 2024</a:t>
            </a:r>
            <a:r>
              <a:rPr lang="ru-RU" sz="1400" dirty="0" smtClean="0">
                <a:latin typeface="Times New Roman" panose="02020603050405020304" pitchFamily="18" charset="0"/>
                <a:cs typeface="Times New Roman" panose="02020603050405020304" pitchFamily="18" charset="0"/>
              </a:rPr>
              <a:t>).</a:t>
            </a:r>
          </a:p>
        </p:txBody>
      </p:sp>
      <p:pic>
        <p:nvPicPr>
          <p:cNvPr id="13314" name="Picture 2" descr="ДРУГ Кошеватая_Романенкова_Хилькович Сурова"/>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7554" y="3833622"/>
            <a:ext cx="3634388" cy="26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11017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9554" y="857250"/>
            <a:ext cx="1521756" cy="4685583"/>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269832" y="1273000"/>
            <a:ext cx="491645" cy="9031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7497820" y="1606159"/>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8188193" y="2683714"/>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95875" y="3952451"/>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6" cstate="print">
            <a:extLst>
              <a:ext uri="{28A0092B-C50C-407E-A947-70E740481C1C}">
                <a14:useLocalDpi xmlns:a14="http://schemas.microsoft.com/office/drawing/2010/main" val="0"/>
              </a:ext>
            </a:extLst>
          </a:blip>
          <a:srcRect t="12891" b="16863"/>
          <a:stretch/>
        </p:blipFill>
        <p:spPr>
          <a:xfrm>
            <a:off x="7471435" y="4765027"/>
            <a:ext cx="1139645" cy="1198909"/>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84100" y="4300757"/>
            <a:ext cx="310891" cy="306690"/>
          </a:xfrm>
          <a:prstGeom prst="rect">
            <a:avLst/>
          </a:prstGeom>
          <a:effectLst>
            <a:reflection endPos="0" dist="50800" dir="5400000" sy="-100000" algn="bl" rotWithShape="0"/>
          </a:effectLst>
        </p:spPr>
      </p:pic>
      <p:pic>
        <p:nvPicPr>
          <p:cNvPr id="46" name="Рисунок 4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802251" flipH="1" flipV="1">
            <a:off x="7538916" y="912040"/>
            <a:ext cx="598993" cy="604752"/>
          </a:xfrm>
          <a:prstGeom prst="rect">
            <a:avLst/>
          </a:prstGeom>
        </p:spPr>
      </p:pic>
      <p:pic>
        <p:nvPicPr>
          <p:cNvPr id="47" name="Рисунок 4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997598">
            <a:off x="7809409" y="3237882"/>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74645">
            <a:off x="8367361" y="1508397"/>
            <a:ext cx="640923" cy="640923"/>
          </a:xfrm>
          <a:prstGeom prst="rect">
            <a:avLst/>
          </a:prstGeom>
        </p:spPr>
      </p:pic>
      <p:sp>
        <p:nvSpPr>
          <p:cNvPr id="4" name="Прямоугольник 3"/>
          <p:cNvSpPr/>
          <p:nvPr/>
        </p:nvSpPr>
        <p:spPr>
          <a:xfrm>
            <a:off x="1379132" y="2339205"/>
            <a:ext cx="4572000" cy="1847942"/>
          </a:xfrm>
          <a:prstGeom prst="rect">
            <a:avLst/>
          </a:prstGeom>
        </p:spPr>
        <p:txBody>
          <a:bodyPr>
            <a:spAutoFit/>
          </a:bodyPr>
          <a:lstStyle/>
          <a:p>
            <a:pPr>
              <a:lnSpc>
                <a:spcPct val="107000"/>
              </a:lnSpc>
              <a:spcAft>
                <a:spcPts val="600"/>
              </a:spcAft>
            </a:pPr>
            <a:r>
              <a:rPr lang="ru-RU" sz="825"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600"/>
              </a:spcAft>
            </a:pPr>
            <a:r>
              <a:rPr lang="ru-RU" sz="1050" dirty="0">
                <a:latin typeface="Calibri" panose="020F0502020204030204" pitchFamily="34" charset="0"/>
                <a:ea typeface="Calibri" panose="020F0502020204030204" pitchFamily="34" charset="0"/>
                <a:cs typeface="Times New Roman" panose="02020603050405020304" pitchFamily="18" charset="0"/>
              </a:rPr>
              <a:t>   </a:t>
            </a:r>
            <a:r>
              <a:rPr lang="ru-RU" sz="1050" dirty="0">
                <a:solidFill>
                  <a:prstClr val="black"/>
                </a:solidFill>
                <a:latin typeface="тиме"/>
              </a:rPr>
              <a:t>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ru-RU" sz="1200" dirty="0">
                <a:latin typeface="Calibri" panose="020F0502020204030204" pitchFamily="34" charset="0"/>
                <a:ea typeface="Calibri" panose="020F0502020204030204" pitchFamily="34" charset="0"/>
                <a:cs typeface="Times New Roman" panose="02020603050405020304" pitchFamily="18" charset="0"/>
              </a:rPr>
              <a:t>                        </a:t>
            </a:r>
            <a:r>
              <a:rPr lang="ru-RU" sz="1200" b="1" dirty="0">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600"/>
              </a:spcAft>
            </a:pPr>
            <a:r>
              <a:rPr lang="ru-RU" sz="1200" b="1" dirty="0">
                <a:latin typeface="Calibri" panose="020F0502020204030204" pitchFamily="34" charset="0"/>
                <a:ea typeface="Calibri" panose="020F0502020204030204" pitchFamily="34" charset="0"/>
                <a:cs typeface="Times New Roman" panose="02020603050405020304" pitchFamily="18" charset="0"/>
              </a:rPr>
              <a:t>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171450">
              <a:lnSpc>
                <a:spcPct val="107000"/>
              </a:lnSpc>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825" dirty="0">
              <a:latin typeface="Calibri" panose="020F0502020204030204" pitchFamily="34" charset="0"/>
              <a:ea typeface="Calibri" panose="020F0502020204030204" pitchFamily="34" charset="0"/>
              <a:cs typeface="Times New Roman" panose="02020603050405020304" pitchFamily="18" charset="0"/>
            </a:endParaRPr>
          </a:p>
          <a:p>
            <a:pPr marL="171450">
              <a:lnSpc>
                <a:spcPct val="107000"/>
              </a:lnSpc>
              <a:spcAft>
                <a:spcPts val="600"/>
              </a:spcAft>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825"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1350" dirty="0"/>
          </a:p>
        </p:txBody>
      </p:sp>
      <p:sp>
        <p:nvSpPr>
          <p:cNvPr id="6" name="TextBox 5">
            <a:extLst>
              <a:ext uri="{FF2B5EF4-FFF2-40B4-BE49-F238E27FC236}">
                <a16:creationId xmlns:a16="http://schemas.microsoft.com/office/drawing/2014/main" xmlns="" id="{3BEBE542-0DF1-404B-AF47-FA2C4EAFBCB7}"/>
              </a:ext>
            </a:extLst>
          </p:cNvPr>
          <p:cNvSpPr txBox="1"/>
          <p:nvPr/>
        </p:nvSpPr>
        <p:spPr>
          <a:xfrm>
            <a:off x="406696" y="940224"/>
            <a:ext cx="6817426" cy="415498"/>
          </a:xfrm>
          <a:prstGeom prst="rect">
            <a:avLst/>
          </a:prstGeom>
          <a:noFill/>
        </p:spPr>
        <p:txBody>
          <a:bodyPr wrap="square" rtlCol="0">
            <a:spAutoFit/>
          </a:bodyPr>
          <a:lstStyle/>
          <a:p>
            <a:pPr algn="ctr"/>
            <a:r>
              <a:rPr lang="ru-RU" sz="2100" b="1" dirty="0">
                <a:solidFill>
                  <a:srgbClr val="009999"/>
                </a:solidFill>
              </a:rPr>
              <a:t>Муниципальный актив</a:t>
            </a:r>
          </a:p>
        </p:txBody>
      </p:sp>
      <p:sp>
        <p:nvSpPr>
          <p:cNvPr id="26" name="TextBox 25">
            <a:extLst>
              <a:ext uri="{FF2B5EF4-FFF2-40B4-BE49-F238E27FC236}">
                <a16:creationId xmlns:a16="http://schemas.microsoft.com/office/drawing/2014/main" xmlns="" id="{06A1A135-55A4-4FDA-944E-00B316271948}"/>
              </a:ext>
            </a:extLst>
          </p:cNvPr>
          <p:cNvSpPr txBox="1"/>
          <p:nvPr/>
        </p:nvSpPr>
        <p:spPr>
          <a:xfrm>
            <a:off x="2612127" y="3251571"/>
            <a:ext cx="2246592" cy="1869743"/>
          </a:xfrm>
          <a:prstGeom prst="rect">
            <a:avLst/>
          </a:prstGeom>
          <a:noFill/>
        </p:spPr>
        <p:txBody>
          <a:bodyPr wrap="square" rtlCol="0">
            <a:spAutoFit/>
          </a:bodyPr>
          <a:lstStyle/>
          <a:p>
            <a:pPr algn="ctr"/>
            <a:r>
              <a:rPr lang="ru-RU" sz="1050" b="1" dirty="0"/>
              <a:t>Орлова Оксана Геннадьевна, учитель биологии </a:t>
            </a:r>
          </a:p>
          <a:p>
            <a:pPr algn="ctr"/>
            <a:r>
              <a:rPr lang="ru-RU" sz="1050" b="1" dirty="0"/>
              <a:t>МБОУ СОШ № 1, </a:t>
            </a:r>
          </a:p>
          <a:p>
            <a:pPr algn="ctr"/>
            <a:r>
              <a:rPr lang="ru-RU" sz="1050" dirty="0"/>
              <a:t>региональный методист,</a:t>
            </a:r>
            <a:r>
              <a:rPr lang="ru-RU" sz="1050" b="1" dirty="0"/>
              <a:t>  </a:t>
            </a:r>
          </a:p>
          <a:p>
            <a:pPr algn="ctr"/>
            <a:r>
              <a:rPr lang="ru-RU" sz="1050" dirty="0"/>
              <a:t>призёр регионального этапа </a:t>
            </a:r>
            <a:r>
              <a:rPr lang="en-US" sz="1050" dirty="0"/>
              <a:t>III</a:t>
            </a:r>
            <a:r>
              <a:rPr lang="ru-RU" sz="1050" dirty="0"/>
              <a:t> Всероссийской олимпиады для учителей «ДНК-науки», прошла </a:t>
            </a:r>
            <a:r>
              <a:rPr lang="ru-RU" sz="1050" dirty="0" err="1"/>
              <a:t>интенсив</a:t>
            </a:r>
            <a:r>
              <a:rPr lang="ru-RU" sz="1050" dirty="0"/>
              <a:t> по биологии по подготовке к ЕГЭ, прошла курсы МФТИ «Методика подготовки к ЕГЭ по химии и биологии»</a:t>
            </a:r>
          </a:p>
        </p:txBody>
      </p:sp>
      <p:pic>
        <p:nvPicPr>
          <p:cNvPr id="7" name="Рисунок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047695" y="1411409"/>
            <a:ext cx="1113600" cy="1670401"/>
          </a:xfrm>
          <a:prstGeom prst="rect">
            <a:avLst/>
          </a:prstGeom>
        </p:spPr>
      </p:pic>
      <p:sp>
        <p:nvSpPr>
          <p:cNvPr id="23" name="TextBox 22">
            <a:extLst>
              <a:ext uri="{FF2B5EF4-FFF2-40B4-BE49-F238E27FC236}">
                <a16:creationId xmlns:a16="http://schemas.microsoft.com/office/drawing/2014/main" xmlns="" id="{06A1A135-55A4-4FDA-944E-00B316271948}"/>
              </a:ext>
            </a:extLst>
          </p:cNvPr>
          <p:cNvSpPr txBox="1"/>
          <p:nvPr/>
        </p:nvSpPr>
        <p:spPr>
          <a:xfrm>
            <a:off x="186643" y="3319955"/>
            <a:ext cx="2045114" cy="1708160"/>
          </a:xfrm>
          <a:prstGeom prst="rect">
            <a:avLst/>
          </a:prstGeom>
          <a:noFill/>
        </p:spPr>
        <p:txBody>
          <a:bodyPr wrap="square" rtlCol="0">
            <a:spAutoFit/>
          </a:bodyPr>
          <a:lstStyle/>
          <a:p>
            <a:pPr algn="ctr"/>
            <a:r>
              <a:rPr lang="ru-RU" sz="1050" b="1" dirty="0"/>
              <a:t>Еременко Елена Станиславовна, учитель математики </a:t>
            </a:r>
          </a:p>
          <a:p>
            <a:pPr algn="ctr"/>
            <a:r>
              <a:rPr lang="ru-RU" sz="1050" b="1" dirty="0"/>
              <a:t>МБОУ СОШ № 1, </a:t>
            </a:r>
          </a:p>
          <a:p>
            <a:pPr algn="ctr"/>
            <a:r>
              <a:rPr lang="ru-RU" sz="1050" dirty="0"/>
              <a:t>прошла образовательный </a:t>
            </a:r>
            <a:r>
              <a:rPr lang="ru-RU" sz="1050" dirty="0" err="1"/>
              <a:t>интенсив</a:t>
            </a:r>
            <a:r>
              <a:rPr lang="ru-RU" sz="1050" dirty="0"/>
              <a:t> по математике по подготовке к ЕГЭ от Санкт-Петербургского Президентского лицея, региональный эксперт, наставник, </a:t>
            </a:r>
            <a:r>
              <a:rPr lang="ru-RU" sz="1050" dirty="0" err="1"/>
              <a:t>тьютор</a:t>
            </a:r>
            <a:endParaRPr lang="ru-RU" sz="1050" dirty="0"/>
          </a:p>
        </p:txBody>
      </p:sp>
      <p:sp>
        <p:nvSpPr>
          <p:cNvPr id="24" name="TextBox 23">
            <a:extLst>
              <a:ext uri="{FF2B5EF4-FFF2-40B4-BE49-F238E27FC236}">
                <a16:creationId xmlns:a16="http://schemas.microsoft.com/office/drawing/2014/main" xmlns="" id="{06A1A135-55A4-4FDA-944E-00B316271948}"/>
              </a:ext>
            </a:extLst>
          </p:cNvPr>
          <p:cNvSpPr txBox="1"/>
          <p:nvPr/>
        </p:nvSpPr>
        <p:spPr>
          <a:xfrm>
            <a:off x="5080232" y="3200042"/>
            <a:ext cx="2246592" cy="1223412"/>
          </a:xfrm>
          <a:prstGeom prst="rect">
            <a:avLst/>
          </a:prstGeom>
          <a:noFill/>
        </p:spPr>
        <p:txBody>
          <a:bodyPr wrap="square" rtlCol="0">
            <a:spAutoFit/>
          </a:bodyPr>
          <a:lstStyle/>
          <a:p>
            <a:pPr algn="ctr"/>
            <a:r>
              <a:rPr lang="ru-RU" sz="1050" b="1" dirty="0" err="1"/>
              <a:t>Терсина</a:t>
            </a:r>
            <a:r>
              <a:rPr lang="ru-RU" sz="1050" b="1" dirty="0"/>
              <a:t> Ольга Викторовна, </a:t>
            </a:r>
          </a:p>
          <a:p>
            <a:pPr algn="ctr"/>
            <a:r>
              <a:rPr lang="ru-RU" sz="1050" b="1" dirty="0"/>
              <a:t>учитель информатики </a:t>
            </a:r>
          </a:p>
          <a:p>
            <a:pPr algn="ctr"/>
            <a:r>
              <a:rPr lang="ru-RU" sz="1050" b="1" dirty="0"/>
              <a:t>МБОУ ЦО «Притяжение»</a:t>
            </a:r>
            <a:r>
              <a:rPr lang="ru-RU" sz="1050" dirty="0"/>
              <a:t>,</a:t>
            </a:r>
            <a:r>
              <a:rPr lang="ru-RU" sz="1050" b="1" dirty="0"/>
              <a:t>  </a:t>
            </a:r>
          </a:p>
          <a:p>
            <a:pPr algn="ctr"/>
            <a:r>
              <a:rPr lang="ru-RU" sz="1050" dirty="0"/>
              <a:t>призёр  дистанционного этапа Олимпиады «Про-IT», региональный эксперт, руководитель ГМО</a:t>
            </a:r>
          </a:p>
        </p:txBody>
      </p:sp>
      <p:pic>
        <p:nvPicPr>
          <p:cNvPr id="11" name="Рисунок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472946" y="1332268"/>
            <a:ext cx="1285163" cy="1828079"/>
          </a:xfrm>
          <a:prstGeom prst="rect">
            <a:avLst/>
          </a:prstGeom>
        </p:spPr>
      </p:pic>
      <p:pic>
        <p:nvPicPr>
          <p:cNvPr id="12" name="Рисунок 11"/>
          <p:cNvPicPr>
            <a:picLocks noChangeAspect="1"/>
          </p:cNvPicPr>
          <p:nvPr/>
        </p:nvPicPr>
        <p:blipFill rotWithShape="1">
          <a:blip r:embed="rId13" cstate="print">
            <a:extLst>
              <a:ext uri="{28A0092B-C50C-407E-A947-70E740481C1C}">
                <a14:useLocalDpi xmlns:a14="http://schemas.microsoft.com/office/drawing/2010/main" val="0"/>
              </a:ext>
            </a:extLst>
          </a:blip>
          <a:srcRect t="13233" r="21668"/>
          <a:stretch/>
        </p:blipFill>
        <p:spPr>
          <a:xfrm>
            <a:off x="543663" y="1428775"/>
            <a:ext cx="1145093" cy="1691203"/>
          </a:xfrm>
          <a:prstGeom prst="rect">
            <a:avLst/>
          </a:prstGeom>
        </p:spPr>
      </p:pic>
    </p:spTree>
    <p:extLst>
      <p:ext uri="{BB962C8B-B14F-4D97-AF65-F5344CB8AC3E}">
        <p14:creationId xmlns:p14="http://schemas.microsoft.com/office/powerpoint/2010/main" val="25929585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9554" y="857250"/>
            <a:ext cx="1521756" cy="4685583"/>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269832" y="1273000"/>
            <a:ext cx="491645" cy="9031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7497820" y="1606159"/>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8188193" y="2683714"/>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95875" y="3952451"/>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6" cstate="print">
            <a:extLst>
              <a:ext uri="{28A0092B-C50C-407E-A947-70E740481C1C}">
                <a14:useLocalDpi xmlns:a14="http://schemas.microsoft.com/office/drawing/2010/main" val="0"/>
              </a:ext>
            </a:extLst>
          </a:blip>
          <a:srcRect t="12891" b="16863"/>
          <a:stretch/>
        </p:blipFill>
        <p:spPr>
          <a:xfrm>
            <a:off x="7471435" y="4765027"/>
            <a:ext cx="1139645" cy="1198909"/>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84100" y="4300757"/>
            <a:ext cx="310891" cy="306690"/>
          </a:xfrm>
          <a:prstGeom prst="rect">
            <a:avLst/>
          </a:prstGeom>
          <a:effectLst>
            <a:reflection endPos="0" dist="50800" dir="5400000" sy="-100000" algn="bl" rotWithShape="0"/>
          </a:effectLst>
        </p:spPr>
      </p:pic>
      <p:pic>
        <p:nvPicPr>
          <p:cNvPr id="46" name="Рисунок 4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802251" flipH="1" flipV="1">
            <a:off x="7538916" y="912040"/>
            <a:ext cx="598993" cy="604752"/>
          </a:xfrm>
          <a:prstGeom prst="rect">
            <a:avLst/>
          </a:prstGeom>
        </p:spPr>
      </p:pic>
      <p:pic>
        <p:nvPicPr>
          <p:cNvPr id="47" name="Рисунок 4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997598">
            <a:off x="7809409" y="3237882"/>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74645">
            <a:off x="8367361" y="1508397"/>
            <a:ext cx="640923" cy="640923"/>
          </a:xfrm>
          <a:prstGeom prst="rect">
            <a:avLst/>
          </a:prstGeom>
        </p:spPr>
      </p:pic>
      <p:sp>
        <p:nvSpPr>
          <p:cNvPr id="4" name="Прямоугольник 3"/>
          <p:cNvSpPr/>
          <p:nvPr/>
        </p:nvSpPr>
        <p:spPr>
          <a:xfrm>
            <a:off x="1379132" y="2339205"/>
            <a:ext cx="4572000" cy="1847942"/>
          </a:xfrm>
          <a:prstGeom prst="rect">
            <a:avLst/>
          </a:prstGeom>
        </p:spPr>
        <p:txBody>
          <a:bodyPr>
            <a:spAutoFit/>
          </a:bodyPr>
          <a:lstStyle/>
          <a:p>
            <a:pPr>
              <a:lnSpc>
                <a:spcPct val="107000"/>
              </a:lnSpc>
              <a:spcAft>
                <a:spcPts val="600"/>
              </a:spcAft>
            </a:pPr>
            <a:r>
              <a:rPr lang="ru-RU" sz="825"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600"/>
              </a:spcAft>
            </a:pPr>
            <a:r>
              <a:rPr lang="ru-RU" sz="1050" dirty="0">
                <a:latin typeface="Calibri" panose="020F0502020204030204" pitchFamily="34" charset="0"/>
                <a:ea typeface="Calibri" panose="020F0502020204030204" pitchFamily="34" charset="0"/>
                <a:cs typeface="Times New Roman" panose="02020603050405020304" pitchFamily="18" charset="0"/>
              </a:rPr>
              <a:t>   </a:t>
            </a:r>
            <a:r>
              <a:rPr lang="ru-RU" sz="1050" dirty="0">
                <a:solidFill>
                  <a:prstClr val="black"/>
                </a:solidFill>
                <a:latin typeface="тиме"/>
              </a:rPr>
              <a:t>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ru-RU" sz="1200" dirty="0">
                <a:latin typeface="Calibri" panose="020F0502020204030204" pitchFamily="34" charset="0"/>
                <a:ea typeface="Calibri" panose="020F0502020204030204" pitchFamily="34" charset="0"/>
                <a:cs typeface="Times New Roman" panose="02020603050405020304" pitchFamily="18" charset="0"/>
              </a:rPr>
              <a:t>                        </a:t>
            </a:r>
            <a:r>
              <a:rPr lang="ru-RU" sz="1200" b="1" dirty="0">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600"/>
              </a:spcAft>
            </a:pPr>
            <a:r>
              <a:rPr lang="ru-RU" sz="1200" b="1" dirty="0">
                <a:latin typeface="Calibri" panose="020F0502020204030204" pitchFamily="34" charset="0"/>
                <a:ea typeface="Calibri" panose="020F0502020204030204" pitchFamily="34" charset="0"/>
                <a:cs typeface="Times New Roman" panose="02020603050405020304" pitchFamily="18" charset="0"/>
              </a:rPr>
              <a:t>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171450">
              <a:lnSpc>
                <a:spcPct val="107000"/>
              </a:lnSpc>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825" dirty="0">
              <a:latin typeface="Calibri" panose="020F0502020204030204" pitchFamily="34" charset="0"/>
              <a:ea typeface="Calibri" panose="020F0502020204030204" pitchFamily="34" charset="0"/>
              <a:cs typeface="Times New Roman" panose="02020603050405020304" pitchFamily="18" charset="0"/>
            </a:endParaRPr>
          </a:p>
          <a:p>
            <a:pPr marL="171450">
              <a:lnSpc>
                <a:spcPct val="107000"/>
              </a:lnSpc>
              <a:spcAft>
                <a:spcPts val="600"/>
              </a:spcAft>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825"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1350" dirty="0"/>
          </a:p>
        </p:txBody>
      </p:sp>
      <p:sp>
        <p:nvSpPr>
          <p:cNvPr id="6" name="TextBox 5">
            <a:extLst>
              <a:ext uri="{FF2B5EF4-FFF2-40B4-BE49-F238E27FC236}">
                <a16:creationId xmlns="" xmlns:a16="http://schemas.microsoft.com/office/drawing/2014/main" id="{3BEBE542-0DF1-404B-AF47-FA2C4EAFBCB7}"/>
              </a:ext>
            </a:extLst>
          </p:cNvPr>
          <p:cNvSpPr txBox="1"/>
          <p:nvPr/>
        </p:nvSpPr>
        <p:spPr>
          <a:xfrm>
            <a:off x="406696" y="940224"/>
            <a:ext cx="6817426" cy="415498"/>
          </a:xfrm>
          <a:prstGeom prst="rect">
            <a:avLst/>
          </a:prstGeom>
          <a:noFill/>
        </p:spPr>
        <p:txBody>
          <a:bodyPr wrap="square" rtlCol="0">
            <a:spAutoFit/>
          </a:bodyPr>
          <a:lstStyle/>
          <a:p>
            <a:pPr algn="ctr"/>
            <a:r>
              <a:rPr lang="ru-RU" sz="2100" b="1" dirty="0">
                <a:solidFill>
                  <a:srgbClr val="009999"/>
                </a:solidFill>
              </a:rPr>
              <a:t>Муниципальный актив</a:t>
            </a:r>
            <a:endParaRPr lang="ru-RU" sz="2100" b="1" dirty="0">
              <a:solidFill>
                <a:srgbClr val="009999"/>
              </a:solidFill>
            </a:endParaRPr>
          </a:p>
        </p:txBody>
      </p:sp>
      <p:sp>
        <p:nvSpPr>
          <p:cNvPr id="26" name="TextBox 25">
            <a:extLst>
              <a:ext uri="{FF2B5EF4-FFF2-40B4-BE49-F238E27FC236}">
                <a16:creationId xmlns="" xmlns:a16="http://schemas.microsoft.com/office/drawing/2014/main" id="{06A1A135-55A4-4FDA-944E-00B316271948}"/>
              </a:ext>
            </a:extLst>
          </p:cNvPr>
          <p:cNvSpPr txBox="1"/>
          <p:nvPr/>
        </p:nvSpPr>
        <p:spPr>
          <a:xfrm>
            <a:off x="5058923" y="3308876"/>
            <a:ext cx="2246592" cy="1061829"/>
          </a:xfrm>
          <a:prstGeom prst="rect">
            <a:avLst/>
          </a:prstGeom>
          <a:noFill/>
        </p:spPr>
        <p:txBody>
          <a:bodyPr wrap="square" rtlCol="0">
            <a:spAutoFit/>
          </a:bodyPr>
          <a:lstStyle/>
          <a:p>
            <a:pPr algn="ctr"/>
            <a:r>
              <a:rPr lang="ru-RU" sz="1050" b="1" dirty="0"/>
              <a:t>Ковальчук Ирина Геннадьевна, учитель истории и обществознания МБОУ ЦО «Интеллект», </a:t>
            </a:r>
            <a:r>
              <a:rPr lang="ru-RU" sz="1050" dirty="0"/>
              <a:t>региональный эксперт,</a:t>
            </a:r>
            <a:r>
              <a:rPr lang="ru-RU" sz="1050" b="1" dirty="0"/>
              <a:t>  </a:t>
            </a:r>
          </a:p>
          <a:p>
            <a:pPr algn="ctr"/>
            <a:r>
              <a:rPr lang="ru-RU" sz="1050" dirty="0"/>
              <a:t>Руководитель ГМО</a:t>
            </a:r>
            <a:endParaRPr lang="ru-RU" sz="1050" dirty="0"/>
          </a:p>
        </p:txBody>
      </p:sp>
      <p:sp>
        <p:nvSpPr>
          <p:cNvPr id="23" name="TextBox 22">
            <a:extLst>
              <a:ext uri="{FF2B5EF4-FFF2-40B4-BE49-F238E27FC236}">
                <a16:creationId xmlns="" xmlns:a16="http://schemas.microsoft.com/office/drawing/2014/main" id="{06A1A135-55A4-4FDA-944E-00B316271948}"/>
              </a:ext>
            </a:extLst>
          </p:cNvPr>
          <p:cNvSpPr txBox="1"/>
          <p:nvPr/>
        </p:nvSpPr>
        <p:spPr>
          <a:xfrm>
            <a:off x="233138" y="3321397"/>
            <a:ext cx="2178786" cy="1708160"/>
          </a:xfrm>
          <a:prstGeom prst="rect">
            <a:avLst/>
          </a:prstGeom>
          <a:noFill/>
        </p:spPr>
        <p:txBody>
          <a:bodyPr wrap="square" rtlCol="0">
            <a:spAutoFit/>
          </a:bodyPr>
          <a:lstStyle/>
          <a:p>
            <a:pPr algn="ctr"/>
            <a:r>
              <a:rPr lang="ru-RU" sz="1050" b="1" dirty="0" err="1"/>
              <a:t>Тибетко</a:t>
            </a:r>
            <a:r>
              <a:rPr lang="ru-RU" sz="1050" b="1" dirty="0"/>
              <a:t> Наталья Александровна, учитель физики </a:t>
            </a:r>
          </a:p>
          <a:p>
            <a:pPr algn="ctr"/>
            <a:r>
              <a:rPr lang="ru-RU" sz="1050" b="1" dirty="0"/>
              <a:t>МБОУ ЦО «Интеллект», </a:t>
            </a:r>
          </a:p>
          <a:p>
            <a:pPr algn="ctr"/>
            <a:r>
              <a:rPr lang="ru-RU" sz="1050" dirty="0"/>
              <a:t>победитель регионального этапа </a:t>
            </a:r>
            <a:r>
              <a:rPr lang="en-US" sz="1050" dirty="0"/>
              <a:t>II</a:t>
            </a:r>
            <a:r>
              <a:rPr lang="ru-RU" sz="1050" dirty="0"/>
              <a:t> Всероссийской олимпиады для учителей физики «ДНК-науки», руководитель ГМО</a:t>
            </a:r>
            <a:r>
              <a:rPr lang="ru-RU" sz="1050" dirty="0"/>
              <a:t>, наставник, прошла курсы МФТИ «Методика подготовки к ЕГЭ по </a:t>
            </a:r>
            <a:r>
              <a:rPr lang="ru-RU" sz="1050" dirty="0"/>
              <a:t>физике»</a:t>
            </a:r>
            <a:endParaRPr lang="ru-RU" sz="1050" dirty="0"/>
          </a:p>
          <a:p>
            <a:pPr algn="ctr"/>
            <a:endParaRPr lang="ru-RU" sz="1050" dirty="0"/>
          </a:p>
        </p:txBody>
      </p:sp>
      <p:sp>
        <p:nvSpPr>
          <p:cNvPr id="24" name="TextBox 23">
            <a:extLst>
              <a:ext uri="{FF2B5EF4-FFF2-40B4-BE49-F238E27FC236}">
                <a16:creationId xmlns="" xmlns:a16="http://schemas.microsoft.com/office/drawing/2014/main" id="{06A1A135-55A4-4FDA-944E-00B316271948}"/>
              </a:ext>
            </a:extLst>
          </p:cNvPr>
          <p:cNvSpPr txBox="1"/>
          <p:nvPr/>
        </p:nvSpPr>
        <p:spPr>
          <a:xfrm>
            <a:off x="2751064" y="3404618"/>
            <a:ext cx="2246592" cy="900246"/>
          </a:xfrm>
          <a:prstGeom prst="rect">
            <a:avLst/>
          </a:prstGeom>
          <a:noFill/>
        </p:spPr>
        <p:txBody>
          <a:bodyPr wrap="square" rtlCol="0">
            <a:spAutoFit/>
          </a:bodyPr>
          <a:lstStyle/>
          <a:p>
            <a:pPr algn="ctr"/>
            <a:r>
              <a:rPr lang="ru-RU" sz="1050" b="1" dirty="0"/>
              <a:t>Кирилова Наталья Анатольевна, </a:t>
            </a:r>
          </a:p>
          <a:p>
            <a:pPr algn="ctr"/>
            <a:r>
              <a:rPr lang="ru-RU" sz="1050" b="1" dirty="0"/>
              <a:t>учитель английского языка</a:t>
            </a:r>
          </a:p>
          <a:p>
            <a:pPr algn="ctr"/>
            <a:r>
              <a:rPr lang="ru-RU" sz="1050" b="1" dirty="0"/>
              <a:t> МБОУ ЦО «Интеллект»</a:t>
            </a:r>
            <a:r>
              <a:rPr lang="ru-RU" sz="1050" dirty="0"/>
              <a:t>,</a:t>
            </a:r>
            <a:r>
              <a:rPr lang="ru-RU" sz="1050" b="1" dirty="0"/>
              <a:t>  </a:t>
            </a:r>
            <a:r>
              <a:rPr lang="ru-RU" sz="1050" dirty="0"/>
              <a:t>региональный эксперт, руководитель ГМО</a:t>
            </a:r>
            <a:endParaRPr lang="ru-RU" sz="1050" dirty="0"/>
          </a:p>
        </p:txBody>
      </p:sp>
      <p:pic>
        <p:nvPicPr>
          <p:cNvPr id="5" name="Рисунок 4"/>
          <p:cNvPicPr>
            <a:picLocks noChangeAspect="1"/>
          </p:cNvPicPr>
          <p:nvPr/>
        </p:nvPicPr>
        <p:blipFill rotWithShape="1">
          <a:blip r:embed="rId11" cstate="print">
            <a:extLst>
              <a:ext uri="{28A0092B-C50C-407E-A947-70E740481C1C}">
                <a14:useLocalDpi xmlns:a14="http://schemas.microsoft.com/office/drawing/2010/main" val="0"/>
              </a:ext>
            </a:extLst>
          </a:blip>
          <a:srcRect l="20326" t="19321" r="15218" b="7844"/>
          <a:stretch/>
        </p:blipFill>
        <p:spPr>
          <a:xfrm>
            <a:off x="499820" y="1432765"/>
            <a:ext cx="1162704" cy="1751809"/>
          </a:xfrm>
          <a:prstGeom prst="rect">
            <a:avLst/>
          </a:prstGeom>
        </p:spPr>
      </p:pic>
      <p:pic>
        <p:nvPicPr>
          <p:cNvPr id="9" name="Рисунок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20972" y="1394738"/>
            <a:ext cx="1342377" cy="1789836"/>
          </a:xfrm>
          <a:prstGeom prst="rect">
            <a:avLst/>
          </a:prstGeom>
        </p:spPr>
      </p:pic>
      <p:pic>
        <p:nvPicPr>
          <p:cNvPr id="12" name="Рисунок 11"/>
          <p:cNvPicPr>
            <a:picLocks noChangeAspect="1"/>
          </p:cNvPicPr>
          <p:nvPr/>
        </p:nvPicPr>
        <p:blipFill rotWithShape="1">
          <a:blip r:embed="rId13" cstate="print">
            <a:extLst>
              <a:ext uri="{28A0092B-C50C-407E-A947-70E740481C1C}">
                <a14:useLocalDpi xmlns:a14="http://schemas.microsoft.com/office/drawing/2010/main" val="0"/>
              </a:ext>
            </a:extLst>
          </a:blip>
          <a:srcRect b="25170"/>
          <a:stretch/>
        </p:blipFill>
        <p:spPr>
          <a:xfrm>
            <a:off x="5465739" y="1456732"/>
            <a:ext cx="1312526" cy="1839158"/>
          </a:xfrm>
          <a:prstGeom prst="rect">
            <a:avLst/>
          </a:prstGeom>
        </p:spPr>
      </p:pic>
    </p:spTree>
    <p:extLst>
      <p:ext uri="{BB962C8B-B14F-4D97-AF65-F5344CB8AC3E}">
        <p14:creationId xmlns:p14="http://schemas.microsoft.com/office/powerpoint/2010/main" val="3291285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6311" y="0"/>
            <a:ext cx="983284" cy="547201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804721" y="1530011"/>
            <a:ext cx="1564462" cy="9091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130504" y="1814555"/>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8051768" y="2899747"/>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30015" y="3706376"/>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6">
            <a:extLst>
              <a:ext uri="{28A0092B-C50C-407E-A947-70E740481C1C}">
                <a14:useLocalDpi xmlns:a14="http://schemas.microsoft.com/office/drawing/2010/main" val="0"/>
              </a:ext>
            </a:extLst>
          </a:blip>
          <a:srcRect t="12891" b="16863"/>
          <a:stretch/>
        </p:blipFill>
        <p:spPr>
          <a:xfrm>
            <a:off x="7647165" y="4287725"/>
            <a:ext cx="1496835" cy="1574673"/>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10775" y="4210150"/>
            <a:ext cx="310891" cy="306690"/>
          </a:xfrm>
          <a:prstGeom prst="rect">
            <a:avLst/>
          </a:prstGeom>
          <a:effectLst>
            <a:reflection endPos="0" dist="50800" dir="5400000" sy="-100000" algn="bl" rotWithShape="0"/>
          </a:effectLst>
        </p:spPr>
      </p:pic>
      <p:pic>
        <p:nvPicPr>
          <p:cNvPr id="47" name="Рисунок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997598">
            <a:off x="8330400" y="3730291"/>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74645">
            <a:off x="8366081" y="2200175"/>
            <a:ext cx="640923" cy="640923"/>
          </a:xfrm>
          <a:prstGeom prst="rect">
            <a:avLst/>
          </a:prstGeom>
        </p:spPr>
      </p:pic>
      <p:sp>
        <p:nvSpPr>
          <p:cNvPr id="19" name="TextBox 18">
            <a:extLst>
              <a:ext uri="{FF2B5EF4-FFF2-40B4-BE49-F238E27FC236}">
                <a16:creationId xmlns:a16="http://schemas.microsoft.com/office/drawing/2014/main" xmlns="" id="{2FD90B4D-A746-5BE9-8972-D76A1C5D16CC}"/>
              </a:ext>
            </a:extLst>
          </p:cNvPr>
          <p:cNvSpPr txBox="1"/>
          <p:nvPr/>
        </p:nvSpPr>
        <p:spPr>
          <a:xfrm>
            <a:off x="458602" y="1219058"/>
            <a:ext cx="7406846" cy="738664"/>
          </a:xfrm>
          <a:prstGeom prst="rect">
            <a:avLst/>
          </a:prstGeom>
          <a:noFill/>
        </p:spPr>
        <p:txBody>
          <a:bodyPr wrap="square">
            <a:spAutoFit/>
          </a:bodyPr>
          <a:lstStyle/>
          <a:p>
            <a:pPr algn="ctr"/>
            <a:r>
              <a:rPr lang="ru-RU" sz="2100" b="1" dirty="0">
                <a:solidFill>
                  <a:schemeClr val="accent2"/>
                </a:solidFill>
                <a:latin typeface="Arial" panose="020B0604020202020204" pitchFamily="34" charset="0"/>
                <a:cs typeface="Arial" panose="020B0604020202020204" pitchFamily="34" charset="0"/>
              </a:rPr>
              <a:t>Всероссийский конкурс архивно-поисковых </a:t>
            </a:r>
          </a:p>
          <a:p>
            <a:pPr algn="ctr"/>
            <a:r>
              <a:rPr lang="ru-RU" sz="2100" b="1" dirty="0">
                <a:solidFill>
                  <a:schemeClr val="accent2"/>
                </a:solidFill>
                <a:latin typeface="Arial" panose="020B0604020202020204" pitchFamily="34" charset="0"/>
                <a:cs typeface="Arial" panose="020B0604020202020204" pitchFamily="34" charset="0"/>
              </a:rPr>
              <a:t>и исследовательских работ по </a:t>
            </a:r>
            <a:r>
              <a:rPr lang="ru-RU" sz="2100" b="1" dirty="0" err="1">
                <a:solidFill>
                  <a:schemeClr val="accent2"/>
                </a:solidFill>
                <a:latin typeface="Arial" panose="020B0604020202020204" pitchFamily="34" charset="0"/>
                <a:cs typeface="Arial" panose="020B0604020202020204" pitchFamily="34" charset="0"/>
              </a:rPr>
              <a:t>топономике</a:t>
            </a:r>
            <a:endParaRPr lang="ru-RU" sz="2100" dirty="0">
              <a:solidFill>
                <a:schemeClr val="accent2"/>
              </a:solidFill>
              <a:latin typeface="Arial" panose="020B0604020202020204" pitchFamily="34" charset="0"/>
              <a:cs typeface="Arial" panose="020B0604020202020204" pitchFamily="34" charset="0"/>
            </a:endParaRPr>
          </a:p>
        </p:txBody>
      </p:sp>
      <p:pic>
        <p:nvPicPr>
          <p:cNvPr id="5" name="Picture 2" descr="https://primkraeved.ru/uploads/posts/2024-06/prim1.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7353" y="2097505"/>
            <a:ext cx="4028045" cy="285007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431770" y="2097505"/>
            <a:ext cx="3409833" cy="3785652"/>
          </a:xfrm>
          <a:prstGeom prst="rect">
            <a:avLst/>
          </a:prstGeom>
          <a:noFill/>
        </p:spPr>
        <p:txBody>
          <a:bodyPr wrap="square" rtlCol="0">
            <a:spAutoFit/>
          </a:bodyPr>
          <a:lstStyle/>
          <a:p>
            <a:r>
              <a:rPr lang="ru-RU" sz="1500" dirty="0">
                <a:latin typeface="Arial" panose="020B0604020202020204" pitchFamily="34" charset="0"/>
                <a:cs typeface="Arial" panose="020B0604020202020204" pitchFamily="34" charset="0"/>
              </a:rPr>
              <a:t>Номинация: творческая работа</a:t>
            </a:r>
          </a:p>
          <a:p>
            <a:r>
              <a:rPr lang="ru-RU" sz="1500" dirty="0">
                <a:latin typeface="Arial" panose="020B0604020202020204" pitchFamily="34" charset="0"/>
                <a:cs typeface="Arial" panose="020B0604020202020204" pitchFamily="34" charset="0"/>
              </a:rPr>
              <a:t>1 место</a:t>
            </a:r>
          </a:p>
          <a:p>
            <a:r>
              <a:rPr lang="ru-RU" sz="1500" b="1" dirty="0">
                <a:latin typeface="Arial" panose="020B0604020202020204" pitchFamily="34" charset="0"/>
                <a:cs typeface="Arial" panose="020B0604020202020204" pitchFamily="34" charset="0"/>
              </a:rPr>
              <a:t>Маркова Маргарита</a:t>
            </a:r>
            <a:r>
              <a:rPr lang="ru-RU" sz="1500" dirty="0">
                <a:latin typeface="Arial" panose="020B0604020202020204" pitchFamily="34" charset="0"/>
                <a:cs typeface="Arial" panose="020B0604020202020204" pitchFamily="34" charset="0"/>
              </a:rPr>
              <a:t>, ученица</a:t>
            </a:r>
          </a:p>
          <a:p>
            <a:r>
              <a:rPr lang="ru-RU" sz="1500" dirty="0">
                <a:latin typeface="Arial" panose="020B0604020202020204" pitchFamily="34" charset="0"/>
                <a:cs typeface="Arial" panose="020B0604020202020204" pitchFamily="34" charset="0"/>
              </a:rPr>
              <a:t>МБОУ ЦО «Содружество»,</a:t>
            </a:r>
          </a:p>
          <a:p>
            <a:r>
              <a:rPr lang="ru-RU" sz="1500" b="1" dirty="0">
                <a:latin typeface="Arial" panose="020B0604020202020204" pitchFamily="34" charset="0"/>
                <a:cs typeface="Arial" panose="020B0604020202020204" pitchFamily="34" charset="0"/>
              </a:rPr>
              <a:t>Черенкова </a:t>
            </a:r>
            <a:r>
              <a:rPr lang="ru-RU" sz="1500" b="1" dirty="0" smtClean="0">
                <a:latin typeface="Arial" panose="020B0604020202020204" pitchFamily="34" charset="0"/>
                <a:cs typeface="Arial" panose="020B0604020202020204" pitchFamily="34" charset="0"/>
              </a:rPr>
              <a:t>Елена Анатольевна</a:t>
            </a:r>
            <a:r>
              <a:rPr lang="ru-RU" sz="1500" dirty="0" smtClean="0">
                <a:latin typeface="Arial" panose="020B0604020202020204" pitchFamily="34" charset="0"/>
                <a:cs typeface="Arial" panose="020B0604020202020204" pitchFamily="34" charset="0"/>
              </a:rPr>
              <a:t>, </a:t>
            </a:r>
            <a:r>
              <a:rPr lang="ru-RU" sz="1500" dirty="0">
                <a:latin typeface="Arial" panose="020B0604020202020204" pitchFamily="34" charset="0"/>
                <a:cs typeface="Arial" panose="020B0604020202020204" pitchFamily="34" charset="0"/>
              </a:rPr>
              <a:t>учитель истории МБОУ ЦО «Содружество»</a:t>
            </a:r>
          </a:p>
          <a:p>
            <a:endParaRPr lang="ru-RU" sz="1500" dirty="0">
              <a:latin typeface="Arial" panose="020B0604020202020204" pitchFamily="34" charset="0"/>
              <a:cs typeface="Arial" panose="020B0604020202020204" pitchFamily="34" charset="0"/>
            </a:endParaRPr>
          </a:p>
          <a:p>
            <a:r>
              <a:rPr lang="ru-RU" sz="1500" dirty="0">
                <a:latin typeface="Arial" panose="020B0604020202020204" pitchFamily="34" charset="0"/>
                <a:cs typeface="Arial" panose="020B0604020202020204" pitchFamily="34" charset="0"/>
              </a:rPr>
              <a:t>Номинация: </a:t>
            </a:r>
          </a:p>
          <a:p>
            <a:r>
              <a:rPr lang="ru-RU" sz="1500" dirty="0">
                <a:latin typeface="Arial" panose="020B0604020202020204" pitchFamily="34" charset="0"/>
                <a:cs typeface="Arial" panose="020B0604020202020204" pitchFamily="34" charset="0"/>
              </a:rPr>
              <a:t>поисково-исследовательская работа </a:t>
            </a:r>
          </a:p>
          <a:p>
            <a:r>
              <a:rPr lang="ru-RU" sz="1500" dirty="0">
                <a:latin typeface="Arial" panose="020B0604020202020204" pitchFamily="34" charset="0"/>
                <a:cs typeface="Arial" panose="020B0604020202020204" pitchFamily="34" charset="0"/>
              </a:rPr>
              <a:t>3 место </a:t>
            </a:r>
            <a:r>
              <a:rPr lang="ru-RU" sz="1500" b="1" dirty="0">
                <a:latin typeface="Arial" panose="020B0604020202020204" pitchFamily="34" charset="0"/>
                <a:cs typeface="Arial" panose="020B0604020202020204" pitchFamily="34" charset="0"/>
              </a:rPr>
              <a:t>Косолапова </a:t>
            </a:r>
            <a:r>
              <a:rPr lang="ru-RU" sz="1500" b="1" dirty="0" smtClean="0">
                <a:latin typeface="Arial" panose="020B0604020202020204" pitchFamily="34" charset="0"/>
                <a:cs typeface="Arial" panose="020B0604020202020204" pitchFamily="34" charset="0"/>
              </a:rPr>
              <a:t>Татьяна Леонидовна</a:t>
            </a:r>
            <a:r>
              <a:rPr lang="ru-RU" sz="1500" dirty="0" smtClean="0">
                <a:latin typeface="Arial" panose="020B0604020202020204" pitchFamily="34" charset="0"/>
                <a:cs typeface="Arial" panose="020B0604020202020204" pitchFamily="34" charset="0"/>
              </a:rPr>
              <a:t>, </a:t>
            </a:r>
            <a:r>
              <a:rPr lang="ru-RU" sz="1500" dirty="0">
                <a:latin typeface="Arial" panose="020B0604020202020204" pitchFamily="34" charset="0"/>
                <a:cs typeface="Arial" panose="020B0604020202020204" pitchFamily="34" charset="0"/>
              </a:rPr>
              <a:t>методист </a:t>
            </a:r>
            <a:r>
              <a:rPr lang="ru-RU" sz="1500" dirty="0" smtClean="0">
                <a:latin typeface="Arial" panose="020B0604020202020204" pitchFamily="34" charset="0"/>
                <a:cs typeface="Arial" panose="020B0604020202020204" pitchFamily="34" charset="0"/>
              </a:rPr>
              <a:t>МКУ </a:t>
            </a:r>
            <a:r>
              <a:rPr lang="ru-RU" sz="1500" dirty="0">
                <a:latin typeface="Arial" panose="020B0604020202020204" pitchFamily="34" charset="0"/>
                <a:cs typeface="Arial" panose="020B0604020202020204" pitchFamily="34" charset="0"/>
              </a:rPr>
              <a:t>ЦФХ и МО МОУ </a:t>
            </a:r>
            <a:r>
              <a:rPr lang="ru-RU" sz="1500" dirty="0" err="1">
                <a:latin typeface="Arial" panose="020B0604020202020204" pitchFamily="34" charset="0"/>
                <a:cs typeface="Arial" panose="020B0604020202020204" pitchFamily="34" charset="0"/>
              </a:rPr>
              <a:t>г.о</a:t>
            </a:r>
            <a:r>
              <a:rPr lang="ru-RU" sz="1500" dirty="0">
                <a:latin typeface="Arial" panose="020B0604020202020204" pitchFamily="34" charset="0"/>
                <a:cs typeface="Arial" panose="020B0604020202020204" pitchFamily="34" charset="0"/>
              </a:rPr>
              <a:t>. Спасск-Дальний</a:t>
            </a:r>
          </a:p>
          <a:p>
            <a:endParaRPr lang="ru-RU" sz="1500" dirty="0">
              <a:latin typeface="Arial" panose="020B0604020202020204" pitchFamily="34" charset="0"/>
              <a:cs typeface="Arial" panose="020B0604020202020204" pitchFamily="34" charset="0"/>
            </a:endParaRPr>
          </a:p>
          <a:p>
            <a:r>
              <a:rPr lang="ru-RU" sz="15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9312960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9554" y="857250"/>
            <a:ext cx="1521756" cy="4569972"/>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164616" y="1167784"/>
            <a:ext cx="702077" cy="9031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7497820" y="1606159"/>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8188193" y="2683714"/>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95875" y="3952451"/>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6" cstate="print">
            <a:extLst>
              <a:ext uri="{28A0092B-C50C-407E-A947-70E740481C1C}">
                <a14:useLocalDpi xmlns:a14="http://schemas.microsoft.com/office/drawing/2010/main" val="0"/>
              </a:ext>
            </a:extLst>
          </a:blip>
          <a:srcRect t="12891" b="16863"/>
          <a:stretch/>
        </p:blipFill>
        <p:spPr>
          <a:xfrm>
            <a:off x="7471435" y="4765027"/>
            <a:ext cx="1139645" cy="1198909"/>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84100" y="4300757"/>
            <a:ext cx="310891" cy="306690"/>
          </a:xfrm>
          <a:prstGeom prst="rect">
            <a:avLst/>
          </a:prstGeom>
          <a:effectLst>
            <a:reflection endPos="0" dist="50800" dir="5400000" sy="-100000" algn="bl" rotWithShape="0"/>
          </a:effectLst>
        </p:spPr>
      </p:pic>
      <p:pic>
        <p:nvPicPr>
          <p:cNvPr id="46" name="Рисунок 4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802251" flipH="1" flipV="1">
            <a:off x="7538916" y="912040"/>
            <a:ext cx="598993" cy="604752"/>
          </a:xfrm>
          <a:prstGeom prst="rect">
            <a:avLst/>
          </a:prstGeom>
        </p:spPr>
      </p:pic>
      <p:pic>
        <p:nvPicPr>
          <p:cNvPr id="47" name="Рисунок 4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997598">
            <a:off x="7809409" y="3237882"/>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74645">
            <a:off x="8367361" y="1508397"/>
            <a:ext cx="640923" cy="640923"/>
          </a:xfrm>
          <a:prstGeom prst="rect">
            <a:avLst/>
          </a:prstGeom>
        </p:spPr>
      </p:pic>
      <p:sp>
        <p:nvSpPr>
          <p:cNvPr id="4" name="Прямоугольник 3"/>
          <p:cNvSpPr/>
          <p:nvPr/>
        </p:nvSpPr>
        <p:spPr>
          <a:xfrm>
            <a:off x="1900565" y="1757239"/>
            <a:ext cx="4572000" cy="2347694"/>
          </a:xfrm>
          <a:prstGeom prst="rect">
            <a:avLst/>
          </a:prstGeom>
        </p:spPr>
        <p:txBody>
          <a:bodyPr>
            <a:spAutoFit/>
          </a:bodyPr>
          <a:lstStyle/>
          <a:p>
            <a:pPr>
              <a:lnSpc>
                <a:spcPct val="107000"/>
              </a:lnSpc>
              <a:spcAft>
                <a:spcPts val="600"/>
              </a:spcAft>
            </a:pPr>
            <a:r>
              <a:rPr lang="ru-RU" sz="825"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600"/>
              </a:spcAft>
            </a:pPr>
            <a:r>
              <a:rPr lang="ru-RU" sz="825"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600"/>
              </a:spcAft>
            </a:pPr>
            <a:endParaRPr lang="ru-RU" sz="825"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ru-RU" sz="825" dirty="0">
                <a:latin typeface="Calibri" panose="020F0502020204030204" pitchFamily="34" charset="0"/>
                <a:ea typeface="Calibri" panose="020F0502020204030204" pitchFamily="34" charset="0"/>
                <a:cs typeface="Times New Roman" panose="02020603050405020304" pitchFamily="18" charset="0"/>
              </a:rPr>
              <a:t> </a:t>
            </a:r>
            <a:r>
              <a:rPr lang="ru-RU" sz="1200" dirty="0">
                <a:solidFill>
                  <a:srgbClr val="000000"/>
                </a:solidFill>
                <a:latin typeface="Times New Roman" panose="02020603050405020304" pitchFamily="18" charset="0"/>
                <a:ea typeface="Calibri" panose="020F0502020204030204" pitchFamily="34" charset="0"/>
              </a:rPr>
              <a:t>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ru-RU" sz="825" dirty="0">
                <a:latin typeface="Calibri" panose="020F0502020204030204" pitchFamily="34" charset="0"/>
                <a:ea typeface="Calibri" panose="020F0502020204030204" pitchFamily="34" charset="0"/>
                <a:cs typeface="Times New Roman" panose="02020603050405020304" pitchFamily="18" charset="0"/>
              </a:rPr>
              <a:t>                       </a:t>
            </a:r>
            <a:r>
              <a:rPr lang="ru-RU" sz="1350" b="1" dirty="0">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600"/>
              </a:spcAft>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825" dirty="0">
              <a:latin typeface="Calibri" panose="020F0502020204030204" pitchFamily="34" charset="0"/>
              <a:ea typeface="Calibri" panose="020F0502020204030204" pitchFamily="34" charset="0"/>
              <a:cs typeface="Times New Roman" panose="02020603050405020304" pitchFamily="18" charset="0"/>
            </a:endParaRPr>
          </a:p>
          <a:p>
            <a:pPr marL="171450">
              <a:lnSpc>
                <a:spcPct val="107000"/>
              </a:lnSpc>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825" dirty="0">
              <a:latin typeface="Calibri" panose="020F0502020204030204" pitchFamily="34" charset="0"/>
              <a:ea typeface="Calibri" panose="020F0502020204030204" pitchFamily="34" charset="0"/>
              <a:cs typeface="Times New Roman" panose="02020603050405020304" pitchFamily="18" charset="0"/>
            </a:endParaRPr>
          </a:p>
          <a:p>
            <a:pPr marL="171450">
              <a:lnSpc>
                <a:spcPct val="107000"/>
              </a:lnSpc>
              <a:spcAft>
                <a:spcPts val="600"/>
              </a:spcAft>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825"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1350" dirty="0"/>
          </a:p>
        </p:txBody>
      </p:sp>
      <p:sp>
        <p:nvSpPr>
          <p:cNvPr id="5" name="Прямоугольник 4"/>
          <p:cNvSpPr/>
          <p:nvPr/>
        </p:nvSpPr>
        <p:spPr>
          <a:xfrm>
            <a:off x="197603" y="1411410"/>
            <a:ext cx="7136970" cy="515077"/>
          </a:xfrm>
          <a:prstGeom prst="rect">
            <a:avLst/>
          </a:prstGeom>
        </p:spPr>
        <p:txBody>
          <a:bodyPr wrap="square">
            <a:spAutoFit/>
          </a:bodyPr>
          <a:lstStyle/>
          <a:p>
            <a:pPr algn="ctr">
              <a:lnSpc>
                <a:spcPct val="107000"/>
              </a:lnSpc>
              <a:spcAft>
                <a:spcPts val="600"/>
              </a:spcAft>
            </a:pPr>
            <a:r>
              <a:rPr lang="ru-RU" sz="900" b="1" dirty="0">
                <a:latin typeface="Times New Roman" panose="02020603050405020304" pitchFamily="18" charset="0"/>
                <a:ea typeface="Calibri" panose="020F0502020204030204" pitchFamily="34" charset="0"/>
                <a:cs typeface="Times New Roman" panose="02020603050405020304" pitchFamily="18" charset="0"/>
              </a:rPr>
              <a:t> </a:t>
            </a:r>
            <a:endParaRPr lang="ru-RU" sz="825"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ru-RU" sz="1200" b="1" dirty="0">
                <a:latin typeface="Times New Roman" panose="02020603050405020304" pitchFamily="18" charset="0"/>
                <a:ea typeface="Calibri" panose="020F0502020204030204" pitchFamily="34" charset="0"/>
                <a:cs typeface="Times New Roman" panose="02020603050405020304" pitchFamily="18" charset="0"/>
              </a:rPr>
              <a:t>Всего-103человека. (вместе с ИКТ- компетенциями). Уровень базовый и выше у 79-и человек.</a:t>
            </a:r>
            <a:r>
              <a:rPr lang="ru-RU" sz="1200" b="1" dirty="0">
                <a:latin typeface="Times New Roman" panose="02020603050405020304" pitchFamily="18" charset="0"/>
                <a:ea typeface="Calibri" panose="020F0502020204030204" pitchFamily="34" charset="0"/>
              </a:rPr>
              <a:t>        </a:t>
            </a:r>
            <a:r>
              <a:rPr lang="ru-RU" sz="900" dirty="0">
                <a:latin typeface="Times New Roman" panose="02020603050405020304" pitchFamily="18" charset="0"/>
                <a:ea typeface="Calibri" panose="020F0502020204030204" pitchFamily="34" charset="0"/>
              </a:rPr>
              <a:t>                                                      </a:t>
            </a:r>
            <a:endParaRPr lang="ru-RU" sz="825"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xmlns="" id="{3BEBE542-0DF1-404B-AF47-FA2C4EAFBCB7}"/>
              </a:ext>
            </a:extLst>
          </p:cNvPr>
          <p:cNvSpPr txBox="1"/>
          <p:nvPr/>
        </p:nvSpPr>
        <p:spPr>
          <a:xfrm>
            <a:off x="406696" y="940224"/>
            <a:ext cx="6817426" cy="738664"/>
          </a:xfrm>
          <a:prstGeom prst="rect">
            <a:avLst/>
          </a:prstGeom>
          <a:noFill/>
        </p:spPr>
        <p:txBody>
          <a:bodyPr wrap="square" rtlCol="0">
            <a:spAutoFit/>
          </a:bodyPr>
          <a:lstStyle/>
          <a:p>
            <a:pPr algn="ctr"/>
            <a:r>
              <a:rPr lang="ru-RU" sz="2100" b="1" dirty="0">
                <a:solidFill>
                  <a:srgbClr val="009999"/>
                </a:solidFill>
              </a:rPr>
              <a:t>Участие в диагностике профессиональных дефицитов (апрель 2024)</a:t>
            </a:r>
          </a:p>
        </p:txBody>
      </p:sp>
      <p:graphicFrame>
        <p:nvGraphicFramePr>
          <p:cNvPr id="11" name="Диаграмма 10"/>
          <p:cNvGraphicFramePr/>
          <p:nvPr>
            <p:extLst/>
          </p:nvPr>
        </p:nvGraphicFramePr>
        <p:xfrm>
          <a:off x="511444" y="1926633"/>
          <a:ext cx="4458345" cy="3027799"/>
        </p:xfrm>
        <a:graphic>
          <a:graphicData uri="http://schemas.openxmlformats.org/drawingml/2006/chart">
            <c:chart xmlns:c="http://schemas.openxmlformats.org/drawingml/2006/chart" xmlns:r="http://schemas.openxmlformats.org/officeDocument/2006/relationships" r:id="rId11"/>
          </a:graphicData>
        </a:graphic>
      </p:graphicFrame>
      <p:sp>
        <p:nvSpPr>
          <p:cNvPr id="23" name="TextBox 22">
            <a:extLst>
              <a:ext uri="{FF2B5EF4-FFF2-40B4-BE49-F238E27FC236}">
                <a16:creationId xmlns:a16="http://schemas.microsoft.com/office/drawing/2014/main" xmlns="" id="{06A1A135-55A4-4FDA-944E-00B316271948}"/>
              </a:ext>
            </a:extLst>
          </p:cNvPr>
          <p:cNvSpPr txBox="1"/>
          <p:nvPr/>
        </p:nvSpPr>
        <p:spPr>
          <a:xfrm>
            <a:off x="5087981" y="2110646"/>
            <a:ext cx="2246592" cy="253916"/>
          </a:xfrm>
          <a:prstGeom prst="rect">
            <a:avLst/>
          </a:prstGeom>
          <a:noFill/>
        </p:spPr>
        <p:txBody>
          <a:bodyPr wrap="square" rtlCol="0">
            <a:spAutoFit/>
          </a:bodyPr>
          <a:lstStyle/>
          <a:p>
            <a:pPr algn="ctr"/>
            <a:r>
              <a:rPr lang="ru-RU" sz="1050" b="1" dirty="0"/>
              <a:t>Кураторы</a:t>
            </a:r>
            <a:endParaRPr lang="ru-RU" sz="1050" dirty="0"/>
          </a:p>
        </p:txBody>
      </p:sp>
      <p:sp>
        <p:nvSpPr>
          <p:cNvPr id="24" name="TextBox 23">
            <a:extLst>
              <a:ext uri="{FF2B5EF4-FFF2-40B4-BE49-F238E27FC236}">
                <a16:creationId xmlns:a16="http://schemas.microsoft.com/office/drawing/2014/main" xmlns="" id="{06A1A135-55A4-4FDA-944E-00B316271948}"/>
              </a:ext>
            </a:extLst>
          </p:cNvPr>
          <p:cNvSpPr txBox="1"/>
          <p:nvPr/>
        </p:nvSpPr>
        <p:spPr>
          <a:xfrm>
            <a:off x="5187279" y="2861938"/>
            <a:ext cx="2246592" cy="415498"/>
          </a:xfrm>
          <a:prstGeom prst="rect">
            <a:avLst/>
          </a:prstGeom>
          <a:noFill/>
        </p:spPr>
        <p:txBody>
          <a:bodyPr wrap="square" rtlCol="0">
            <a:spAutoFit/>
          </a:bodyPr>
          <a:lstStyle/>
          <a:p>
            <a:pPr algn="ctr"/>
            <a:r>
              <a:rPr lang="ru-RU" sz="1050" b="1" i="1" dirty="0"/>
              <a:t>Сивер Татьяна Анатольевна</a:t>
            </a:r>
            <a:r>
              <a:rPr lang="ru-RU" sz="1050" dirty="0"/>
              <a:t>, заместитель директора</a:t>
            </a:r>
          </a:p>
        </p:txBody>
      </p:sp>
      <p:sp>
        <p:nvSpPr>
          <p:cNvPr id="26" name="TextBox 25">
            <a:extLst>
              <a:ext uri="{FF2B5EF4-FFF2-40B4-BE49-F238E27FC236}">
                <a16:creationId xmlns:a16="http://schemas.microsoft.com/office/drawing/2014/main" xmlns="" id="{06A1A135-55A4-4FDA-944E-00B316271948}"/>
              </a:ext>
            </a:extLst>
          </p:cNvPr>
          <p:cNvSpPr txBox="1"/>
          <p:nvPr/>
        </p:nvSpPr>
        <p:spPr>
          <a:xfrm>
            <a:off x="5209422" y="3368653"/>
            <a:ext cx="2246592" cy="415498"/>
          </a:xfrm>
          <a:prstGeom prst="rect">
            <a:avLst/>
          </a:prstGeom>
          <a:noFill/>
        </p:spPr>
        <p:txBody>
          <a:bodyPr wrap="square" rtlCol="0">
            <a:spAutoFit/>
          </a:bodyPr>
          <a:lstStyle/>
          <a:p>
            <a:pPr algn="ctr"/>
            <a:r>
              <a:rPr lang="ru-RU" sz="1050" b="1" i="1" dirty="0"/>
              <a:t>Клименко Елена Геннадьевна</a:t>
            </a:r>
            <a:r>
              <a:rPr lang="ru-RU" sz="1050" dirty="0"/>
              <a:t>, заместитель директора</a:t>
            </a:r>
          </a:p>
        </p:txBody>
      </p:sp>
      <p:sp>
        <p:nvSpPr>
          <p:cNvPr id="27" name="TextBox 26">
            <a:extLst>
              <a:ext uri="{FF2B5EF4-FFF2-40B4-BE49-F238E27FC236}">
                <a16:creationId xmlns:a16="http://schemas.microsoft.com/office/drawing/2014/main" xmlns="" id="{06A1A135-55A4-4FDA-944E-00B316271948}"/>
              </a:ext>
            </a:extLst>
          </p:cNvPr>
          <p:cNvSpPr txBox="1"/>
          <p:nvPr/>
        </p:nvSpPr>
        <p:spPr>
          <a:xfrm>
            <a:off x="5224843" y="3891625"/>
            <a:ext cx="2246592" cy="415498"/>
          </a:xfrm>
          <a:prstGeom prst="rect">
            <a:avLst/>
          </a:prstGeom>
          <a:noFill/>
        </p:spPr>
        <p:txBody>
          <a:bodyPr wrap="square" rtlCol="0">
            <a:spAutoFit/>
          </a:bodyPr>
          <a:lstStyle/>
          <a:p>
            <a:pPr algn="ctr"/>
            <a:r>
              <a:rPr lang="ru-RU" sz="1050" b="1" i="1" dirty="0" err="1"/>
              <a:t>Пигулевская</a:t>
            </a:r>
            <a:r>
              <a:rPr lang="ru-RU" sz="1050" b="1" i="1" dirty="0"/>
              <a:t> Ольга Леонидовна</a:t>
            </a:r>
            <a:r>
              <a:rPr lang="ru-RU" sz="1050" dirty="0"/>
              <a:t>, методист</a:t>
            </a:r>
          </a:p>
        </p:txBody>
      </p:sp>
      <p:sp>
        <p:nvSpPr>
          <p:cNvPr id="29" name="TextBox 28">
            <a:extLst>
              <a:ext uri="{FF2B5EF4-FFF2-40B4-BE49-F238E27FC236}">
                <a16:creationId xmlns:a16="http://schemas.microsoft.com/office/drawing/2014/main" xmlns="" id="{06A1A135-55A4-4FDA-944E-00B316271948}"/>
              </a:ext>
            </a:extLst>
          </p:cNvPr>
          <p:cNvSpPr txBox="1"/>
          <p:nvPr/>
        </p:nvSpPr>
        <p:spPr>
          <a:xfrm>
            <a:off x="5209422" y="4454102"/>
            <a:ext cx="2246592" cy="415498"/>
          </a:xfrm>
          <a:prstGeom prst="rect">
            <a:avLst/>
          </a:prstGeom>
          <a:noFill/>
        </p:spPr>
        <p:txBody>
          <a:bodyPr wrap="square" rtlCol="0">
            <a:spAutoFit/>
          </a:bodyPr>
          <a:lstStyle/>
          <a:p>
            <a:pPr algn="ctr"/>
            <a:r>
              <a:rPr lang="ru-RU" sz="1050" b="1" i="1" dirty="0" err="1"/>
              <a:t>Романенкова</a:t>
            </a:r>
            <a:r>
              <a:rPr lang="ru-RU" sz="1050" b="1" i="1" dirty="0"/>
              <a:t> Ирина Евгеньевна</a:t>
            </a:r>
            <a:r>
              <a:rPr lang="ru-RU" sz="1050" dirty="0"/>
              <a:t>, заместитель директора</a:t>
            </a:r>
          </a:p>
        </p:txBody>
      </p:sp>
    </p:spTree>
    <p:extLst>
      <p:ext uri="{BB962C8B-B14F-4D97-AF65-F5344CB8AC3E}">
        <p14:creationId xmlns:p14="http://schemas.microsoft.com/office/powerpoint/2010/main" val="6163259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9554" y="857250"/>
            <a:ext cx="1521756" cy="4685583"/>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269832" y="1273000"/>
            <a:ext cx="491645" cy="9031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7497820" y="1606159"/>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8188193" y="2683714"/>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95875" y="3952451"/>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6" cstate="print">
            <a:extLst>
              <a:ext uri="{28A0092B-C50C-407E-A947-70E740481C1C}">
                <a14:useLocalDpi xmlns:a14="http://schemas.microsoft.com/office/drawing/2010/main" val="0"/>
              </a:ext>
            </a:extLst>
          </a:blip>
          <a:srcRect t="12891" b="16863"/>
          <a:stretch/>
        </p:blipFill>
        <p:spPr>
          <a:xfrm>
            <a:off x="7471435" y="4765027"/>
            <a:ext cx="1139645" cy="1198909"/>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84100" y="4300757"/>
            <a:ext cx="310891" cy="306690"/>
          </a:xfrm>
          <a:prstGeom prst="rect">
            <a:avLst/>
          </a:prstGeom>
          <a:effectLst>
            <a:reflection endPos="0" dist="50800" dir="5400000" sy="-100000" algn="bl" rotWithShape="0"/>
          </a:effectLst>
        </p:spPr>
      </p:pic>
      <p:pic>
        <p:nvPicPr>
          <p:cNvPr id="46" name="Рисунок 4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802251" flipH="1" flipV="1">
            <a:off x="7538916" y="912040"/>
            <a:ext cx="598993" cy="604752"/>
          </a:xfrm>
          <a:prstGeom prst="rect">
            <a:avLst/>
          </a:prstGeom>
        </p:spPr>
      </p:pic>
      <p:pic>
        <p:nvPicPr>
          <p:cNvPr id="47" name="Рисунок 4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997598">
            <a:off x="7809409" y="3237882"/>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74645">
            <a:off x="8367361" y="1508397"/>
            <a:ext cx="640923" cy="640923"/>
          </a:xfrm>
          <a:prstGeom prst="rect">
            <a:avLst/>
          </a:prstGeom>
        </p:spPr>
      </p:pic>
      <p:sp>
        <p:nvSpPr>
          <p:cNvPr id="4" name="Прямоугольник 3"/>
          <p:cNvSpPr/>
          <p:nvPr/>
        </p:nvSpPr>
        <p:spPr>
          <a:xfrm>
            <a:off x="1379132" y="2339205"/>
            <a:ext cx="4572000" cy="1847942"/>
          </a:xfrm>
          <a:prstGeom prst="rect">
            <a:avLst/>
          </a:prstGeom>
        </p:spPr>
        <p:txBody>
          <a:bodyPr>
            <a:spAutoFit/>
          </a:bodyPr>
          <a:lstStyle/>
          <a:p>
            <a:pPr>
              <a:lnSpc>
                <a:spcPct val="107000"/>
              </a:lnSpc>
              <a:spcAft>
                <a:spcPts val="600"/>
              </a:spcAft>
            </a:pPr>
            <a:r>
              <a:rPr lang="ru-RU" sz="825"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600"/>
              </a:spcAft>
            </a:pPr>
            <a:r>
              <a:rPr lang="ru-RU" sz="1050" dirty="0">
                <a:latin typeface="Calibri" panose="020F0502020204030204" pitchFamily="34" charset="0"/>
                <a:ea typeface="Calibri" panose="020F0502020204030204" pitchFamily="34" charset="0"/>
                <a:cs typeface="Times New Roman" panose="02020603050405020304" pitchFamily="18" charset="0"/>
              </a:rPr>
              <a:t>   </a:t>
            </a:r>
            <a:r>
              <a:rPr lang="ru-RU" sz="1050" dirty="0">
                <a:solidFill>
                  <a:prstClr val="black"/>
                </a:solidFill>
                <a:latin typeface="тиме"/>
              </a:rPr>
              <a:t>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ru-RU" sz="1200" dirty="0">
                <a:latin typeface="Calibri" panose="020F0502020204030204" pitchFamily="34" charset="0"/>
                <a:ea typeface="Calibri" panose="020F0502020204030204" pitchFamily="34" charset="0"/>
                <a:cs typeface="Times New Roman" panose="02020603050405020304" pitchFamily="18" charset="0"/>
              </a:rPr>
              <a:t>                        </a:t>
            </a:r>
            <a:r>
              <a:rPr lang="ru-RU" sz="1200" b="1" dirty="0">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600"/>
              </a:spcAft>
            </a:pPr>
            <a:r>
              <a:rPr lang="ru-RU" sz="1200" b="1" dirty="0">
                <a:latin typeface="Calibri" panose="020F0502020204030204" pitchFamily="34" charset="0"/>
                <a:ea typeface="Calibri" panose="020F0502020204030204" pitchFamily="34" charset="0"/>
                <a:cs typeface="Times New Roman" panose="02020603050405020304" pitchFamily="18" charset="0"/>
              </a:rPr>
              <a:t> </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171450">
              <a:lnSpc>
                <a:spcPct val="107000"/>
              </a:lnSpc>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825" dirty="0">
              <a:latin typeface="Calibri" panose="020F0502020204030204" pitchFamily="34" charset="0"/>
              <a:ea typeface="Calibri" panose="020F0502020204030204" pitchFamily="34" charset="0"/>
              <a:cs typeface="Times New Roman" panose="02020603050405020304" pitchFamily="18" charset="0"/>
            </a:endParaRPr>
          </a:p>
          <a:p>
            <a:pPr marL="171450">
              <a:lnSpc>
                <a:spcPct val="107000"/>
              </a:lnSpc>
              <a:spcAft>
                <a:spcPts val="600"/>
              </a:spcAft>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825"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ru-RU" sz="1350" b="1" dirty="0">
                <a:latin typeface="Calibri" panose="020F0502020204030204" pitchFamily="34" charset="0"/>
                <a:ea typeface="Calibri" panose="020F0502020204030204" pitchFamily="34" charset="0"/>
                <a:cs typeface="Times New Roman" panose="02020603050405020304" pitchFamily="18" charset="0"/>
              </a:rPr>
              <a:t> </a:t>
            </a:r>
            <a:endParaRPr lang="ru-RU" sz="1350" dirty="0"/>
          </a:p>
        </p:txBody>
      </p:sp>
      <p:sp>
        <p:nvSpPr>
          <p:cNvPr id="6" name="TextBox 5">
            <a:extLst>
              <a:ext uri="{FF2B5EF4-FFF2-40B4-BE49-F238E27FC236}">
                <a16:creationId xmlns:a16="http://schemas.microsoft.com/office/drawing/2014/main" xmlns="" id="{3BEBE542-0DF1-404B-AF47-FA2C4EAFBCB7}"/>
              </a:ext>
            </a:extLst>
          </p:cNvPr>
          <p:cNvSpPr txBox="1"/>
          <p:nvPr/>
        </p:nvSpPr>
        <p:spPr>
          <a:xfrm>
            <a:off x="406696" y="940224"/>
            <a:ext cx="6817426" cy="415498"/>
          </a:xfrm>
          <a:prstGeom prst="rect">
            <a:avLst/>
          </a:prstGeom>
          <a:noFill/>
        </p:spPr>
        <p:txBody>
          <a:bodyPr wrap="square" rtlCol="0">
            <a:spAutoFit/>
          </a:bodyPr>
          <a:lstStyle/>
          <a:p>
            <a:pPr algn="ctr"/>
            <a:r>
              <a:rPr lang="ru-RU" sz="2100" b="1" dirty="0">
                <a:solidFill>
                  <a:srgbClr val="009999"/>
                </a:solidFill>
              </a:rPr>
              <a:t>Муниципальная школа наставничества «Вместе»</a:t>
            </a:r>
          </a:p>
        </p:txBody>
      </p:sp>
      <p:sp>
        <p:nvSpPr>
          <p:cNvPr id="26" name="TextBox 25">
            <a:extLst>
              <a:ext uri="{FF2B5EF4-FFF2-40B4-BE49-F238E27FC236}">
                <a16:creationId xmlns:a16="http://schemas.microsoft.com/office/drawing/2014/main" xmlns="" id="{06A1A135-55A4-4FDA-944E-00B316271948}"/>
              </a:ext>
            </a:extLst>
          </p:cNvPr>
          <p:cNvSpPr txBox="1"/>
          <p:nvPr/>
        </p:nvSpPr>
        <p:spPr>
          <a:xfrm>
            <a:off x="4977530" y="3951470"/>
            <a:ext cx="2246592" cy="1129540"/>
          </a:xfrm>
          <a:prstGeom prst="rect">
            <a:avLst/>
          </a:prstGeom>
          <a:noFill/>
        </p:spPr>
        <p:txBody>
          <a:bodyPr wrap="square" rtlCol="0">
            <a:spAutoFit/>
          </a:bodyPr>
          <a:lstStyle/>
          <a:p>
            <a:pPr algn="ctr">
              <a:lnSpc>
                <a:spcPct val="107000"/>
              </a:lnSpc>
              <a:spcAft>
                <a:spcPts val="600"/>
              </a:spcAft>
            </a:pPr>
            <a:r>
              <a:rPr lang="ru-RU" sz="1050" dirty="0">
                <a:ea typeface="Times New Roman" panose="02020603050405020304" pitchFamily="18" charset="0"/>
              </a:rPr>
              <a:t> </a:t>
            </a:r>
            <a:r>
              <a:rPr lang="ru-RU" sz="1050" b="1" dirty="0">
                <a:ea typeface="Times New Roman" panose="02020603050405020304" pitchFamily="18" charset="0"/>
              </a:rPr>
              <a:t>Старовойтова Наталья Викторовна</a:t>
            </a:r>
            <a:r>
              <a:rPr lang="ru-RU" sz="1050" dirty="0">
                <a:ea typeface="Times New Roman" panose="02020603050405020304" pitchFamily="18" charset="0"/>
              </a:rPr>
              <a:t>, председатель местного отделения Российского общественного движения детей и молодёжи «Движение первых» в ГО Спасске –Дальнем. </a:t>
            </a:r>
            <a:endParaRPr lang="ru-RU" sz="1050" dirty="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xmlns="" id="{06A1A135-55A4-4FDA-944E-00B316271948}"/>
              </a:ext>
            </a:extLst>
          </p:cNvPr>
          <p:cNvSpPr txBox="1"/>
          <p:nvPr/>
        </p:nvSpPr>
        <p:spPr>
          <a:xfrm>
            <a:off x="1848482" y="4193911"/>
            <a:ext cx="2178786" cy="1195199"/>
          </a:xfrm>
          <a:prstGeom prst="rect">
            <a:avLst/>
          </a:prstGeom>
          <a:noFill/>
        </p:spPr>
        <p:txBody>
          <a:bodyPr wrap="square" rtlCol="0">
            <a:spAutoFit/>
          </a:bodyPr>
          <a:lstStyle/>
          <a:p>
            <a:pPr algn="ctr">
              <a:lnSpc>
                <a:spcPct val="107000"/>
              </a:lnSpc>
              <a:spcAft>
                <a:spcPts val="600"/>
              </a:spcAft>
            </a:pPr>
            <a:r>
              <a:rPr lang="ru-RU" sz="1050" b="1" dirty="0" err="1">
                <a:solidFill>
                  <a:prstClr val="black"/>
                </a:solidFill>
                <a:ea typeface="Calibri" panose="020F0502020204030204" pitchFamily="34" charset="0"/>
                <a:cs typeface="Times New Roman" panose="02020603050405020304" pitchFamily="18" charset="0"/>
              </a:rPr>
              <a:t>Романенкова</a:t>
            </a:r>
            <a:r>
              <a:rPr lang="ru-RU" sz="1050" b="1" dirty="0">
                <a:solidFill>
                  <a:prstClr val="black"/>
                </a:solidFill>
                <a:ea typeface="Calibri" panose="020F0502020204030204" pitchFamily="34" charset="0"/>
                <a:cs typeface="Times New Roman" panose="02020603050405020304" pitchFamily="18" charset="0"/>
              </a:rPr>
              <a:t> Ирина Евгеньевна,</a:t>
            </a:r>
            <a:r>
              <a:rPr lang="ru-RU" sz="1050" dirty="0">
                <a:solidFill>
                  <a:prstClr val="black"/>
                </a:solidFill>
                <a:ea typeface="Calibri" panose="020F0502020204030204" pitchFamily="34" charset="0"/>
                <a:cs typeface="Times New Roman" panose="02020603050405020304" pitchFamily="18" charset="0"/>
              </a:rPr>
              <a:t> </a:t>
            </a:r>
            <a:r>
              <a:rPr lang="ru-RU" sz="1050" dirty="0">
                <a:solidFill>
                  <a:prstClr val="black"/>
                </a:solidFill>
                <a:ea typeface="Calibri" panose="020F0502020204030204" pitchFamily="34" charset="0"/>
              </a:rPr>
              <a:t>заместитель директора МБОУ ЦО «Притяжение», руководитель муниципальной школы наставничества</a:t>
            </a:r>
          </a:p>
          <a:p>
            <a:pPr algn="ctr"/>
            <a:endParaRPr lang="ru-RU" sz="1050" dirty="0"/>
          </a:p>
        </p:txBody>
      </p:sp>
      <p:sp>
        <p:nvSpPr>
          <p:cNvPr id="24" name="TextBox 23">
            <a:extLst>
              <a:ext uri="{FF2B5EF4-FFF2-40B4-BE49-F238E27FC236}">
                <a16:creationId xmlns:a16="http://schemas.microsoft.com/office/drawing/2014/main" xmlns="" id="{06A1A135-55A4-4FDA-944E-00B316271948}"/>
              </a:ext>
            </a:extLst>
          </p:cNvPr>
          <p:cNvSpPr txBox="1"/>
          <p:nvPr/>
        </p:nvSpPr>
        <p:spPr>
          <a:xfrm>
            <a:off x="83893" y="2317901"/>
            <a:ext cx="1764590" cy="956672"/>
          </a:xfrm>
          <a:prstGeom prst="rect">
            <a:avLst/>
          </a:prstGeom>
          <a:noFill/>
        </p:spPr>
        <p:txBody>
          <a:bodyPr wrap="square" rtlCol="0">
            <a:spAutoFit/>
          </a:bodyPr>
          <a:lstStyle/>
          <a:p>
            <a:pPr algn="ctr">
              <a:lnSpc>
                <a:spcPct val="107000"/>
              </a:lnSpc>
              <a:spcAft>
                <a:spcPts val="600"/>
              </a:spcAft>
            </a:pPr>
            <a:r>
              <a:rPr lang="ru-RU" sz="1050" b="1" dirty="0">
                <a:ea typeface="Times New Roman" panose="02020603050405020304" pitchFamily="18" charset="0"/>
                <a:cs typeface="Times New Roman" panose="02020603050405020304" pitchFamily="18" charset="0"/>
              </a:rPr>
              <a:t>Сурова Олеся Ивановна</a:t>
            </a:r>
            <a:r>
              <a:rPr lang="ru-RU" sz="1050" dirty="0">
                <a:ea typeface="Times New Roman" panose="02020603050405020304" pitchFamily="18" charset="0"/>
                <a:cs typeface="Times New Roman" panose="02020603050405020304" pitchFamily="18" charset="0"/>
              </a:rPr>
              <a:t>, директор ЦО «Притяжение», региональный эксперт по наставничеству</a:t>
            </a:r>
            <a:endParaRPr lang="ru-RU" sz="1050" dirty="0">
              <a:ea typeface="Calibri" panose="020F0502020204030204" pitchFamily="34" charset="0"/>
            </a:endParaRPr>
          </a:p>
        </p:txBody>
      </p:sp>
      <p:pic>
        <p:nvPicPr>
          <p:cNvPr id="7" name="Рисунок 6"/>
          <p:cNvPicPr>
            <a:picLocks noChangeAspect="1"/>
          </p:cNvPicPr>
          <p:nvPr/>
        </p:nvPicPr>
        <p:blipFill rotWithShape="1">
          <a:blip r:embed="rId11" cstate="print">
            <a:extLst>
              <a:ext uri="{28A0092B-C50C-407E-A947-70E740481C1C}">
                <a14:useLocalDpi xmlns:a14="http://schemas.microsoft.com/office/drawing/2010/main" val="0"/>
              </a:ext>
            </a:extLst>
          </a:blip>
          <a:srcRect t="24859" r="9841"/>
          <a:stretch/>
        </p:blipFill>
        <p:spPr>
          <a:xfrm>
            <a:off x="1755991" y="1659175"/>
            <a:ext cx="2249327" cy="2504761"/>
          </a:xfrm>
          <a:prstGeom prst="rect">
            <a:avLst/>
          </a:prstGeom>
        </p:spPr>
      </p:pic>
      <p:pic>
        <p:nvPicPr>
          <p:cNvPr id="11" name="Рисунок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3893" y="1288858"/>
            <a:ext cx="1080002" cy="1080002"/>
          </a:xfrm>
          <a:prstGeom prst="rect">
            <a:avLst/>
          </a:prstGeom>
        </p:spPr>
      </p:pic>
      <p:pic>
        <p:nvPicPr>
          <p:cNvPr id="13" name="Рисунок 12"/>
          <p:cNvPicPr>
            <a:picLocks noChangeAspect="1"/>
          </p:cNvPicPr>
          <p:nvPr/>
        </p:nvPicPr>
        <p:blipFill rotWithShape="1">
          <a:blip r:embed="rId13" cstate="print">
            <a:extLst>
              <a:ext uri="{28A0092B-C50C-407E-A947-70E740481C1C}">
                <a14:useLocalDpi xmlns:a14="http://schemas.microsoft.com/office/drawing/2010/main" val="0"/>
              </a:ext>
            </a:extLst>
          </a:blip>
          <a:srcRect l="13440" t="18890" r="49046" b="49631"/>
          <a:stretch/>
        </p:blipFill>
        <p:spPr>
          <a:xfrm>
            <a:off x="5141556" y="1925077"/>
            <a:ext cx="1619153" cy="1811547"/>
          </a:xfrm>
          <a:prstGeom prst="rect">
            <a:avLst/>
          </a:prstGeom>
        </p:spPr>
      </p:pic>
    </p:spTree>
    <p:extLst>
      <p:ext uri="{BB962C8B-B14F-4D97-AF65-F5344CB8AC3E}">
        <p14:creationId xmlns:p14="http://schemas.microsoft.com/office/powerpoint/2010/main" val="1118232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830997"/>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Значимые результаты реализации МП развития образования ГО Спасск-Дальний </a:t>
            </a:r>
          </a:p>
          <a:p>
            <a:pPr algn="ctr"/>
            <a:r>
              <a:rPr lang="ru-RU" sz="1600" b="1" dirty="0" smtClean="0">
                <a:ln>
                  <a:solidFill>
                    <a:srgbClr val="19434F"/>
                  </a:solidFill>
                </a:ln>
                <a:solidFill>
                  <a:srgbClr val="296D7F"/>
                </a:solidFill>
                <a:latin typeface="Times New Roman" pitchFamily="18" charset="0"/>
                <a:cs typeface="Times New Roman" pitchFamily="18" charset="0"/>
              </a:rPr>
              <a:t>на 2022-2024 годы</a:t>
            </a:r>
          </a:p>
        </p:txBody>
      </p:sp>
      <p:sp>
        <p:nvSpPr>
          <p:cNvPr id="13" name="Объект 12"/>
          <p:cNvSpPr>
            <a:spLocks noGrp="1"/>
          </p:cNvSpPr>
          <p:nvPr>
            <p:ph sz="quarter" idx="4"/>
          </p:nvPr>
        </p:nvSpPr>
        <p:spPr>
          <a:xfrm>
            <a:off x="4171524" y="946384"/>
            <a:ext cx="3240360" cy="5007462"/>
          </a:xfrm>
          <a:ln>
            <a:solidFill>
              <a:srgbClr val="296D7F"/>
            </a:solidFill>
          </a:ln>
        </p:spPr>
        <p:txBody>
          <a:bodyPr>
            <a:noAutofit/>
          </a:bodyPr>
          <a:lstStyle/>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Финансы, кадровая обеспеченность</a:t>
            </a:r>
            <a:endParaRPr lang="ru-RU" sz="1200"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1200" dirty="0" smtClean="0">
                <a:latin typeface="Times New Roman" panose="02020603050405020304" pitchFamily="18" charset="0"/>
                <a:cs typeface="Times New Roman" panose="02020603050405020304" pitchFamily="18" charset="0"/>
              </a:rPr>
              <a:t>Снижение численности </a:t>
            </a:r>
            <a:r>
              <a:rPr lang="ru-RU" sz="1200" dirty="0">
                <a:latin typeface="Times New Roman" panose="02020603050405020304" pitchFamily="18" charset="0"/>
                <a:cs typeface="Times New Roman" panose="02020603050405020304" pitchFamily="18" charset="0"/>
              </a:rPr>
              <a:t>административного персонала на </a:t>
            </a:r>
            <a:r>
              <a:rPr lang="ru-RU" sz="1200" dirty="0" smtClean="0">
                <a:latin typeface="Times New Roman" panose="02020603050405020304" pitchFamily="18" charset="0"/>
                <a:cs typeface="Times New Roman" panose="02020603050405020304" pitchFamily="18" charset="0"/>
              </a:rPr>
              <a:t>24,25 </a:t>
            </a:r>
            <a:r>
              <a:rPr lang="ru-RU" sz="1200" dirty="0">
                <a:latin typeface="Times New Roman" panose="02020603050405020304" pitchFamily="18" charset="0"/>
                <a:cs typeface="Times New Roman" panose="02020603050405020304" pitchFamily="18" charset="0"/>
              </a:rPr>
              <a:t>штатных </a:t>
            </a:r>
            <a:r>
              <a:rPr lang="ru-RU" sz="1200" dirty="0" smtClean="0">
                <a:latin typeface="Times New Roman" panose="02020603050405020304" pitchFamily="18" charset="0"/>
                <a:cs typeface="Times New Roman" panose="02020603050405020304" pitchFamily="18" charset="0"/>
              </a:rPr>
              <a:t>единицы, высвобождение средств на оплату труда педагогов, в том числе стимулирующие выплаты (за подготовку к ГИА, ВСОШ, углубленное изучение предметов, качество работы, выполнение особо важных работ, премии по итогам работы).</a:t>
            </a:r>
          </a:p>
          <a:p>
            <a:pPr marL="0" indent="0" algn="just">
              <a:spcBef>
                <a:spcPts val="0"/>
              </a:spcBef>
              <a:buNone/>
            </a:pPr>
            <a:r>
              <a:rPr lang="ru-RU" sz="1200" dirty="0">
                <a:latin typeface="Times New Roman" panose="02020603050405020304" pitchFamily="18" charset="0"/>
                <a:cs typeface="Times New Roman" panose="02020603050405020304" pitchFamily="18" charset="0"/>
              </a:rPr>
              <a:t>Р</a:t>
            </a:r>
            <a:r>
              <a:rPr lang="ru-RU" sz="1200" dirty="0" smtClean="0">
                <a:latin typeface="Times New Roman" panose="02020603050405020304" pitchFamily="18" charset="0"/>
                <a:cs typeface="Times New Roman" panose="02020603050405020304" pitchFamily="18" charset="0"/>
              </a:rPr>
              <a:t>ост </a:t>
            </a:r>
            <a:r>
              <a:rPr lang="ru-RU" sz="1200" dirty="0">
                <a:latin typeface="Times New Roman" panose="02020603050405020304" pitchFamily="18" charset="0"/>
                <a:cs typeface="Times New Roman" panose="02020603050405020304" pitchFamily="18" charset="0"/>
              </a:rPr>
              <a:t>на 20% кадровой обеспеченности </a:t>
            </a:r>
            <a:r>
              <a:rPr lang="ru-RU" sz="1200" dirty="0" smtClean="0">
                <a:latin typeface="Times New Roman" panose="02020603050405020304" pitchFamily="18" charset="0"/>
                <a:cs typeface="Times New Roman" panose="02020603050405020304" pitchFamily="18" charset="0"/>
              </a:rPr>
              <a:t>квалифицированными </a:t>
            </a:r>
            <a:r>
              <a:rPr lang="ru-RU" sz="1200" dirty="0" err="1" smtClean="0">
                <a:latin typeface="Times New Roman" panose="02020603050405020304" pitchFamily="18" charset="0"/>
                <a:cs typeface="Times New Roman" panose="02020603050405020304" pitchFamily="18" charset="0"/>
              </a:rPr>
              <a:t>педработниками</a:t>
            </a:r>
            <a:r>
              <a:rPr lang="ru-RU" sz="1200" dirty="0" smtClean="0">
                <a:latin typeface="Times New Roman" panose="02020603050405020304" pitchFamily="18" charset="0"/>
                <a:cs typeface="Times New Roman" panose="02020603050405020304" pitchFamily="18" charset="0"/>
              </a:rPr>
              <a:t> за </a:t>
            </a:r>
            <a:r>
              <a:rPr lang="ru-RU" sz="1200" dirty="0">
                <a:latin typeface="Times New Roman" panose="02020603050405020304" pitchFamily="18" charset="0"/>
                <a:cs typeface="Times New Roman" panose="02020603050405020304" pitchFamily="18" charset="0"/>
              </a:rPr>
              <a:t>счет </a:t>
            </a:r>
            <a:r>
              <a:rPr lang="ru-RU" sz="1200" dirty="0" smtClean="0">
                <a:latin typeface="Times New Roman" panose="02020603050405020304" pitchFamily="18" charset="0"/>
                <a:cs typeface="Times New Roman" panose="02020603050405020304" pitchFamily="18" charset="0"/>
              </a:rPr>
              <a:t>создания </a:t>
            </a:r>
            <a:r>
              <a:rPr lang="ru-RU" sz="1200" dirty="0">
                <a:latin typeface="Times New Roman" panose="02020603050405020304" pitchFamily="18" charset="0"/>
                <a:cs typeface="Times New Roman" panose="02020603050405020304" pitchFamily="18" charset="0"/>
              </a:rPr>
              <a:t>общего кадрового </a:t>
            </a:r>
            <a:r>
              <a:rPr lang="ru-RU" sz="1200" dirty="0" smtClean="0">
                <a:latin typeface="Times New Roman" panose="02020603050405020304" pitchFamily="18" charset="0"/>
                <a:cs typeface="Times New Roman" panose="02020603050405020304" pitchFamily="18" charset="0"/>
              </a:rPr>
              <a:t>потенциала (доля учителей до 35 лет – 19,63%, учителей 1 и высшей категорий – 61%, 8,24 уч-ся в расчете на 1 учителя-логопеда, учителя-дефектолога при нормативе 12-16 уч-ся).</a:t>
            </a:r>
          </a:p>
          <a:p>
            <a:pPr marL="0" indent="0" algn="just">
              <a:spcBef>
                <a:spcPts val="0"/>
              </a:spcBef>
              <a:buNone/>
            </a:pPr>
            <a:r>
              <a:rPr lang="ru-RU" sz="1200" dirty="0" smtClean="0">
                <a:latin typeface="Times New Roman" panose="02020603050405020304" pitchFamily="18" charset="0"/>
                <a:cs typeface="Times New Roman" panose="02020603050405020304" pitchFamily="18" charset="0"/>
              </a:rPr>
              <a:t>Оптимизация уровня </a:t>
            </a:r>
            <a:r>
              <a:rPr lang="ru-RU" sz="1200" dirty="0">
                <a:latin typeface="Times New Roman" panose="02020603050405020304" pitchFamily="18" charset="0"/>
                <a:cs typeface="Times New Roman" panose="02020603050405020304" pitchFamily="18" charset="0"/>
              </a:rPr>
              <a:t>соотношения </a:t>
            </a:r>
            <a:r>
              <a:rPr lang="ru-RU" sz="1200" dirty="0" smtClean="0">
                <a:latin typeface="Times New Roman" panose="02020603050405020304" pitchFamily="18" charset="0"/>
                <a:cs typeface="Times New Roman" panose="02020603050405020304" pitchFamily="18" charset="0"/>
              </a:rPr>
              <a:t>финансовых средств при </a:t>
            </a:r>
            <a:r>
              <a:rPr lang="ru-RU" sz="1200" dirty="0">
                <a:latin typeface="Times New Roman" panose="02020603050405020304" pitchFamily="18" charset="0"/>
                <a:cs typeface="Times New Roman" panose="02020603050405020304" pitchFamily="18" charset="0"/>
              </a:rPr>
              <a:t>подготовке к новому учебному году: </a:t>
            </a:r>
            <a:r>
              <a:rPr lang="ru-RU" sz="1200" dirty="0" smtClean="0">
                <a:latin typeface="Times New Roman" panose="02020603050405020304" pitchFamily="18" charset="0"/>
                <a:cs typeface="Times New Roman" panose="02020603050405020304" pitchFamily="18" charset="0"/>
              </a:rPr>
              <a:t>60</a:t>
            </a:r>
            <a:r>
              <a:rPr lang="ru-RU" sz="1200" dirty="0">
                <a:latin typeface="Times New Roman" panose="02020603050405020304" pitchFamily="18" charset="0"/>
                <a:cs typeface="Times New Roman" panose="02020603050405020304" pitchFamily="18" charset="0"/>
              </a:rPr>
              <a:t>% - </a:t>
            </a:r>
            <a:r>
              <a:rPr lang="ru-RU" sz="1200" dirty="0" smtClean="0">
                <a:latin typeface="Times New Roman" panose="02020603050405020304" pitchFamily="18" charset="0"/>
                <a:cs typeface="Times New Roman" panose="02020603050405020304" pitchFamily="18" charset="0"/>
              </a:rPr>
              <a:t>краевая субвенция, </a:t>
            </a:r>
            <a:r>
              <a:rPr lang="ru-RU" sz="1200" dirty="0">
                <a:latin typeface="Times New Roman" panose="02020603050405020304" pitchFamily="18" charset="0"/>
                <a:cs typeface="Times New Roman" panose="02020603050405020304" pitchFamily="18" charset="0"/>
              </a:rPr>
              <a:t>30% - </a:t>
            </a:r>
            <a:r>
              <a:rPr lang="ru-RU" sz="1200" dirty="0" smtClean="0">
                <a:latin typeface="Times New Roman" panose="02020603050405020304" pitchFamily="18" charset="0"/>
                <a:cs typeface="Times New Roman" panose="02020603050405020304" pitchFamily="18" charset="0"/>
              </a:rPr>
              <a:t>местный бюджет </a:t>
            </a:r>
            <a:r>
              <a:rPr lang="ru-RU" sz="1200" dirty="0">
                <a:latin typeface="Times New Roman" panose="02020603050405020304" pitchFamily="18" charset="0"/>
                <a:cs typeface="Times New Roman" panose="02020603050405020304" pitchFamily="18" charset="0"/>
              </a:rPr>
              <a:t>и 10% - </a:t>
            </a:r>
            <a:r>
              <a:rPr lang="ru-RU" sz="1200" dirty="0" err="1">
                <a:latin typeface="Times New Roman" panose="02020603050405020304" pitchFamily="18" charset="0"/>
                <a:cs typeface="Times New Roman" panose="02020603050405020304" pitchFamily="18" charset="0"/>
              </a:rPr>
              <a:t>внебюджет</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ср-</a:t>
            </a:r>
            <a:r>
              <a:rPr lang="ru-RU" sz="1200" dirty="0" err="1" smtClean="0">
                <a:latin typeface="Times New Roman" panose="02020603050405020304" pitchFamily="18" charset="0"/>
                <a:cs typeface="Times New Roman" panose="02020603050405020304" pitchFamily="18" charset="0"/>
              </a:rPr>
              <a:t>ва</a:t>
            </a:r>
            <a:r>
              <a:rPr lang="ru-RU" sz="1200" dirty="0" smtClean="0">
                <a:latin typeface="Times New Roman" panose="02020603050405020304" pitchFamily="18" charset="0"/>
                <a:cs typeface="Times New Roman" panose="02020603050405020304" pitchFamily="18" charset="0"/>
              </a:rPr>
              <a:t> от платных услуг).</a:t>
            </a:r>
          </a:p>
          <a:p>
            <a:pPr marL="0" indent="0" algn="just">
              <a:spcBef>
                <a:spcPts val="0"/>
              </a:spcBef>
              <a:buNone/>
            </a:pPr>
            <a:r>
              <a:rPr lang="ru-RU" sz="1200" b="1" dirty="0" smtClean="0">
                <a:solidFill>
                  <a:srgbClr val="00B050"/>
                </a:solidFill>
                <a:latin typeface="Times New Roman" panose="02020603050405020304" pitchFamily="18" charset="0"/>
                <a:cs typeface="Times New Roman" panose="02020603050405020304" pitchFamily="18" charset="0"/>
              </a:rPr>
              <a:t>90,9 </a:t>
            </a:r>
            <a:r>
              <a:rPr lang="ru-RU" sz="1200" b="1" dirty="0">
                <a:solidFill>
                  <a:srgbClr val="00B050"/>
                </a:solidFill>
                <a:latin typeface="Times New Roman" panose="02020603050405020304" pitchFamily="18" charset="0"/>
                <a:cs typeface="Times New Roman" panose="02020603050405020304" pitchFamily="18" charset="0"/>
              </a:rPr>
              <a:t>баллов</a:t>
            </a:r>
            <a:r>
              <a:rPr lang="ru-RU" sz="1200" dirty="0">
                <a:latin typeface="Times New Roman" panose="02020603050405020304" pitchFamily="18" charset="0"/>
                <a:cs typeface="Times New Roman" panose="02020603050405020304" pitchFamily="18" charset="0"/>
              </a:rPr>
              <a:t> по показателям раздела «Создание условий для достижения результатов</a:t>
            </a:r>
            <a:r>
              <a:rPr lang="ru-RU" sz="1200" dirty="0" smtClean="0">
                <a:latin typeface="Times New Roman" panose="02020603050405020304" pitchFamily="18" charset="0"/>
                <a:cs typeface="Times New Roman" panose="02020603050405020304" pitchFamily="18" charset="0"/>
              </a:rPr>
              <a:t>», </a:t>
            </a:r>
            <a:r>
              <a:rPr lang="ru-RU" sz="1200" b="1" dirty="0" smtClean="0">
                <a:solidFill>
                  <a:srgbClr val="00B050"/>
                </a:solidFill>
                <a:latin typeface="Times New Roman" panose="02020603050405020304" pitchFamily="18" charset="0"/>
                <a:cs typeface="Times New Roman" panose="02020603050405020304" pitchFamily="18" charset="0"/>
              </a:rPr>
              <a:t>92,8 баллов</a:t>
            </a:r>
            <a:r>
              <a:rPr lang="ru-RU" sz="1200" dirty="0" smtClean="0">
                <a:latin typeface="Times New Roman" panose="02020603050405020304" pitchFamily="18" charset="0"/>
                <a:cs typeface="Times New Roman" panose="02020603050405020304" pitchFamily="18" charset="0"/>
              </a:rPr>
              <a:t> раздела «Организация рабочих процессов» по Мотивирующему мониторингу на платформе Аналитики ЦОС.</a:t>
            </a:r>
          </a:p>
          <a:p>
            <a:pPr marL="0" indent="0" algn="just">
              <a:spcBef>
                <a:spcPts val="0"/>
              </a:spcBef>
              <a:buNone/>
            </a:pPr>
            <a:endParaRPr lang="ru-RU" sz="1200" b="1" dirty="0" smtClean="0">
              <a:solidFill>
                <a:srgbClr val="00B050"/>
              </a:solidFill>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p:txBody>
      </p:sp>
      <p:sp>
        <p:nvSpPr>
          <p:cNvPr id="2" name="Объект 1"/>
          <p:cNvSpPr>
            <a:spLocks noGrp="1"/>
          </p:cNvSpPr>
          <p:nvPr>
            <p:ph sz="half" idx="2"/>
          </p:nvPr>
        </p:nvSpPr>
        <p:spPr>
          <a:xfrm>
            <a:off x="356957" y="930352"/>
            <a:ext cx="3634388" cy="5023494"/>
          </a:xfrm>
          <a:ln>
            <a:solidFill>
              <a:srgbClr val="296D7F"/>
            </a:solidFill>
          </a:ln>
        </p:spPr>
        <p:txBody>
          <a:bodyPr>
            <a:noAutofit/>
          </a:bodyPr>
          <a:lstStyle/>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Инфраструктура </a:t>
            </a:r>
            <a:endParaRPr lang="ru-RU" sz="1200"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1200" dirty="0" smtClean="0">
                <a:latin typeface="Times New Roman" panose="02020603050405020304" pitchFamily="18" charset="0"/>
                <a:cs typeface="Times New Roman" panose="02020603050405020304" pitchFamily="18" charset="0"/>
              </a:rPr>
              <a:t>Завершение реорганизации: за 3 года из 22 юридических лиц создано 6.</a:t>
            </a:r>
          </a:p>
          <a:p>
            <a:pPr marL="0" indent="0" algn="just">
              <a:spcBef>
                <a:spcPts val="0"/>
              </a:spcBef>
              <a:buNone/>
            </a:pPr>
            <a:r>
              <a:rPr lang="ru-RU" sz="1200" dirty="0" smtClean="0">
                <a:latin typeface="Times New Roman" panose="02020603050405020304" pitchFamily="18" charset="0"/>
                <a:cs typeface="Times New Roman" panose="02020603050405020304" pitchFamily="18" charset="0"/>
              </a:rPr>
              <a:t>Объединение ресурсов, оптимизация использования зданий и площадей, </a:t>
            </a:r>
            <a:r>
              <a:rPr lang="ru-RU" sz="1200" dirty="0">
                <a:latin typeface="Times New Roman" panose="02020603050405020304" pitchFamily="18" charset="0"/>
                <a:cs typeface="Times New Roman" panose="02020603050405020304" pitchFamily="18" charset="0"/>
              </a:rPr>
              <a:t>материально-технической базы и создание новых </a:t>
            </a:r>
            <a:r>
              <a:rPr lang="ru-RU" sz="1200" dirty="0" smtClean="0">
                <a:latin typeface="Times New Roman" panose="02020603050405020304" pitchFamily="18" charset="0"/>
                <a:cs typeface="Times New Roman" panose="02020603050405020304" pitchFamily="18" charset="0"/>
              </a:rPr>
              <a:t>пространств (7 Точек роста, 8 ЦОС, 8 ИБЦ, 9 ЦДИ, 8 школьных музеев, 6 кабинетов ОБЗР, </a:t>
            </a:r>
            <a:r>
              <a:rPr lang="ru-RU" sz="1200" dirty="0">
                <a:latin typeface="Times New Roman" panose="02020603050405020304" pitchFamily="18" charset="0"/>
                <a:cs typeface="Times New Roman" panose="02020603050405020304" pitchFamily="18" charset="0"/>
              </a:rPr>
              <a:t>зонирование 80% рекреаций, 50% из них – зоны совместной </a:t>
            </a:r>
            <a:r>
              <a:rPr lang="ru-RU" sz="1200" dirty="0" smtClean="0">
                <a:latin typeface="Times New Roman" panose="02020603050405020304" pitchFamily="18" charset="0"/>
                <a:cs typeface="Times New Roman" panose="02020603050405020304" pitchFamily="18" charset="0"/>
              </a:rPr>
              <a:t>деятельности и др.) позволяет сокращать кол-во уч-ся во 2-ую </a:t>
            </a:r>
            <a:r>
              <a:rPr lang="ru-RU" sz="1200" dirty="0">
                <a:latin typeface="Times New Roman" panose="02020603050405020304" pitchFamily="18" charset="0"/>
                <a:cs typeface="Times New Roman" panose="02020603050405020304" pitchFamily="18" charset="0"/>
              </a:rPr>
              <a:t>смену </a:t>
            </a:r>
            <a:r>
              <a:rPr lang="ru-RU" sz="1200" dirty="0" smtClean="0">
                <a:latin typeface="Times New Roman" panose="02020603050405020304" pitchFamily="18" charset="0"/>
                <a:cs typeface="Times New Roman" panose="02020603050405020304" pitchFamily="18" charset="0"/>
              </a:rPr>
              <a:t>(с </a:t>
            </a:r>
            <a:r>
              <a:rPr lang="ru-RU" sz="1200" dirty="0">
                <a:latin typeface="Times New Roman" panose="02020603050405020304" pitchFamily="18" charset="0"/>
                <a:cs typeface="Times New Roman" panose="02020603050405020304" pitchFamily="18" charset="0"/>
              </a:rPr>
              <a:t>13,7% в 2021 году до 6,3% в 2023 </a:t>
            </a:r>
            <a:r>
              <a:rPr lang="ru-RU" sz="1200" dirty="0" smtClean="0">
                <a:latin typeface="Times New Roman" panose="02020603050405020304" pitchFamily="18" charset="0"/>
                <a:cs typeface="Times New Roman" panose="02020603050405020304" pitchFamily="18" charset="0"/>
              </a:rPr>
              <a:t>году), реализовывать Школу полного дня в 100% ОО (охват ГПД 18,2% от общего кол-ва уч-ся НОО, внеурочной деятельностью в объеме 10 часов в неделю – 100%, </a:t>
            </a:r>
            <a:r>
              <a:rPr lang="ru-RU" sz="1200" dirty="0" err="1" smtClean="0">
                <a:latin typeface="Times New Roman" panose="02020603050405020304" pitchFamily="18" charset="0"/>
                <a:cs typeface="Times New Roman" panose="02020603050405020304" pitchFamily="18" charset="0"/>
              </a:rPr>
              <a:t>допобразованием</a:t>
            </a:r>
            <a:r>
              <a:rPr lang="ru-RU" sz="1200" dirty="0" smtClean="0">
                <a:latin typeface="Times New Roman" panose="02020603050405020304" pitchFamily="18" charset="0"/>
                <a:cs typeface="Times New Roman" panose="02020603050405020304" pitchFamily="18" charset="0"/>
              </a:rPr>
              <a:t> всех 6-ти направленностей – 97,4%, РДДМ (официально зарегистрировано) – 70% от общего кол-ва школьников до 18 лет).</a:t>
            </a:r>
          </a:p>
          <a:p>
            <a:pPr marL="0" indent="0" algn="just">
              <a:spcBef>
                <a:spcPts val="0"/>
              </a:spcBef>
              <a:buNone/>
            </a:pPr>
            <a:r>
              <a:rPr lang="ru-RU" sz="1200" dirty="0" smtClean="0">
                <a:latin typeface="Times New Roman" panose="02020603050405020304" pitchFamily="18" charset="0"/>
                <a:cs typeface="Times New Roman" panose="02020603050405020304" pitchFamily="18" charset="0"/>
              </a:rPr>
              <a:t>22 </a:t>
            </a:r>
            <a:r>
              <a:rPr lang="ru-RU" sz="1200" dirty="0">
                <a:latin typeface="Times New Roman" panose="02020603050405020304" pitchFamily="18" charset="0"/>
                <a:cs typeface="Times New Roman" panose="02020603050405020304" pitchFamily="18" charset="0"/>
              </a:rPr>
              <a:t>из 28 (79%) показателей разделов </a:t>
            </a:r>
            <a:r>
              <a:rPr lang="ru-RU" sz="1200" dirty="0" smtClean="0">
                <a:latin typeface="Times New Roman" panose="02020603050405020304" pitchFamily="18" charset="0"/>
                <a:cs typeface="Times New Roman" panose="02020603050405020304" pitchFamily="18" charset="0"/>
              </a:rPr>
              <a:t>ЭИОС </a:t>
            </a:r>
            <a:r>
              <a:rPr lang="ru-RU" sz="1200" dirty="0">
                <a:latin typeface="Times New Roman" panose="02020603050405020304" pitchFamily="18" charset="0"/>
                <a:cs typeface="Times New Roman" panose="02020603050405020304" pitchFamily="18" charset="0"/>
              </a:rPr>
              <a:t>и </a:t>
            </a:r>
            <a:r>
              <a:rPr lang="ru-RU" sz="1200" dirty="0" smtClean="0">
                <a:latin typeface="Times New Roman" panose="02020603050405020304" pitchFamily="18" charset="0"/>
                <a:cs typeface="Times New Roman" panose="02020603050405020304" pitchFamily="18" charset="0"/>
              </a:rPr>
              <a:t>МТБ направления «Образовательная среда» Индекса качества общего образования предварительно демонстрируют </a:t>
            </a:r>
            <a:r>
              <a:rPr lang="ru-RU" sz="1200" dirty="0">
                <a:latin typeface="Times New Roman" panose="02020603050405020304" pitchFamily="18" charset="0"/>
                <a:cs typeface="Times New Roman" panose="02020603050405020304" pitchFamily="18" charset="0"/>
              </a:rPr>
              <a:t>максимальное </a:t>
            </a:r>
            <a:r>
              <a:rPr lang="ru-RU" sz="1200" dirty="0" smtClean="0">
                <a:latin typeface="Times New Roman" panose="02020603050405020304" pitchFamily="18" charset="0"/>
                <a:cs typeface="Times New Roman" panose="02020603050405020304" pitchFamily="18" charset="0"/>
              </a:rPr>
              <a:t>достижение результата.</a:t>
            </a:r>
          </a:p>
          <a:p>
            <a:pPr marL="0" indent="0" algn="just">
              <a:spcBef>
                <a:spcPts val="0"/>
              </a:spcBef>
              <a:buNone/>
            </a:pPr>
            <a:r>
              <a:rPr lang="ru-RU" sz="1200" b="1" dirty="0">
                <a:solidFill>
                  <a:srgbClr val="00B050"/>
                </a:solidFill>
                <a:latin typeface="Times New Roman" panose="02020603050405020304" pitchFamily="18" charset="0"/>
                <a:cs typeface="Times New Roman" panose="02020603050405020304" pitchFamily="18" charset="0"/>
              </a:rPr>
              <a:t>82,99 баллов</a:t>
            </a:r>
            <a:r>
              <a:rPr lang="ru-RU" sz="1200" dirty="0">
                <a:latin typeface="Times New Roman" panose="02020603050405020304" pitchFamily="18" charset="0"/>
                <a:cs typeface="Times New Roman" panose="02020603050405020304" pitchFamily="18" charset="0"/>
              </a:rPr>
              <a:t> по показателям раздела «Создание условий для достижения результатов» оценки качества управления в сфере образования ОМС ПК за 2023 год.</a:t>
            </a:r>
          </a:p>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sp>
        <p:nvSpPr>
          <p:cNvPr id="18" name="TextBox 17"/>
          <p:cNvSpPr txBox="1"/>
          <p:nvPr/>
        </p:nvSpPr>
        <p:spPr>
          <a:xfrm>
            <a:off x="356957" y="5953846"/>
            <a:ext cx="7054927" cy="830997"/>
          </a:xfrm>
          <a:prstGeom prst="rect">
            <a:avLst/>
          </a:prstGeom>
          <a:noFill/>
        </p:spPr>
        <p:txBody>
          <a:bodyPr wrap="square" rtlCol="0">
            <a:spAutoFit/>
          </a:bodyPr>
          <a:lstStyle/>
          <a:p>
            <a:pPr algn="just">
              <a:spcBef>
                <a:spcPct val="0"/>
              </a:spcBef>
            </a:pPr>
            <a:r>
              <a:rPr lang="ru-RU" sz="1200" b="1" dirty="0" smtClean="0">
                <a:ln>
                  <a:solidFill>
                    <a:srgbClr val="19434F"/>
                  </a:solidFill>
                </a:ln>
                <a:solidFill>
                  <a:srgbClr val="296D7F"/>
                </a:solidFill>
                <a:latin typeface="Times New Roman" panose="02020603050405020304" pitchFamily="18" charset="0"/>
                <a:cs typeface="Times New Roman" pitchFamily="18" charset="0"/>
              </a:rPr>
              <a:t>Результаты самодиагностики «Школы </a:t>
            </a:r>
            <a:r>
              <a:rPr lang="ru-RU" sz="1200" b="1" dirty="0" err="1" smtClean="0">
                <a:ln>
                  <a:solidFill>
                    <a:srgbClr val="19434F"/>
                  </a:solidFill>
                </a:ln>
                <a:solidFill>
                  <a:srgbClr val="296D7F"/>
                </a:solidFill>
                <a:latin typeface="Times New Roman" pitchFamily="18" charset="0"/>
                <a:cs typeface="Times New Roman" pitchFamily="18" charset="0"/>
              </a:rPr>
              <a:t>Минпросвещения</a:t>
            </a:r>
            <a:r>
              <a:rPr lang="ru-RU" sz="1200" b="1" dirty="0" smtClean="0">
                <a:ln>
                  <a:solidFill>
                    <a:srgbClr val="19434F"/>
                  </a:solidFill>
                </a:ln>
                <a:solidFill>
                  <a:srgbClr val="296D7F"/>
                </a:solidFill>
                <a:latin typeface="Times New Roman" pitchFamily="18" charset="0"/>
                <a:cs typeface="Times New Roman" pitchFamily="18" charset="0"/>
              </a:rPr>
              <a:t> России»:  </a:t>
            </a:r>
            <a:r>
              <a:rPr lang="ru-RU" altLang="ru-RU" sz="1200" b="1" dirty="0" smtClean="0">
                <a:latin typeface="Times New Roman" panose="02020603050405020304" pitchFamily="18" charset="0"/>
                <a:cs typeface="Times New Roman" panose="02020603050405020304" pitchFamily="18" charset="0"/>
              </a:rPr>
              <a:t>количество </a:t>
            </a:r>
            <a:r>
              <a:rPr lang="ru-RU" altLang="ru-RU" sz="1200" b="1" dirty="0">
                <a:latin typeface="Times New Roman" panose="02020603050405020304" pitchFamily="18" charset="0"/>
                <a:cs typeface="Times New Roman" panose="02020603050405020304" pitchFamily="18" charset="0"/>
              </a:rPr>
              <a:t>школ, имеющих средний уровень, - </a:t>
            </a:r>
            <a:r>
              <a:rPr lang="ru-RU" altLang="ru-RU" sz="1200" b="1" dirty="0" smtClean="0">
                <a:latin typeface="Times New Roman" panose="02020603050405020304" pitchFamily="18" charset="0"/>
                <a:cs typeface="Times New Roman" panose="02020603050405020304" pitchFamily="18" charset="0"/>
              </a:rPr>
              <a:t>2 - 33%, количество </a:t>
            </a:r>
            <a:r>
              <a:rPr lang="ru-RU" altLang="ru-RU" sz="1200" b="1" dirty="0">
                <a:latin typeface="Times New Roman" panose="02020603050405020304" pitchFamily="18" charset="0"/>
                <a:cs typeface="Times New Roman" panose="02020603050405020304" pitchFamily="18" charset="0"/>
              </a:rPr>
              <a:t>школ, имеющих высокий уровень,  – </a:t>
            </a:r>
            <a:r>
              <a:rPr lang="ru-RU" altLang="ru-RU" sz="1200" b="1" dirty="0" smtClean="0">
                <a:latin typeface="Times New Roman" panose="02020603050405020304" pitchFamily="18" charset="0"/>
                <a:cs typeface="Times New Roman" panose="02020603050405020304" pitchFamily="18" charset="0"/>
              </a:rPr>
              <a:t>4 - 67%, доля </a:t>
            </a:r>
            <a:r>
              <a:rPr lang="ru-RU" altLang="ru-RU" sz="1200" b="1" dirty="0">
                <a:latin typeface="Times New Roman" panose="02020603050405020304" pitchFamily="18" charset="0"/>
                <a:cs typeface="Times New Roman" panose="02020603050405020304" pitchFamily="18" charset="0"/>
              </a:rPr>
              <a:t>«ресурсных» школ в муниципалитете - 83 </a:t>
            </a:r>
            <a:r>
              <a:rPr lang="ru-RU" altLang="ru-RU" sz="1200" b="1" dirty="0" smtClean="0">
                <a:latin typeface="Times New Roman" panose="02020603050405020304" pitchFamily="18" charset="0"/>
                <a:cs typeface="Times New Roman" panose="02020603050405020304" pitchFamily="18" charset="0"/>
              </a:rPr>
              <a:t>%, доля </a:t>
            </a:r>
            <a:r>
              <a:rPr lang="ru-RU" altLang="ru-RU" sz="1200" b="1" dirty="0">
                <a:latin typeface="Times New Roman" panose="02020603050405020304" pitchFamily="18" charset="0"/>
                <a:cs typeface="Times New Roman" panose="02020603050405020304" pitchFamily="18" charset="0"/>
              </a:rPr>
              <a:t>школ с </a:t>
            </a:r>
            <a:r>
              <a:rPr lang="ru-RU" altLang="ru-RU" sz="1200" b="1" dirty="0" err="1">
                <a:latin typeface="Times New Roman" panose="02020603050405020304" pitchFamily="18" charset="0"/>
                <a:cs typeface="Times New Roman" panose="02020603050405020304" pitchFamily="18" charset="0"/>
              </a:rPr>
              <a:t>дефицитарными</a:t>
            </a:r>
            <a:r>
              <a:rPr lang="ru-RU" altLang="ru-RU" sz="1200" b="1" dirty="0">
                <a:latin typeface="Times New Roman" panose="02020603050405020304" pitchFamily="18" charset="0"/>
                <a:cs typeface="Times New Roman" panose="02020603050405020304" pitchFamily="18" charset="0"/>
              </a:rPr>
              <a:t> значениями по критическим показателям критериев оценки – 0</a:t>
            </a:r>
            <a:r>
              <a:rPr lang="ru-RU" altLang="ru-RU" sz="1200" b="1" dirty="0" smtClean="0">
                <a:latin typeface="Times New Roman" panose="02020603050405020304" pitchFamily="18" charset="0"/>
                <a:cs typeface="Times New Roman" panose="02020603050405020304" pitchFamily="18" charset="0"/>
              </a:rPr>
              <a:t>%.</a:t>
            </a:r>
            <a:endParaRPr lang="ru-RU" alt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00577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Рисунок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31969" y="854869"/>
            <a:ext cx="1021556" cy="4747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64807" y="5601891"/>
            <a:ext cx="5041106" cy="360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6"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ru-RU" altLang="ru-RU" sz="1350"/>
          </a:p>
        </p:txBody>
      </p:sp>
      <p:pic>
        <p:nvPicPr>
          <p:cNvPr id="307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327231" y="1671638"/>
            <a:ext cx="471488" cy="39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4262" y="2339579"/>
            <a:ext cx="529829" cy="491728"/>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a:p>
        </p:txBody>
      </p:sp>
      <p:sp>
        <p:nvSpPr>
          <p:cNvPr id="30" name="Минус 29"/>
          <p:cNvSpPr/>
          <p:nvPr/>
        </p:nvSpPr>
        <p:spPr>
          <a:xfrm>
            <a:off x="683419" y="1240632"/>
            <a:ext cx="3158729" cy="65485"/>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a:p>
        </p:txBody>
      </p:sp>
      <p:pic>
        <p:nvPicPr>
          <p:cNvPr id="3080"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72488" y="3786188"/>
            <a:ext cx="469106" cy="330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Рисунок 9"/>
          <p:cNvPicPr>
            <a:picLocks noChangeAspect="1"/>
          </p:cNvPicPr>
          <p:nvPr/>
        </p:nvPicPr>
        <p:blipFill>
          <a:blip r:embed="rId6" cstate="print"/>
          <a:stretch>
            <a:fillRect/>
          </a:stretch>
        </p:blipFill>
        <p:spPr>
          <a:xfrm>
            <a:off x="8239550" y="4235024"/>
            <a:ext cx="310891" cy="306690"/>
          </a:xfrm>
          <a:prstGeom prst="rect">
            <a:avLst/>
          </a:prstGeom>
          <a:effectLst>
            <a:reflection endPos="0" dist="50800" dir="5400000" sy="-100000" algn="bl" rotWithShape="0"/>
          </a:effectLst>
        </p:spPr>
      </p:pic>
      <p:pic>
        <p:nvPicPr>
          <p:cNvPr id="3082" name="Рисунок 4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3802251" flipH="1" flipV="1">
            <a:off x="8283774" y="935236"/>
            <a:ext cx="59888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Рисунок 46"/>
          <p:cNvPicPr>
            <a:picLocks noChangeAspect="1"/>
          </p:cNvPicPr>
          <p:nvPr/>
        </p:nvPicPr>
        <p:blipFill>
          <a:blip r:embed="rId8"/>
          <a:stretch>
            <a:fillRect/>
          </a:stretch>
        </p:blipFill>
        <p:spPr>
          <a:xfrm rot="997598">
            <a:off x="8301037" y="3125391"/>
            <a:ext cx="614363" cy="519113"/>
          </a:xfrm>
          <a:prstGeom prst="rect">
            <a:avLst/>
          </a:prstGeom>
          <a:effectLst>
            <a:outerShdw blurRad="50800" dist="50800" dir="5400000" sx="1000" sy="1000" algn="ctr" rotWithShape="0">
              <a:srgbClr val="000000">
                <a:alpha val="90000"/>
              </a:srgbClr>
            </a:outerShdw>
          </a:effectLst>
        </p:spPr>
      </p:pic>
      <p:pic>
        <p:nvPicPr>
          <p:cNvPr id="3" name="Рисунок 2"/>
          <p:cNvPicPr>
            <a:picLocks noChangeAspect="1"/>
          </p:cNvPicPr>
          <p:nvPr/>
        </p:nvPicPr>
        <p:blipFill rotWithShape="1">
          <a:blip r:embed="rId9" cstate="print"/>
          <a:srcRect t="12891" b="16863"/>
          <a:stretch/>
        </p:blipFill>
        <p:spPr>
          <a:xfrm>
            <a:off x="8089628" y="4878585"/>
            <a:ext cx="1063835" cy="1119157"/>
          </a:xfrm>
          <a:prstGeom prst="rect">
            <a:avLst/>
          </a:prstGeom>
          <a:effectLst>
            <a:innerShdw blurRad="63500" dist="50800">
              <a:prstClr val="black">
                <a:alpha val="50000"/>
              </a:prstClr>
            </a:innerShdw>
          </a:effectLst>
        </p:spPr>
      </p:pic>
      <p:pic>
        <p:nvPicPr>
          <p:cNvPr id="3085" name="Рисунок 1"/>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0274645">
            <a:off x="8249842" y="2082403"/>
            <a:ext cx="640556" cy="64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6"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8537377" y="4646414"/>
            <a:ext cx="582216"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7" name="Рисунок 3"/>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54857" y="879872"/>
            <a:ext cx="2422922" cy="394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8" name="TextBox 4"/>
          <p:cNvSpPr txBox="1">
            <a:spLocks noChangeArrowheads="1"/>
          </p:cNvSpPr>
          <p:nvPr/>
        </p:nvSpPr>
        <p:spPr bwMode="auto">
          <a:xfrm>
            <a:off x="541735" y="1398985"/>
            <a:ext cx="339090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ru-RU" altLang="ru-RU" sz="1350" b="1">
                <a:solidFill>
                  <a:srgbClr val="7030A0"/>
                </a:solidFill>
              </a:rPr>
              <a:t>Проект «Школа Минпросвещения России»</a:t>
            </a:r>
          </a:p>
        </p:txBody>
      </p:sp>
      <p:sp>
        <p:nvSpPr>
          <p:cNvPr id="6" name="TextBox 5"/>
          <p:cNvSpPr txBox="1"/>
          <p:nvPr/>
        </p:nvSpPr>
        <p:spPr>
          <a:xfrm>
            <a:off x="4470797" y="1485901"/>
            <a:ext cx="3761184" cy="3231654"/>
          </a:xfrm>
          <a:prstGeom prst="rect">
            <a:avLst/>
          </a:prstGeom>
          <a:noFill/>
        </p:spPr>
        <p:txBody>
          <a:bodyPr>
            <a:spAutoFit/>
          </a:bodyPr>
          <a:lstStyle/>
          <a:p>
            <a:pPr>
              <a:defRPr/>
            </a:pPr>
            <a:r>
              <a:rPr lang="ru-RU" sz="2400" b="1" dirty="0">
                <a:solidFill>
                  <a:srgbClr val="004846"/>
                </a:solidFill>
                <a:latin typeface="Times New Roman" panose="02020603050405020304" pitchFamily="18" charset="0"/>
                <a:cs typeface="Times New Roman" panose="02020603050405020304" pitchFamily="18" charset="0"/>
              </a:rPr>
              <a:t>Высокий уровень:</a:t>
            </a:r>
          </a:p>
          <a:p>
            <a:pPr marL="214313" indent="-214313">
              <a:buFontTx/>
              <a:buChar char="-"/>
              <a:defRPr/>
            </a:pPr>
            <a:r>
              <a:rPr lang="ru-RU" dirty="0">
                <a:solidFill>
                  <a:srgbClr val="004846"/>
                </a:solidFill>
                <a:latin typeface="Times New Roman" panose="02020603050405020304" pitchFamily="18" charset="0"/>
                <a:cs typeface="Times New Roman" panose="02020603050405020304" pitchFamily="18" charset="0"/>
              </a:rPr>
              <a:t>МБОУ ЦО « Интеллект»- директор - Гриднева </a:t>
            </a:r>
            <a:r>
              <a:rPr lang="ru-RU" dirty="0" smtClean="0">
                <a:solidFill>
                  <a:srgbClr val="004846"/>
                </a:solidFill>
                <a:latin typeface="Times New Roman" panose="02020603050405020304" pitchFamily="18" charset="0"/>
                <a:cs typeface="Times New Roman" panose="02020603050405020304" pitchFamily="18" charset="0"/>
              </a:rPr>
              <a:t>Ольга Алексеевна</a:t>
            </a:r>
            <a:endParaRPr lang="ru-RU" dirty="0">
              <a:solidFill>
                <a:srgbClr val="004846"/>
              </a:solidFill>
              <a:latin typeface="Times New Roman" panose="02020603050405020304" pitchFamily="18" charset="0"/>
              <a:cs typeface="Times New Roman" panose="02020603050405020304" pitchFamily="18" charset="0"/>
            </a:endParaRPr>
          </a:p>
          <a:p>
            <a:pPr marL="214313" indent="-214313">
              <a:buFontTx/>
              <a:buChar char="-"/>
              <a:defRPr/>
            </a:pPr>
            <a:r>
              <a:rPr lang="ru-RU" dirty="0">
                <a:solidFill>
                  <a:srgbClr val="004846"/>
                </a:solidFill>
                <a:latin typeface="Times New Roman" panose="02020603050405020304" pitchFamily="18" charset="0"/>
                <a:cs typeface="Times New Roman" panose="02020603050405020304" pitchFamily="18" charset="0"/>
              </a:rPr>
              <a:t>МБОУ ЦО «Притяжение» – директор - Сурова </a:t>
            </a:r>
            <a:r>
              <a:rPr lang="ru-RU" dirty="0" smtClean="0">
                <a:solidFill>
                  <a:srgbClr val="004846"/>
                </a:solidFill>
                <a:latin typeface="Times New Roman" panose="02020603050405020304" pitchFamily="18" charset="0"/>
                <a:cs typeface="Times New Roman" panose="02020603050405020304" pitchFamily="18" charset="0"/>
              </a:rPr>
              <a:t>Олеся Ивановна</a:t>
            </a:r>
            <a:endParaRPr lang="ru-RU" dirty="0">
              <a:solidFill>
                <a:srgbClr val="004846"/>
              </a:solidFill>
              <a:latin typeface="Times New Roman" panose="02020603050405020304" pitchFamily="18" charset="0"/>
              <a:cs typeface="Times New Roman" panose="02020603050405020304" pitchFamily="18" charset="0"/>
            </a:endParaRPr>
          </a:p>
          <a:p>
            <a:pPr marL="214313" indent="-214313">
              <a:buFontTx/>
              <a:buChar char="-"/>
              <a:defRPr/>
            </a:pPr>
            <a:r>
              <a:rPr lang="ru-RU" dirty="0">
                <a:solidFill>
                  <a:srgbClr val="004846"/>
                </a:solidFill>
                <a:latin typeface="Times New Roman" panose="02020603050405020304" pitchFamily="18" charset="0"/>
                <a:cs typeface="Times New Roman" panose="02020603050405020304" pitchFamily="18" charset="0"/>
              </a:rPr>
              <a:t>МБОУ СОШ №5 – директор - Чуднова </a:t>
            </a:r>
            <a:r>
              <a:rPr lang="ru-RU" dirty="0" smtClean="0">
                <a:solidFill>
                  <a:srgbClr val="004846"/>
                </a:solidFill>
                <a:latin typeface="Times New Roman" panose="02020603050405020304" pitchFamily="18" charset="0"/>
                <a:cs typeface="Times New Roman" panose="02020603050405020304" pitchFamily="18" charset="0"/>
              </a:rPr>
              <a:t>Серафима Михайловна</a:t>
            </a:r>
            <a:endParaRPr lang="ru-RU" dirty="0">
              <a:solidFill>
                <a:srgbClr val="004846"/>
              </a:solidFill>
              <a:latin typeface="Times New Roman" panose="02020603050405020304" pitchFamily="18" charset="0"/>
              <a:cs typeface="Times New Roman" panose="02020603050405020304" pitchFamily="18" charset="0"/>
            </a:endParaRPr>
          </a:p>
          <a:p>
            <a:pPr marL="214313" indent="-214313">
              <a:buFontTx/>
              <a:buChar char="-"/>
              <a:defRPr/>
            </a:pPr>
            <a:r>
              <a:rPr lang="ru-RU" dirty="0">
                <a:solidFill>
                  <a:srgbClr val="004846"/>
                </a:solidFill>
                <a:latin typeface="Times New Roman" panose="02020603050405020304" pitchFamily="18" charset="0"/>
                <a:cs typeface="Times New Roman" panose="02020603050405020304" pitchFamily="18" charset="0"/>
              </a:rPr>
              <a:t>МБОУ СОШ № 15- директор –Гриднев </a:t>
            </a:r>
            <a:r>
              <a:rPr lang="ru-RU" dirty="0" smtClean="0">
                <a:solidFill>
                  <a:srgbClr val="004846"/>
                </a:solidFill>
                <a:latin typeface="Times New Roman" panose="02020603050405020304" pitchFamily="18" charset="0"/>
                <a:cs typeface="Times New Roman" panose="02020603050405020304" pitchFamily="18" charset="0"/>
              </a:rPr>
              <a:t>Сергей Александрович</a:t>
            </a:r>
            <a:endParaRPr lang="ru-RU" dirty="0">
              <a:solidFill>
                <a:srgbClr val="004846"/>
              </a:solidFill>
              <a:latin typeface="Times New Roman" panose="02020603050405020304" pitchFamily="18" charset="0"/>
              <a:cs typeface="Times New Roman" panose="02020603050405020304" pitchFamily="18" charset="0"/>
            </a:endParaRPr>
          </a:p>
        </p:txBody>
      </p:sp>
      <p:sp>
        <p:nvSpPr>
          <p:cNvPr id="3090" name="TextBox 6"/>
          <p:cNvSpPr txBox="1">
            <a:spLocks noChangeArrowheads="1"/>
          </p:cNvSpPr>
          <p:nvPr/>
        </p:nvSpPr>
        <p:spPr bwMode="auto">
          <a:xfrm>
            <a:off x="222647" y="1807369"/>
            <a:ext cx="3846909"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ru-RU" altLang="ru-RU" sz="1200" b="1">
                <a:solidFill>
                  <a:srgbClr val="006666"/>
                </a:solidFill>
              </a:rPr>
              <a:t>Количество школ, имеющих средний уровень, - 2- </a:t>
            </a:r>
            <a:r>
              <a:rPr lang="ru-RU" altLang="ru-RU" sz="1200" b="1">
                <a:solidFill>
                  <a:srgbClr val="7030A0"/>
                </a:solidFill>
              </a:rPr>
              <a:t>33%</a:t>
            </a:r>
          </a:p>
          <a:p>
            <a:pPr eaLnBrk="1" hangingPunct="1">
              <a:lnSpc>
                <a:spcPct val="100000"/>
              </a:lnSpc>
              <a:spcBef>
                <a:spcPct val="0"/>
              </a:spcBef>
              <a:buFontTx/>
              <a:buNone/>
            </a:pPr>
            <a:r>
              <a:rPr lang="ru-RU" altLang="ru-RU" sz="1200" b="1">
                <a:solidFill>
                  <a:srgbClr val="006666"/>
                </a:solidFill>
              </a:rPr>
              <a:t>Количество школ, имеющих высокий уровень,  – 4- </a:t>
            </a:r>
            <a:r>
              <a:rPr lang="ru-RU" altLang="ru-RU" sz="1200" b="1">
                <a:solidFill>
                  <a:srgbClr val="7030A0"/>
                </a:solidFill>
              </a:rPr>
              <a:t>67%</a:t>
            </a:r>
          </a:p>
          <a:p>
            <a:pPr eaLnBrk="1" hangingPunct="1">
              <a:lnSpc>
                <a:spcPct val="100000"/>
              </a:lnSpc>
              <a:spcBef>
                <a:spcPct val="0"/>
              </a:spcBef>
              <a:buFontTx/>
              <a:buNone/>
            </a:pPr>
            <a:r>
              <a:rPr lang="ru-RU" altLang="ru-RU" sz="1200" b="1">
                <a:solidFill>
                  <a:srgbClr val="006666"/>
                </a:solidFill>
              </a:rPr>
              <a:t>Доля «ресурсных» школ в муниципалитете - </a:t>
            </a:r>
            <a:r>
              <a:rPr lang="ru-RU" altLang="ru-RU" sz="1200" b="1">
                <a:solidFill>
                  <a:srgbClr val="7030A0"/>
                </a:solidFill>
              </a:rPr>
              <a:t>83 %</a:t>
            </a:r>
          </a:p>
          <a:p>
            <a:pPr eaLnBrk="1" hangingPunct="1">
              <a:lnSpc>
                <a:spcPct val="100000"/>
              </a:lnSpc>
              <a:spcBef>
                <a:spcPct val="0"/>
              </a:spcBef>
              <a:buFontTx/>
              <a:buNone/>
            </a:pPr>
            <a:r>
              <a:rPr lang="ru-RU" altLang="ru-RU" sz="1200" b="1">
                <a:solidFill>
                  <a:srgbClr val="006666"/>
                </a:solidFill>
              </a:rPr>
              <a:t>Доля школ с дефицитарными значениями по критическим показателям критериев оценки –</a:t>
            </a:r>
            <a:r>
              <a:rPr lang="ru-RU" altLang="ru-RU" sz="1200" b="1"/>
              <a:t> </a:t>
            </a:r>
            <a:r>
              <a:rPr lang="ru-RU" altLang="ru-RU" sz="1200" b="1">
                <a:solidFill>
                  <a:srgbClr val="7030A0"/>
                </a:solidFill>
              </a:rPr>
              <a:t>0%</a:t>
            </a:r>
            <a:endParaRPr lang="ru-RU" altLang="ru-RU" sz="1200">
              <a:solidFill>
                <a:srgbClr val="7030A0"/>
              </a:solidFill>
            </a:endParaRPr>
          </a:p>
          <a:p>
            <a:pPr eaLnBrk="1" hangingPunct="1">
              <a:lnSpc>
                <a:spcPct val="100000"/>
              </a:lnSpc>
              <a:spcBef>
                <a:spcPct val="0"/>
              </a:spcBef>
              <a:buFontTx/>
              <a:buNone/>
            </a:pPr>
            <a:endParaRPr lang="ru-RU" altLang="ru-RU" sz="1350" b="1">
              <a:solidFill>
                <a:srgbClr val="7030A0"/>
              </a:solidFill>
            </a:endParaRPr>
          </a:p>
          <a:p>
            <a:pPr eaLnBrk="1" hangingPunct="1">
              <a:lnSpc>
                <a:spcPct val="100000"/>
              </a:lnSpc>
              <a:spcBef>
                <a:spcPct val="0"/>
              </a:spcBef>
              <a:buFontTx/>
              <a:buNone/>
            </a:pPr>
            <a:endParaRPr lang="ru-RU" altLang="ru-RU" sz="1350" b="1">
              <a:solidFill>
                <a:srgbClr val="7030A0"/>
              </a:solidFill>
            </a:endParaRPr>
          </a:p>
        </p:txBody>
      </p:sp>
      <p:pic>
        <p:nvPicPr>
          <p:cNvPr id="3091" name="Рисунок 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64332" y="2820591"/>
            <a:ext cx="323731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ройная стрелка влево/вправо/вверх 10"/>
          <p:cNvSpPr/>
          <p:nvPr/>
        </p:nvSpPr>
        <p:spPr>
          <a:xfrm rot="5400000">
            <a:off x="2602111" y="3011686"/>
            <a:ext cx="3365897" cy="328613"/>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a:p>
        </p:txBody>
      </p:sp>
    </p:spTree>
    <p:extLst>
      <p:ext uri="{BB962C8B-B14F-4D97-AF65-F5344CB8AC3E}">
        <p14:creationId xmlns:p14="http://schemas.microsoft.com/office/powerpoint/2010/main" val="212522559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Рисунок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48638" y="883444"/>
            <a:ext cx="1008460" cy="468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5923" y="5359004"/>
            <a:ext cx="5578078" cy="608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0"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ru-RU" altLang="ru-RU" sz="1350"/>
          </a:p>
        </p:txBody>
      </p:sp>
      <p:pic>
        <p:nvPicPr>
          <p:cNvPr id="410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695135" y="1872854"/>
            <a:ext cx="471488" cy="391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8109942" y="2781895"/>
            <a:ext cx="582216"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4262" y="2339579"/>
            <a:ext cx="529829" cy="491728"/>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a:p>
        </p:txBody>
      </p:sp>
      <p:sp>
        <p:nvSpPr>
          <p:cNvPr id="30" name="Минус 29"/>
          <p:cNvSpPr/>
          <p:nvPr/>
        </p:nvSpPr>
        <p:spPr>
          <a:xfrm>
            <a:off x="683419" y="1240632"/>
            <a:ext cx="3158729" cy="65485"/>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a:p>
        </p:txBody>
      </p:sp>
      <p:pic>
        <p:nvPicPr>
          <p:cNvPr id="410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40367" y="3938588"/>
            <a:ext cx="469106" cy="332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6" cstate="print"/>
          <a:srcRect t="12891" b="16863"/>
          <a:stretch/>
        </p:blipFill>
        <p:spPr>
          <a:xfrm>
            <a:off x="8148830" y="4904378"/>
            <a:ext cx="1010163" cy="1062693"/>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7" cstate="print"/>
          <a:stretch>
            <a:fillRect/>
          </a:stretch>
        </p:blipFill>
        <p:spPr>
          <a:xfrm>
            <a:off x="8354153" y="4477169"/>
            <a:ext cx="310891" cy="306690"/>
          </a:xfrm>
          <a:prstGeom prst="rect">
            <a:avLst/>
          </a:prstGeom>
          <a:effectLst>
            <a:reflection endPos="0" dist="50800" dir="5400000" sy="-100000" algn="bl" rotWithShape="0"/>
          </a:effectLst>
        </p:spPr>
      </p:pic>
      <p:pic>
        <p:nvPicPr>
          <p:cNvPr id="4108" name="Рисунок 45"/>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3802251" flipH="1" flipV="1">
            <a:off x="8269487" y="934045"/>
            <a:ext cx="598884"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Рисунок 46"/>
          <p:cNvPicPr>
            <a:picLocks noChangeAspect="1"/>
          </p:cNvPicPr>
          <p:nvPr/>
        </p:nvPicPr>
        <p:blipFill>
          <a:blip r:embed="rId9"/>
          <a:stretch>
            <a:fillRect/>
          </a:stretch>
        </p:blipFill>
        <p:spPr>
          <a:xfrm rot="997598">
            <a:off x="7952185" y="3468291"/>
            <a:ext cx="614363" cy="517922"/>
          </a:xfrm>
          <a:prstGeom prst="rect">
            <a:avLst/>
          </a:prstGeom>
          <a:effectLst>
            <a:outerShdw blurRad="50800" dist="50800" dir="5400000" sx="1000" sy="1000" algn="ctr" rotWithShape="0">
              <a:srgbClr val="000000">
                <a:alpha val="90000"/>
              </a:srgbClr>
            </a:outerShdw>
          </a:effectLst>
        </p:spPr>
      </p:pic>
      <p:pic>
        <p:nvPicPr>
          <p:cNvPr id="4110" name="Рисунок 1"/>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0274645">
            <a:off x="8055769" y="1958579"/>
            <a:ext cx="641747" cy="640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1051381" y="883896"/>
            <a:ext cx="2423175" cy="415498"/>
          </a:xfrm>
          <a:prstGeom prst="rect">
            <a:avLst/>
          </a:prstGeom>
        </p:spPr>
        <p:txBody>
          <a:bodyPr>
            <a:spAutoFit/>
          </a:bodyPr>
          <a:lstStyle/>
          <a:p>
            <a:pPr algn="ctr">
              <a:defRPr/>
            </a:pP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050" dirty="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defRPr/>
            </a:pPr>
            <a:r>
              <a:rPr lang="ru-RU" sz="1050" dirty="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050" dirty="0">
              <a:ln>
                <a:solidFill>
                  <a:srgbClr val="CBA78D"/>
                </a:solidFill>
              </a:ln>
              <a:solidFill>
                <a:srgbClr val="F2F6F7"/>
              </a:solidFill>
            </a:endParaRPr>
          </a:p>
        </p:txBody>
      </p:sp>
      <p:sp>
        <p:nvSpPr>
          <p:cNvPr id="4" name="Прямоугольник 3"/>
          <p:cNvSpPr/>
          <p:nvPr/>
        </p:nvSpPr>
        <p:spPr>
          <a:xfrm>
            <a:off x="3842148" y="1926431"/>
            <a:ext cx="3787378" cy="2793072"/>
          </a:xfrm>
          <a:prstGeom prst="rect">
            <a:avLst/>
          </a:prstGeom>
        </p:spPr>
        <p:txBody>
          <a:bodyPr>
            <a:spAutoFit/>
          </a:bodyPr>
          <a:lstStyle/>
          <a:p>
            <a:pPr algn="just">
              <a:defRPr/>
            </a:pPr>
            <a:r>
              <a:rPr lang="ru-RU" b="1" i="1" dirty="0">
                <a:solidFill>
                  <a:srgbClr val="7030A0"/>
                </a:solidFill>
              </a:rPr>
              <a:t>100% </a:t>
            </a:r>
            <a:r>
              <a:rPr lang="ru-RU" b="1" i="1" dirty="0">
                <a:solidFill>
                  <a:srgbClr val="004846"/>
                </a:solidFill>
              </a:rPr>
              <a:t>учащихся 8-9 классов прошли</a:t>
            </a:r>
          </a:p>
          <a:p>
            <a:pPr algn="just">
              <a:defRPr/>
            </a:pPr>
            <a:r>
              <a:rPr lang="ru-RU" b="1" i="1" dirty="0">
                <a:solidFill>
                  <a:srgbClr val="004846"/>
                </a:solidFill>
              </a:rPr>
              <a:t>диагностику ФГ (октябрь- апрель).</a:t>
            </a:r>
          </a:p>
          <a:p>
            <a:pPr algn="just">
              <a:defRPr/>
            </a:pPr>
            <a:r>
              <a:rPr lang="ru-RU" b="1" i="1" dirty="0">
                <a:solidFill>
                  <a:srgbClr val="C00000"/>
                </a:solidFill>
              </a:rPr>
              <a:t>Лучшие результаты показали:</a:t>
            </a:r>
          </a:p>
          <a:p>
            <a:pPr algn="just">
              <a:defRPr/>
            </a:pPr>
            <a:r>
              <a:rPr lang="ru-RU" b="1" i="1" dirty="0">
                <a:solidFill>
                  <a:srgbClr val="004846"/>
                </a:solidFill>
              </a:rPr>
              <a:t>МБОУ ЦО «Интеллект»- координатор - </a:t>
            </a:r>
            <a:r>
              <a:rPr lang="ru-RU" b="1" i="1" dirty="0">
                <a:solidFill>
                  <a:srgbClr val="7030A0"/>
                </a:solidFill>
              </a:rPr>
              <a:t>Клименко Елена Геннадьевна</a:t>
            </a:r>
          </a:p>
          <a:p>
            <a:pPr algn="just">
              <a:defRPr/>
            </a:pPr>
            <a:r>
              <a:rPr lang="ru-RU" b="1" i="1" dirty="0">
                <a:solidFill>
                  <a:srgbClr val="004846"/>
                </a:solidFill>
              </a:rPr>
              <a:t>МБОУ СОШ № 15- координатор- </a:t>
            </a:r>
            <a:r>
              <a:rPr lang="ru-RU" b="1" i="1" dirty="0">
                <a:solidFill>
                  <a:srgbClr val="7030A0"/>
                </a:solidFill>
              </a:rPr>
              <a:t>Зуева Анна Евгеньевна</a:t>
            </a:r>
          </a:p>
          <a:p>
            <a:pPr>
              <a:defRPr/>
            </a:pPr>
            <a:endParaRPr lang="ru-RU" sz="1350" b="1" i="1" dirty="0">
              <a:solidFill>
                <a:srgbClr val="004846"/>
              </a:solidFill>
            </a:endParaRPr>
          </a:p>
        </p:txBody>
      </p:sp>
      <p:pic>
        <p:nvPicPr>
          <p:cNvPr id="4113" name="Рисунок 5"/>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434954" y="1639492"/>
            <a:ext cx="351234" cy="3383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Прямоугольник 6"/>
          <p:cNvSpPr>
            <a:spLocks noChangeArrowheads="1"/>
          </p:cNvSpPr>
          <p:nvPr/>
        </p:nvSpPr>
        <p:spPr bwMode="auto">
          <a:xfrm>
            <a:off x="179785" y="2134791"/>
            <a:ext cx="3070622" cy="180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ru-RU" altLang="ru-RU" sz="1350" b="1">
                <a:solidFill>
                  <a:srgbClr val="004846"/>
                </a:solidFill>
              </a:rPr>
              <a:t>2023 год – 46,5% - 47 баллов по аналитике ЦОС (красная зона)</a:t>
            </a:r>
          </a:p>
          <a:p>
            <a:pPr eaLnBrk="1" hangingPunct="1">
              <a:lnSpc>
                <a:spcPct val="100000"/>
              </a:lnSpc>
              <a:spcBef>
                <a:spcPct val="0"/>
              </a:spcBef>
              <a:buFontTx/>
              <a:buNone/>
            </a:pPr>
            <a:r>
              <a:rPr lang="ru-RU" altLang="ru-RU" sz="1350" b="1">
                <a:solidFill>
                  <a:srgbClr val="004846"/>
                </a:solidFill>
              </a:rPr>
              <a:t>2024 год – 52%-  </a:t>
            </a:r>
            <a:r>
              <a:rPr lang="ru-RU" altLang="ru-RU" sz="2100" b="1">
                <a:solidFill>
                  <a:srgbClr val="7030A0"/>
                </a:solidFill>
              </a:rPr>
              <a:t>рост на 5,3%</a:t>
            </a:r>
          </a:p>
          <a:p>
            <a:pPr eaLnBrk="1" hangingPunct="1">
              <a:lnSpc>
                <a:spcPct val="100000"/>
              </a:lnSpc>
              <a:spcBef>
                <a:spcPct val="0"/>
              </a:spcBef>
              <a:buFontTx/>
              <a:buNone/>
            </a:pPr>
            <a:r>
              <a:rPr lang="ru-RU" altLang="ru-RU" sz="1350" b="1">
                <a:solidFill>
                  <a:srgbClr val="004846"/>
                </a:solidFill>
              </a:rPr>
              <a:t>МГ 8 классы </a:t>
            </a:r>
            <a:r>
              <a:rPr lang="ru-RU" altLang="ru-RU" sz="2100" b="1">
                <a:solidFill>
                  <a:srgbClr val="7030A0"/>
                </a:solidFill>
              </a:rPr>
              <a:t>+17,2%</a:t>
            </a:r>
          </a:p>
          <a:p>
            <a:pPr eaLnBrk="1" hangingPunct="1">
              <a:lnSpc>
                <a:spcPct val="100000"/>
              </a:lnSpc>
              <a:spcBef>
                <a:spcPct val="0"/>
              </a:spcBef>
              <a:buFontTx/>
              <a:buNone/>
            </a:pPr>
            <a:r>
              <a:rPr lang="ru-RU" altLang="ru-RU" sz="1350" b="1">
                <a:solidFill>
                  <a:srgbClr val="004846"/>
                </a:solidFill>
              </a:rPr>
              <a:t>ЧГ 8 классы </a:t>
            </a:r>
            <a:r>
              <a:rPr lang="ru-RU" altLang="ru-RU" sz="2100" b="1">
                <a:solidFill>
                  <a:srgbClr val="7030A0"/>
                </a:solidFill>
              </a:rPr>
              <a:t>+19,2%</a:t>
            </a:r>
          </a:p>
          <a:p>
            <a:pPr eaLnBrk="1" hangingPunct="1">
              <a:lnSpc>
                <a:spcPct val="100000"/>
              </a:lnSpc>
              <a:spcBef>
                <a:spcPct val="0"/>
              </a:spcBef>
              <a:buFontTx/>
              <a:buNone/>
            </a:pPr>
            <a:r>
              <a:rPr lang="ru-RU" altLang="ru-RU" sz="2100">
                <a:solidFill>
                  <a:srgbClr val="7030A0"/>
                </a:solidFill>
              </a:rPr>
              <a:t> </a:t>
            </a:r>
          </a:p>
        </p:txBody>
      </p:sp>
      <p:sp>
        <p:nvSpPr>
          <p:cNvPr id="4115" name="TextBox 8"/>
          <p:cNvSpPr txBox="1">
            <a:spLocks noChangeArrowheads="1"/>
          </p:cNvSpPr>
          <p:nvPr/>
        </p:nvSpPr>
        <p:spPr bwMode="auto">
          <a:xfrm>
            <a:off x="44054" y="1579960"/>
            <a:ext cx="33432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ru-RU" altLang="ru-RU" sz="1800" b="1">
                <a:solidFill>
                  <a:srgbClr val="C00000"/>
                </a:solidFill>
              </a:rPr>
              <a:t>Функциональная грамотность</a:t>
            </a:r>
          </a:p>
        </p:txBody>
      </p:sp>
      <p:pic>
        <p:nvPicPr>
          <p:cNvPr id="4116" name="Рисунок 10"/>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5966" y="3614738"/>
            <a:ext cx="3177778" cy="174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6551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Рисунок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70069" y="854869"/>
            <a:ext cx="983456" cy="4570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379" y="5301854"/>
            <a:ext cx="6858000" cy="702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ru-RU" altLang="ru-RU" sz="1350"/>
          </a:p>
        </p:txBody>
      </p:sp>
      <p:pic>
        <p:nvPicPr>
          <p:cNvPr id="614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327231" y="1671638"/>
            <a:ext cx="471488" cy="39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4262" y="2339579"/>
            <a:ext cx="529829" cy="491728"/>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a:p>
        </p:txBody>
      </p:sp>
      <p:sp>
        <p:nvSpPr>
          <p:cNvPr id="30" name="Минус 29"/>
          <p:cNvSpPr/>
          <p:nvPr/>
        </p:nvSpPr>
        <p:spPr>
          <a:xfrm>
            <a:off x="683419" y="1240632"/>
            <a:ext cx="3158729" cy="65485"/>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a:p>
        </p:txBody>
      </p:sp>
      <p:pic>
        <p:nvPicPr>
          <p:cNvPr id="6152"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72488" y="3786188"/>
            <a:ext cx="469106" cy="330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Рисунок 9"/>
          <p:cNvPicPr>
            <a:picLocks noChangeAspect="1"/>
          </p:cNvPicPr>
          <p:nvPr/>
        </p:nvPicPr>
        <p:blipFill>
          <a:blip r:embed="rId6" cstate="print"/>
          <a:stretch>
            <a:fillRect/>
          </a:stretch>
        </p:blipFill>
        <p:spPr>
          <a:xfrm>
            <a:off x="8239550" y="4235024"/>
            <a:ext cx="310891" cy="306690"/>
          </a:xfrm>
          <a:prstGeom prst="rect">
            <a:avLst/>
          </a:prstGeom>
          <a:effectLst>
            <a:reflection endPos="0" dist="50800" dir="5400000" sy="-100000" algn="bl" rotWithShape="0"/>
          </a:effectLst>
        </p:spPr>
      </p:pic>
      <p:pic>
        <p:nvPicPr>
          <p:cNvPr id="6154" name="Рисунок 4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3802251" flipH="1" flipV="1">
            <a:off x="8283774" y="935236"/>
            <a:ext cx="59888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Рисунок 46"/>
          <p:cNvPicPr>
            <a:picLocks noChangeAspect="1"/>
          </p:cNvPicPr>
          <p:nvPr/>
        </p:nvPicPr>
        <p:blipFill>
          <a:blip r:embed="rId8"/>
          <a:stretch>
            <a:fillRect/>
          </a:stretch>
        </p:blipFill>
        <p:spPr>
          <a:xfrm rot="997598">
            <a:off x="8301037" y="3125391"/>
            <a:ext cx="614363" cy="519113"/>
          </a:xfrm>
          <a:prstGeom prst="rect">
            <a:avLst/>
          </a:prstGeom>
          <a:effectLst>
            <a:outerShdw blurRad="50800" dist="50800" dir="5400000" sx="1000" sy="1000" algn="ctr" rotWithShape="0">
              <a:srgbClr val="000000">
                <a:alpha val="90000"/>
              </a:srgbClr>
            </a:outerShdw>
          </a:effectLst>
        </p:spPr>
      </p:pic>
      <p:pic>
        <p:nvPicPr>
          <p:cNvPr id="3" name="Рисунок 2"/>
          <p:cNvPicPr>
            <a:picLocks noChangeAspect="1"/>
          </p:cNvPicPr>
          <p:nvPr/>
        </p:nvPicPr>
        <p:blipFill rotWithShape="1">
          <a:blip r:embed="rId9" cstate="print"/>
          <a:srcRect t="12891" b="16863"/>
          <a:stretch/>
        </p:blipFill>
        <p:spPr>
          <a:xfrm>
            <a:off x="8089628" y="4878585"/>
            <a:ext cx="1063835" cy="1119157"/>
          </a:xfrm>
          <a:prstGeom prst="rect">
            <a:avLst/>
          </a:prstGeom>
          <a:effectLst>
            <a:innerShdw blurRad="63500" dist="50800">
              <a:prstClr val="black">
                <a:alpha val="50000"/>
              </a:prstClr>
            </a:innerShdw>
          </a:effectLst>
        </p:spPr>
      </p:pic>
      <p:pic>
        <p:nvPicPr>
          <p:cNvPr id="6157" name="Рисунок 1"/>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0274645">
            <a:off x="8249842" y="2082403"/>
            <a:ext cx="640556" cy="64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8"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8537377" y="4646414"/>
            <a:ext cx="582216"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59" name="TextBox 5"/>
          <p:cNvSpPr txBox="1">
            <a:spLocks noChangeArrowheads="1"/>
          </p:cNvSpPr>
          <p:nvPr/>
        </p:nvSpPr>
        <p:spPr bwMode="auto">
          <a:xfrm>
            <a:off x="635794" y="2158603"/>
            <a:ext cx="414575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ru-RU" altLang="ru-RU" sz="1500" b="1" i="1">
                <a:solidFill>
                  <a:srgbClr val="004846"/>
                </a:solidFill>
              </a:rPr>
              <a:t>Май 2023г. -  активных педагогов – 248 - </a:t>
            </a:r>
            <a:r>
              <a:rPr lang="ru-RU" altLang="ru-RU" sz="1500" b="1">
                <a:solidFill>
                  <a:srgbClr val="7030A0"/>
                </a:solidFill>
              </a:rPr>
              <a:t>53%</a:t>
            </a:r>
          </a:p>
          <a:p>
            <a:pPr eaLnBrk="1" hangingPunct="1">
              <a:lnSpc>
                <a:spcPct val="100000"/>
              </a:lnSpc>
              <a:spcBef>
                <a:spcPct val="0"/>
              </a:spcBef>
              <a:buFontTx/>
              <a:buNone/>
            </a:pPr>
            <a:endParaRPr lang="ru-RU" altLang="ru-RU" sz="1500"/>
          </a:p>
          <a:p>
            <a:pPr eaLnBrk="1" hangingPunct="1">
              <a:lnSpc>
                <a:spcPct val="100000"/>
              </a:lnSpc>
              <a:spcBef>
                <a:spcPct val="0"/>
              </a:spcBef>
              <a:buFontTx/>
              <a:buNone/>
            </a:pPr>
            <a:r>
              <a:rPr lang="ru-RU" altLang="ru-RU" sz="1500" b="1" i="1">
                <a:solidFill>
                  <a:srgbClr val="004846"/>
                </a:solidFill>
              </a:rPr>
              <a:t>Май 2024г.- активных педагогов – </a:t>
            </a:r>
            <a:r>
              <a:rPr lang="ru-RU" altLang="ru-RU" sz="1500" b="1" i="1">
                <a:solidFill>
                  <a:srgbClr val="C00000"/>
                </a:solidFill>
              </a:rPr>
              <a:t>398</a:t>
            </a:r>
            <a:r>
              <a:rPr lang="ru-RU" altLang="ru-RU" sz="1500" i="1">
                <a:solidFill>
                  <a:srgbClr val="004846"/>
                </a:solidFill>
              </a:rPr>
              <a:t> - </a:t>
            </a:r>
            <a:r>
              <a:rPr lang="ru-RU" altLang="ru-RU" sz="1500" b="1">
                <a:solidFill>
                  <a:srgbClr val="7030A0"/>
                </a:solidFill>
              </a:rPr>
              <a:t>87.7%</a:t>
            </a:r>
          </a:p>
        </p:txBody>
      </p:sp>
      <p:sp>
        <p:nvSpPr>
          <p:cNvPr id="7" name="Правая фигурная скобка 6"/>
          <p:cNvSpPr/>
          <p:nvPr/>
        </p:nvSpPr>
        <p:spPr>
          <a:xfrm>
            <a:off x="4998244" y="2043113"/>
            <a:ext cx="295275" cy="991791"/>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sz="1350">
              <a:ln w="28575">
                <a:solidFill>
                  <a:schemeClr val="tx1"/>
                </a:solidFill>
              </a:ln>
            </a:endParaRPr>
          </a:p>
        </p:txBody>
      </p:sp>
      <p:sp>
        <p:nvSpPr>
          <p:cNvPr id="6161" name="TextBox 8"/>
          <p:cNvSpPr txBox="1">
            <a:spLocks noChangeArrowheads="1"/>
          </p:cNvSpPr>
          <p:nvPr/>
        </p:nvSpPr>
        <p:spPr bwMode="auto">
          <a:xfrm>
            <a:off x="5644754" y="2339579"/>
            <a:ext cx="14382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ru-RU" altLang="ru-RU" sz="1350" b="1">
                <a:solidFill>
                  <a:srgbClr val="C00000"/>
                </a:solidFill>
              </a:rPr>
              <a:t>Рост на </a:t>
            </a:r>
            <a:r>
              <a:rPr lang="ru-RU" altLang="ru-RU" sz="1800" b="1">
                <a:solidFill>
                  <a:srgbClr val="C00000"/>
                </a:solidFill>
              </a:rPr>
              <a:t>34,7%</a:t>
            </a:r>
          </a:p>
        </p:txBody>
      </p:sp>
      <p:pic>
        <p:nvPicPr>
          <p:cNvPr id="6162" name="Рисунок 1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88156" y="977504"/>
            <a:ext cx="3924300" cy="1444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Прямоугольник 3"/>
          <p:cNvSpPr>
            <a:spLocks noChangeArrowheads="1"/>
          </p:cNvSpPr>
          <p:nvPr/>
        </p:nvSpPr>
        <p:spPr bwMode="auto">
          <a:xfrm>
            <a:off x="501254" y="3274219"/>
            <a:ext cx="7324725"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1800" b="1" i="1">
                <a:solidFill>
                  <a:srgbClr val="004846"/>
                </a:solidFill>
              </a:rPr>
              <a:t>100% учителей ( май 2024г) активные пользователи:</a:t>
            </a:r>
          </a:p>
          <a:p>
            <a:pPr>
              <a:lnSpc>
                <a:spcPct val="100000"/>
              </a:lnSpc>
              <a:spcBef>
                <a:spcPct val="0"/>
              </a:spcBef>
              <a:buFontTx/>
              <a:buNone/>
            </a:pPr>
            <a:endParaRPr lang="ru-RU" altLang="ru-RU" sz="1800" b="1" i="1">
              <a:solidFill>
                <a:srgbClr val="004846"/>
              </a:solidFill>
            </a:endParaRPr>
          </a:p>
          <a:p>
            <a:pPr>
              <a:lnSpc>
                <a:spcPct val="100000"/>
              </a:lnSpc>
              <a:spcBef>
                <a:spcPct val="0"/>
              </a:spcBef>
              <a:buFontTx/>
              <a:buNone/>
            </a:pPr>
            <a:r>
              <a:rPr lang="ru-RU" altLang="ru-RU" sz="1800" b="1" i="1">
                <a:solidFill>
                  <a:srgbClr val="7030A0"/>
                </a:solidFill>
              </a:rPr>
              <a:t>МБОУ СОШ № 1 </a:t>
            </a:r>
            <a:r>
              <a:rPr lang="ru-RU" altLang="ru-RU" sz="1800" b="1" i="1">
                <a:solidFill>
                  <a:srgbClr val="004846"/>
                </a:solidFill>
              </a:rPr>
              <a:t>– координатор-</a:t>
            </a:r>
            <a:r>
              <a:rPr lang="ru-RU" altLang="ru-RU" sz="1500" b="1" i="1">
                <a:solidFill>
                  <a:srgbClr val="7030A0"/>
                </a:solidFill>
              </a:rPr>
              <a:t>Тарабаева Наталья Владимировна</a:t>
            </a:r>
          </a:p>
          <a:p>
            <a:pPr>
              <a:lnSpc>
                <a:spcPct val="100000"/>
              </a:lnSpc>
              <a:spcBef>
                <a:spcPct val="0"/>
              </a:spcBef>
              <a:buFontTx/>
              <a:buNone/>
            </a:pPr>
            <a:endParaRPr lang="ru-RU" altLang="ru-RU" sz="1500" b="1" i="1">
              <a:solidFill>
                <a:srgbClr val="7030A0"/>
              </a:solidFill>
            </a:endParaRPr>
          </a:p>
          <a:p>
            <a:pPr>
              <a:lnSpc>
                <a:spcPct val="100000"/>
              </a:lnSpc>
              <a:spcBef>
                <a:spcPct val="0"/>
              </a:spcBef>
              <a:buFontTx/>
              <a:buNone/>
            </a:pPr>
            <a:r>
              <a:rPr lang="ru-RU" altLang="ru-RU" sz="1800" b="1" i="1">
                <a:solidFill>
                  <a:srgbClr val="7030A0"/>
                </a:solidFill>
              </a:rPr>
              <a:t>МБОУ СОШ № 15- </a:t>
            </a:r>
            <a:r>
              <a:rPr lang="ru-RU" altLang="ru-RU" sz="1800" b="1" i="1">
                <a:solidFill>
                  <a:srgbClr val="004846"/>
                </a:solidFill>
              </a:rPr>
              <a:t>координатор – </a:t>
            </a:r>
            <a:r>
              <a:rPr lang="ru-RU" altLang="ru-RU" sz="1500" b="1" i="1">
                <a:solidFill>
                  <a:srgbClr val="7030A0"/>
                </a:solidFill>
              </a:rPr>
              <a:t>Постнова Татьяна Владимировна</a:t>
            </a:r>
          </a:p>
          <a:p>
            <a:pPr>
              <a:lnSpc>
                <a:spcPct val="100000"/>
              </a:lnSpc>
              <a:spcBef>
                <a:spcPct val="0"/>
              </a:spcBef>
              <a:buFontTx/>
              <a:buNone/>
            </a:pPr>
            <a:endParaRPr lang="ru-RU" altLang="ru-RU" sz="1200" b="1" i="1">
              <a:solidFill>
                <a:srgbClr val="004846"/>
              </a:solidFill>
            </a:endParaRPr>
          </a:p>
        </p:txBody>
      </p:sp>
      <p:pic>
        <p:nvPicPr>
          <p:cNvPr id="6164" name="Рисунок 3"/>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38188" y="903685"/>
            <a:ext cx="2422922" cy="394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385310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Образовательные результаты по итогам реализации Антикризисного плана</a:t>
            </a:r>
          </a:p>
        </p:txBody>
      </p:sp>
      <p:sp>
        <p:nvSpPr>
          <p:cNvPr id="2" name="Объект 1"/>
          <p:cNvSpPr>
            <a:spLocks noGrp="1"/>
          </p:cNvSpPr>
          <p:nvPr>
            <p:ph sz="half" idx="2"/>
          </p:nvPr>
        </p:nvSpPr>
        <p:spPr>
          <a:xfrm>
            <a:off x="155575" y="745113"/>
            <a:ext cx="7677380" cy="5996255"/>
          </a:xfrm>
          <a:ln>
            <a:solidFill>
              <a:srgbClr val="296D7F"/>
            </a:solidFill>
          </a:ln>
        </p:spPr>
        <p:txBody>
          <a:bodyPr>
            <a:noAutofit/>
          </a:bodyPr>
          <a:lstStyle/>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Положительная динамика ЕГЭ по 7 из 11 предметов (64%), в зеленой зоне ПК – 6 предметов (55%)</a:t>
            </a:r>
            <a:endParaRPr lang="ru-RU" sz="1200"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1200" b="1" dirty="0" smtClean="0">
                <a:solidFill>
                  <a:srgbClr val="FFC000"/>
                </a:solidFill>
                <a:latin typeface="Times New Roman" panose="02020603050405020304" pitchFamily="18" charset="0"/>
                <a:cs typeface="Times New Roman" panose="02020603050405020304" pitchFamily="18" charset="0"/>
              </a:rPr>
              <a:t>Математика базовая:</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a:t>
            </a:r>
            <a:r>
              <a:rPr lang="ru-RU" sz="1200" dirty="0" smtClean="0">
                <a:latin typeface="Times New Roman" panose="02020603050405020304" pitchFamily="18" charset="0"/>
                <a:cs typeface="Times New Roman" panose="02020603050405020304" pitchFamily="18" charset="0"/>
              </a:rPr>
              <a:t>2,79%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1,99%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0,8%)</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3,75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4,11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0,36)</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 выпускников, получивших </a:t>
            </a:r>
            <a:r>
              <a:rPr lang="ru-RU" sz="1200" dirty="0" smtClean="0">
                <a:latin typeface="Times New Roman" panose="02020603050405020304" pitchFamily="18" charset="0"/>
                <a:cs typeface="Times New Roman" panose="02020603050405020304" pitchFamily="18" charset="0"/>
              </a:rPr>
              <a:t>«5» </a:t>
            </a:r>
            <a:r>
              <a:rPr lang="ru-RU" sz="1200" dirty="0">
                <a:latin typeface="Times New Roman" panose="02020603050405020304" pitchFamily="18" charset="0"/>
                <a:cs typeface="Times New Roman" panose="02020603050405020304" pitchFamily="18" charset="0"/>
              </a:rPr>
              <a:t>с </a:t>
            </a:r>
            <a:r>
              <a:rPr lang="ru-RU" sz="1200" dirty="0" smtClean="0">
                <a:latin typeface="Times New Roman" panose="02020603050405020304" pitchFamily="18" charset="0"/>
                <a:cs typeface="Times New Roman" panose="02020603050405020304" pitchFamily="18" charset="0"/>
              </a:rPr>
              <a:t>9,5%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20,53%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11,03%)</a:t>
            </a:r>
            <a:r>
              <a:rPr lang="ru-RU" sz="1200" dirty="0" smtClean="0">
                <a:latin typeface="Times New Roman" panose="02020603050405020304" pitchFamily="18" charset="0"/>
                <a:cs typeface="Times New Roman" panose="02020603050405020304" pitchFamily="18" charset="0"/>
              </a:rPr>
              <a:t>.</a:t>
            </a:r>
            <a:endParaRPr lang="ru-RU" sz="1200" b="1" dirty="0" smtClean="0">
              <a:latin typeface="Times New Roman" panose="02020603050405020304" pitchFamily="18" charset="0"/>
              <a:cs typeface="Times New Roman" panose="02020603050405020304" pitchFamily="18" charset="0"/>
            </a:endParaRPr>
          </a:p>
          <a:p>
            <a:pPr marL="0" indent="0" algn="just">
              <a:spcBef>
                <a:spcPts val="0"/>
              </a:spcBef>
              <a:buNone/>
            </a:pPr>
            <a:r>
              <a:rPr lang="ru-RU" sz="1200" b="1" u="sng" dirty="0" smtClean="0">
                <a:solidFill>
                  <a:srgbClr val="00B050"/>
                </a:solidFill>
                <a:latin typeface="Times New Roman" panose="02020603050405020304" pitchFamily="18" charset="0"/>
                <a:cs typeface="Times New Roman" panose="02020603050405020304" pitchFamily="18" charset="0"/>
              </a:rPr>
              <a:t>Математика профильная: </a:t>
            </a:r>
            <a:r>
              <a:rPr lang="ru-RU" sz="1200" u="sng" dirty="0" smtClean="0">
                <a:latin typeface="Times New Roman" panose="02020603050405020304" pitchFamily="18" charset="0"/>
                <a:cs typeface="Times New Roman" panose="02020603050405020304" pitchFamily="18" charset="0"/>
              </a:rPr>
              <a:t>снижение % выпускников, не преодолевших порог, с 14,53% в 2022 году до 3,31% в 2024 году </a:t>
            </a:r>
            <a:r>
              <a:rPr lang="ru-RU" sz="1200" b="1" u="sng" dirty="0" smtClean="0">
                <a:latin typeface="Times New Roman" panose="02020603050405020304" pitchFamily="18" charset="0"/>
                <a:cs typeface="Times New Roman" panose="02020603050405020304" pitchFamily="18" charset="0"/>
              </a:rPr>
              <a:t>(- 11,22%)</a:t>
            </a:r>
            <a:r>
              <a:rPr lang="ru-RU" sz="1200" u="sng" dirty="0" smtClean="0">
                <a:latin typeface="Times New Roman" panose="02020603050405020304" pitchFamily="18" charset="0"/>
                <a:cs typeface="Times New Roman" panose="02020603050405020304" pitchFamily="18" charset="0"/>
              </a:rPr>
              <a:t>, рост среднего балла с 39,87 в 2022 году до 58,12 в 2024 году </a:t>
            </a:r>
            <a:r>
              <a:rPr lang="ru-RU" sz="1200" b="1" u="sng" dirty="0" smtClean="0">
                <a:latin typeface="Times New Roman" panose="02020603050405020304" pitchFamily="18" charset="0"/>
                <a:cs typeface="Times New Roman" panose="02020603050405020304" pitchFamily="18" charset="0"/>
              </a:rPr>
              <a:t>(+ 18,25)</a:t>
            </a:r>
            <a:r>
              <a:rPr lang="ru-RU" sz="1200" u="sng" dirty="0" smtClean="0">
                <a:latin typeface="Times New Roman" panose="02020603050405020304" pitchFamily="18" charset="0"/>
                <a:cs typeface="Times New Roman" panose="02020603050405020304" pitchFamily="18" charset="0"/>
              </a:rPr>
              <a:t>, рост  % выпускников, получивших 81+ </a:t>
            </a:r>
            <a:r>
              <a:rPr lang="ru-RU" sz="1200" u="sng" dirty="0">
                <a:latin typeface="Times New Roman" panose="02020603050405020304" pitchFamily="18" charset="0"/>
                <a:cs typeface="Times New Roman" panose="02020603050405020304" pitchFamily="18" charset="0"/>
              </a:rPr>
              <a:t>баллов с 0</a:t>
            </a:r>
            <a:r>
              <a:rPr lang="ru-RU" sz="1200" u="sng" dirty="0" smtClean="0">
                <a:latin typeface="Times New Roman" panose="02020603050405020304" pitchFamily="18" charset="0"/>
                <a:cs typeface="Times New Roman" panose="02020603050405020304" pitchFamily="18" charset="0"/>
              </a:rPr>
              <a:t>% </a:t>
            </a:r>
            <a:r>
              <a:rPr lang="ru-RU" sz="1200" u="sng" dirty="0">
                <a:latin typeface="Times New Roman" panose="02020603050405020304" pitchFamily="18" charset="0"/>
                <a:cs typeface="Times New Roman" panose="02020603050405020304" pitchFamily="18" charset="0"/>
              </a:rPr>
              <a:t>в 2022 году до </a:t>
            </a:r>
            <a:r>
              <a:rPr lang="ru-RU" sz="1200" u="sng" dirty="0" smtClean="0">
                <a:latin typeface="Times New Roman" panose="02020603050405020304" pitchFamily="18" charset="0"/>
                <a:cs typeface="Times New Roman" panose="02020603050405020304" pitchFamily="18" charset="0"/>
              </a:rPr>
              <a:t>10,6% </a:t>
            </a:r>
            <a:r>
              <a:rPr lang="ru-RU" sz="1200" u="sng" dirty="0">
                <a:latin typeface="Times New Roman" panose="02020603050405020304" pitchFamily="18" charset="0"/>
                <a:cs typeface="Times New Roman" panose="02020603050405020304" pitchFamily="18" charset="0"/>
              </a:rPr>
              <a:t>в 2024 </a:t>
            </a:r>
            <a:r>
              <a:rPr lang="ru-RU" sz="1200" u="sng" dirty="0" smtClean="0">
                <a:latin typeface="Times New Roman" panose="02020603050405020304" pitchFamily="18" charset="0"/>
                <a:cs typeface="Times New Roman" panose="02020603050405020304" pitchFamily="18" charset="0"/>
              </a:rPr>
              <a:t>году </a:t>
            </a:r>
            <a:r>
              <a:rPr lang="ru-RU" sz="1200" b="1" u="sng" dirty="0" smtClean="0">
                <a:latin typeface="Times New Roman" panose="02020603050405020304" pitchFamily="18" charset="0"/>
                <a:cs typeface="Times New Roman" panose="02020603050405020304" pitchFamily="18" charset="0"/>
              </a:rPr>
              <a:t>(+10,6%)</a:t>
            </a:r>
            <a:r>
              <a:rPr lang="ru-RU" sz="1200" u="sng"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200" b="1" dirty="0" smtClean="0">
                <a:solidFill>
                  <a:srgbClr val="FFC000"/>
                </a:solidFill>
                <a:latin typeface="Times New Roman" panose="02020603050405020304" pitchFamily="18" charset="0"/>
                <a:cs typeface="Times New Roman" panose="02020603050405020304" pitchFamily="18" charset="0"/>
              </a:rPr>
              <a:t>Физика:</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a:t>
            </a:r>
            <a:r>
              <a:rPr lang="ru-RU" sz="1200" dirty="0" smtClean="0">
                <a:latin typeface="Times New Roman" panose="02020603050405020304" pitchFamily="18" charset="0"/>
                <a:cs typeface="Times New Roman" panose="02020603050405020304" pitchFamily="18" charset="0"/>
              </a:rPr>
              <a:t>7,82%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1,32%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6,5%)</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38,58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55,87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17,29)</a:t>
            </a:r>
            <a:r>
              <a:rPr lang="ru-RU" sz="1200" dirty="0" smtClean="0">
                <a:latin typeface="Times New Roman" panose="02020603050405020304" pitchFamily="18" charset="0"/>
                <a:cs typeface="Times New Roman" panose="02020603050405020304" pitchFamily="18" charset="0"/>
              </a:rPr>
              <a:t>, рост  </a:t>
            </a:r>
            <a:r>
              <a:rPr lang="ru-RU" sz="1200" dirty="0">
                <a:latin typeface="Times New Roman" panose="02020603050405020304" pitchFamily="18" charset="0"/>
                <a:cs typeface="Times New Roman" panose="02020603050405020304" pitchFamily="18" charset="0"/>
              </a:rPr>
              <a:t>% выпускников, получивших 81+ баллов с </a:t>
            </a:r>
            <a:r>
              <a:rPr lang="ru-RU" sz="1200" dirty="0" smtClean="0">
                <a:latin typeface="Times New Roman" panose="02020603050405020304" pitchFamily="18" charset="0"/>
                <a:cs typeface="Times New Roman" panose="02020603050405020304" pitchFamily="18" charset="0"/>
              </a:rPr>
              <a:t>1,12%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1,32% </a:t>
            </a:r>
            <a:r>
              <a:rPr lang="ru-RU" sz="1200" dirty="0">
                <a:latin typeface="Times New Roman" panose="02020603050405020304" pitchFamily="18" charset="0"/>
                <a:cs typeface="Times New Roman" panose="02020603050405020304" pitchFamily="18" charset="0"/>
              </a:rPr>
              <a:t>в 2024 </a:t>
            </a:r>
            <a:r>
              <a:rPr lang="ru-RU" sz="1200" dirty="0" smtClean="0">
                <a:latin typeface="Times New Roman" panose="02020603050405020304" pitchFamily="18" charset="0"/>
                <a:cs typeface="Times New Roman" panose="02020603050405020304" pitchFamily="18" charset="0"/>
              </a:rPr>
              <a:t>году </a:t>
            </a:r>
            <a:r>
              <a:rPr lang="ru-RU" sz="1200" b="1" dirty="0" smtClean="0">
                <a:latin typeface="Times New Roman" panose="02020603050405020304" pitchFamily="18" charset="0"/>
                <a:cs typeface="Times New Roman" panose="02020603050405020304" pitchFamily="18" charset="0"/>
              </a:rPr>
              <a:t>(+ 0,2%)</a:t>
            </a:r>
            <a:r>
              <a:rPr lang="ru-RU" sz="1200"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200" b="1" dirty="0" smtClean="0">
                <a:solidFill>
                  <a:srgbClr val="00B050"/>
                </a:solidFill>
                <a:latin typeface="Times New Roman" panose="02020603050405020304" pitchFamily="18" charset="0"/>
                <a:cs typeface="Times New Roman" panose="02020603050405020304" pitchFamily="18" charset="0"/>
              </a:rPr>
              <a:t>Химия:</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a:t>
            </a:r>
            <a:r>
              <a:rPr lang="ru-RU" sz="1200" dirty="0" smtClean="0">
                <a:latin typeface="Times New Roman" panose="02020603050405020304" pitchFamily="18" charset="0"/>
                <a:cs typeface="Times New Roman" panose="02020603050405020304" pitchFamily="18" charset="0"/>
              </a:rPr>
              <a:t>3,35% </a:t>
            </a:r>
            <a:r>
              <a:rPr lang="ru-RU" sz="1200" dirty="0">
                <a:latin typeface="Times New Roman" panose="02020603050405020304" pitchFamily="18" charset="0"/>
                <a:cs typeface="Times New Roman" panose="02020603050405020304" pitchFamily="18" charset="0"/>
              </a:rPr>
              <a:t>в 2022 году до 1,32% в 2024 году </a:t>
            </a:r>
            <a:r>
              <a:rPr lang="ru-RU" sz="1200" b="1" dirty="0" smtClean="0">
                <a:latin typeface="Times New Roman" panose="02020603050405020304" pitchFamily="18" charset="0"/>
                <a:cs typeface="Times New Roman" panose="02020603050405020304" pitchFamily="18" charset="0"/>
              </a:rPr>
              <a:t>(-2,03%)</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46,13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57,25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11,12)</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 выпускников, получивших 81+ баллов с </a:t>
            </a:r>
            <a:r>
              <a:rPr lang="ru-RU" sz="1200" dirty="0" smtClean="0">
                <a:latin typeface="Times New Roman" panose="02020603050405020304" pitchFamily="18" charset="0"/>
                <a:cs typeface="Times New Roman" panose="02020603050405020304" pitchFamily="18" charset="0"/>
              </a:rPr>
              <a:t>1,12%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1,99%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0,87%)</a:t>
            </a:r>
            <a:r>
              <a:rPr lang="ru-RU" sz="1200"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200" b="1" dirty="0" smtClean="0">
                <a:solidFill>
                  <a:srgbClr val="FFC000"/>
                </a:solidFill>
                <a:latin typeface="Times New Roman" panose="02020603050405020304" pitchFamily="18" charset="0"/>
                <a:cs typeface="Times New Roman" panose="02020603050405020304" pitchFamily="18" charset="0"/>
              </a:rPr>
              <a:t>Биология:</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a:t>
            </a:r>
            <a:r>
              <a:rPr lang="ru-RU" sz="1200" dirty="0" smtClean="0">
                <a:latin typeface="Times New Roman" panose="02020603050405020304" pitchFamily="18" charset="0"/>
                <a:cs typeface="Times New Roman" panose="02020603050405020304" pitchFamily="18" charset="0"/>
              </a:rPr>
              <a:t>4,47%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1,99%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a:t>
            </a:r>
            <a:r>
              <a:rPr lang="ru-RU" sz="1200" b="1" dirty="0" smtClean="0">
                <a:latin typeface="Times New Roman" panose="02020603050405020304" pitchFamily="18" charset="0"/>
                <a:cs typeface="Times New Roman" panose="02020603050405020304" pitchFamily="18" charset="0"/>
              </a:rPr>
              <a:t>2,48%)</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44,18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50,67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6,49)</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 выпускников, получивших 81+ баллов с 0</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1,32% </a:t>
            </a:r>
            <a:r>
              <a:rPr lang="ru-RU" sz="1200" dirty="0">
                <a:latin typeface="Times New Roman" panose="02020603050405020304" pitchFamily="18" charset="0"/>
                <a:cs typeface="Times New Roman" panose="02020603050405020304" pitchFamily="18" charset="0"/>
              </a:rPr>
              <a:t>в 2024 </a:t>
            </a:r>
            <a:r>
              <a:rPr lang="ru-RU" sz="1200" dirty="0" smtClean="0">
                <a:latin typeface="Times New Roman" panose="02020603050405020304" pitchFamily="18" charset="0"/>
                <a:cs typeface="Times New Roman" panose="02020603050405020304" pitchFamily="18" charset="0"/>
              </a:rPr>
              <a:t>году </a:t>
            </a:r>
            <a:r>
              <a:rPr lang="ru-RU" sz="1200" b="1" dirty="0" smtClean="0">
                <a:latin typeface="Times New Roman" panose="02020603050405020304" pitchFamily="18" charset="0"/>
                <a:cs typeface="Times New Roman" panose="02020603050405020304" pitchFamily="18" charset="0"/>
              </a:rPr>
              <a:t>(+1,32%)</a:t>
            </a:r>
            <a:r>
              <a:rPr lang="ru-RU" sz="1200"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200" b="1" dirty="0" smtClean="0">
                <a:solidFill>
                  <a:srgbClr val="00B050"/>
                </a:solidFill>
                <a:latin typeface="Times New Roman" panose="02020603050405020304" pitchFamily="18" charset="0"/>
                <a:cs typeface="Times New Roman" panose="02020603050405020304" pitchFamily="18" charset="0"/>
              </a:rPr>
              <a:t>Информатика:</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3,35% в 2022 году до </a:t>
            </a:r>
            <a:r>
              <a:rPr lang="ru-RU" sz="1200" dirty="0" smtClean="0">
                <a:latin typeface="Times New Roman" panose="02020603050405020304" pitchFamily="18" charset="0"/>
                <a:cs typeface="Times New Roman" panose="02020603050405020304" pitchFamily="18" charset="0"/>
              </a:rPr>
              <a:t>1,99% </a:t>
            </a:r>
            <a:r>
              <a:rPr lang="ru-RU" sz="1200" dirty="0">
                <a:latin typeface="Times New Roman" panose="02020603050405020304" pitchFamily="18" charset="0"/>
                <a:cs typeface="Times New Roman" panose="02020603050405020304" pitchFamily="18" charset="0"/>
              </a:rPr>
              <a:t>в 2024 </a:t>
            </a:r>
            <a:r>
              <a:rPr lang="ru-RU" sz="1200" dirty="0" smtClean="0">
                <a:latin typeface="Times New Roman" panose="02020603050405020304" pitchFamily="18" charset="0"/>
                <a:cs typeface="Times New Roman" panose="02020603050405020304" pitchFamily="18" charset="0"/>
              </a:rPr>
              <a:t>году           </a:t>
            </a:r>
            <a:r>
              <a:rPr lang="ru-RU" sz="1200" b="1" dirty="0" smtClean="0">
                <a:latin typeface="Times New Roman" panose="02020603050405020304" pitchFamily="18" charset="0"/>
                <a:cs typeface="Times New Roman" panose="02020603050405020304" pitchFamily="18" charset="0"/>
              </a:rPr>
              <a:t>(-1,36%)</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51,66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62,56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10,9)</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 выпускников, получивших 81+ баллов с </a:t>
            </a:r>
            <a:r>
              <a:rPr lang="ru-RU" sz="1200" dirty="0" smtClean="0">
                <a:latin typeface="Times New Roman" panose="02020603050405020304" pitchFamily="18" charset="0"/>
                <a:cs typeface="Times New Roman" panose="02020603050405020304" pitchFamily="18" charset="0"/>
              </a:rPr>
              <a:t>1,68%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3,31%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1,63%)</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r>
              <a:rPr lang="ru-RU" sz="1200" b="1" dirty="0" smtClean="0">
                <a:solidFill>
                  <a:srgbClr val="00B050"/>
                </a:solidFill>
                <a:latin typeface="Times New Roman" panose="02020603050405020304" pitchFamily="18" charset="0"/>
                <a:cs typeface="Times New Roman" panose="02020603050405020304" pitchFamily="18" charset="0"/>
              </a:rPr>
              <a:t>История:</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снижение % выпускников, не преодолевших порог, с </a:t>
            </a:r>
            <a:r>
              <a:rPr lang="ru-RU" sz="1200" dirty="0" smtClean="0">
                <a:latin typeface="Times New Roman" panose="02020603050405020304" pitchFamily="18" charset="0"/>
                <a:cs typeface="Times New Roman" panose="02020603050405020304" pitchFamily="18" charset="0"/>
              </a:rPr>
              <a:t>5,08% </a:t>
            </a:r>
            <a:r>
              <a:rPr lang="ru-RU" sz="1200" dirty="0">
                <a:latin typeface="Times New Roman" panose="02020603050405020304" pitchFamily="18" charset="0"/>
                <a:cs typeface="Times New Roman" panose="02020603050405020304" pitchFamily="18" charset="0"/>
              </a:rPr>
              <a:t>в </a:t>
            </a:r>
            <a:r>
              <a:rPr lang="ru-RU" sz="1200" dirty="0" smtClean="0">
                <a:latin typeface="Times New Roman" panose="02020603050405020304" pitchFamily="18" charset="0"/>
                <a:cs typeface="Times New Roman" panose="02020603050405020304" pitchFamily="18" charset="0"/>
              </a:rPr>
              <a:t>2023 </a:t>
            </a:r>
            <a:r>
              <a:rPr lang="ru-RU" sz="1200" dirty="0">
                <a:latin typeface="Times New Roman" panose="02020603050405020304" pitchFamily="18" charset="0"/>
                <a:cs typeface="Times New Roman" panose="02020603050405020304" pitchFamily="18" charset="0"/>
              </a:rPr>
              <a:t>году до </a:t>
            </a:r>
            <a:r>
              <a:rPr lang="ru-RU" sz="1200" dirty="0" smtClean="0">
                <a:latin typeface="Times New Roman" panose="02020603050405020304" pitchFamily="18" charset="0"/>
                <a:cs typeface="Times New Roman" panose="02020603050405020304" pitchFamily="18" charset="0"/>
              </a:rPr>
              <a:t>1,32% </a:t>
            </a:r>
            <a:r>
              <a:rPr lang="ru-RU" sz="1200" dirty="0">
                <a:latin typeface="Times New Roman" panose="02020603050405020304" pitchFamily="18" charset="0"/>
                <a:cs typeface="Times New Roman" panose="02020603050405020304" pitchFamily="18" charset="0"/>
              </a:rPr>
              <a:t>в 2024 году </a:t>
            </a:r>
            <a:r>
              <a:rPr lang="ru-RU" sz="1200" b="1" dirty="0" smtClean="0">
                <a:latin typeface="Times New Roman" panose="02020603050405020304" pitchFamily="18" charset="0"/>
                <a:cs typeface="Times New Roman" panose="02020603050405020304" pitchFamily="18" charset="0"/>
              </a:rPr>
              <a:t>(-</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3,76%)</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52,46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56,39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3,93)</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рост  % выпускников, получивших 81+ баллов с </a:t>
            </a:r>
            <a:r>
              <a:rPr lang="ru-RU" sz="1200" dirty="0" smtClean="0">
                <a:latin typeface="Times New Roman" panose="02020603050405020304" pitchFamily="18" charset="0"/>
                <a:cs typeface="Times New Roman" panose="02020603050405020304" pitchFamily="18" charset="0"/>
              </a:rPr>
              <a:t>1,12% </a:t>
            </a:r>
            <a:r>
              <a:rPr lang="ru-RU" sz="1200" dirty="0">
                <a:latin typeface="Times New Roman" panose="02020603050405020304" pitchFamily="18" charset="0"/>
                <a:cs typeface="Times New Roman" panose="02020603050405020304" pitchFamily="18" charset="0"/>
              </a:rPr>
              <a:t>в 2022 году до </a:t>
            </a:r>
            <a:r>
              <a:rPr lang="ru-RU" sz="1200" dirty="0" smtClean="0">
                <a:latin typeface="Times New Roman" panose="02020603050405020304" pitchFamily="18" charset="0"/>
                <a:cs typeface="Times New Roman" panose="02020603050405020304" pitchFamily="18" charset="0"/>
              </a:rPr>
              <a:t>1,99%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0,87%)</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r>
              <a:rPr lang="ru-RU" sz="1200" b="1" dirty="0" smtClean="0">
                <a:solidFill>
                  <a:srgbClr val="00B050"/>
                </a:solidFill>
                <a:latin typeface="Times New Roman" panose="02020603050405020304" pitchFamily="18" charset="0"/>
                <a:cs typeface="Times New Roman" panose="02020603050405020304" pitchFamily="18" charset="0"/>
              </a:rPr>
              <a:t>География:</a:t>
            </a:r>
            <a:r>
              <a:rPr lang="ru-RU" sz="1200" dirty="0" smtClean="0">
                <a:latin typeface="Times New Roman" panose="02020603050405020304" pitchFamily="18" charset="0"/>
                <a:cs typeface="Times New Roman" panose="02020603050405020304" pitchFamily="18" charset="0"/>
              </a:rPr>
              <a:t> выпускники, </a:t>
            </a:r>
            <a:r>
              <a:rPr lang="ru-RU" sz="1200" dirty="0">
                <a:latin typeface="Times New Roman" panose="02020603050405020304" pitchFamily="18" charset="0"/>
                <a:cs typeface="Times New Roman" panose="02020603050405020304" pitchFamily="18" charset="0"/>
              </a:rPr>
              <a:t>не </a:t>
            </a:r>
            <a:r>
              <a:rPr lang="ru-RU" sz="1200" dirty="0" smtClean="0">
                <a:latin typeface="Times New Roman" panose="02020603050405020304" pitchFamily="18" charset="0"/>
                <a:cs typeface="Times New Roman" panose="02020603050405020304" pitchFamily="18" charset="0"/>
              </a:rPr>
              <a:t>преодолевшие </a:t>
            </a:r>
            <a:r>
              <a:rPr lang="ru-RU" sz="1200" dirty="0">
                <a:latin typeface="Times New Roman" panose="02020603050405020304" pitchFamily="18" charset="0"/>
                <a:cs typeface="Times New Roman" panose="02020603050405020304" pitchFamily="18" charset="0"/>
              </a:rPr>
              <a:t>порог, </a:t>
            </a:r>
            <a:r>
              <a:rPr lang="ru-RU" sz="1200" dirty="0" smtClean="0">
                <a:latin typeface="Times New Roman" panose="02020603050405020304" pitchFamily="18" charset="0"/>
                <a:cs typeface="Times New Roman" panose="02020603050405020304" pitchFamily="18" charset="0"/>
              </a:rPr>
              <a:t>отсутствуют, </a:t>
            </a:r>
            <a:r>
              <a:rPr lang="ru-RU" sz="1200" dirty="0">
                <a:latin typeface="Times New Roman" panose="02020603050405020304" pitchFamily="18" charset="0"/>
                <a:cs typeface="Times New Roman" panose="02020603050405020304" pitchFamily="18" charset="0"/>
              </a:rPr>
              <a:t>рост среднего балла с </a:t>
            </a:r>
            <a:r>
              <a:rPr lang="ru-RU" sz="1200" dirty="0" smtClean="0">
                <a:latin typeface="Times New Roman" panose="02020603050405020304" pitchFamily="18" charset="0"/>
                <a:cs typeface="Times New Roman" panose="02020603050405020304" pitchFamily="18" charset="0"/>
              </a:rPr>
              <a:t>55,75 </a:t>
            </a:r>
            <a:r>
              <a:rPr lang="ru-RU" sz="1200" dirty="0">
                <a:latin typeface="Times New Roman" panose="02020603050405020304" pitchFamily="18" charset="0"/>
                <a:cs typeface="Times New Roman" panose="02020603050405020304" pitchFamily="18" charset="0"/>
              </a:rPr>
              <a:t>в </a:t>
            </a:r>
            <a:r>
              <a:rPr lang="ru-RU" sz="1200" dirty="0" smtClean="0">
                <a:latin typeface="Times New Roman" panose="02020603050405020304" pitchFamily="18" charset="0"/>
                <a:cs typeface="Times New Roman" panose="02020603050405020304" pitchFamily="18" charset="0"/>
              </a:rPr>
              <a:t>2023 </a:t>
            </a:r>
            <a:r>
              <a:rPr lang="ru-RU" sz="1200" dirty="0">
                <a:latin typeface="Times New Roman" panose="02020603050405020304" pitchFamily="18" charset="0"/>
                <a:cs typeface="Times New Roman" panose="02020603050405020304" pitchFamily="18" charset="0"/>
              </a:rPr>
              <a:t>году до </a:t>
            </a:r>
            <a:r>
              <a:rPr lang="ru-RU" sz="1200" dirty="0" smtClean="0">
                <a:latin typeface="Times New Roman" panose="02020603050405020304" pitchFamily="18" charset="0"/>
                <a:cs typeface="Times New Roman" panose="02020603050405020304" pitchFamily="18" charset="0"/>
              </a:rPr>
              <a:t>86 </a:t>
            </a:r>
            <a:r>
              <a:rPr lang="ru-RU" sz="1200" dirty="0">
                <a:latin typeface="Times New Roman" panose="02020603050405020304" pitchFamily="18" charset="0"/>
                <a:cs typeface="Times New Roman" panose="02020603050405020304" pitchFamily="18" charset="0"/>
              </a:rPr>
              <a:t>в 2024 году </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30,25)</a:t>
            </a:r>
            <a:r>
              <a:rPr lang="ru-RU" sz="1200" dirty="0" smtClean="0">
                <a:latin typeface="Times New Roman" panose="02020603050405020304" pitchFamily="18" charset="0"/>
                <a:cs typeface="Times New Roman" panose="02020603050405020304" pitchFamily="18" charset="0"/>
              </a:rPr>
              <a:t>, сдавал 1 выпускник (86 б.).</a:t>
            </a: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«Нестабильные» результаты</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по </a:t>
            </a:r>
            <a:r>
              <a:rPr lang="ru-RU" sz="1200" b="1" dirty="0" smtClean="0">
                <a:solidFill>
                  <a:srgbClr val="00B050"/>
                </a:solidFill>
                <a:latin typeface="Times New Roman" panose="02020603050405020304" pitchFamily="18" charset="0"/>
                <a:cs typeface="Times New Roman" panose="02020603050405020304" pitchFamily="18" charset="0"/>
              </a:rPr>
              <a:t>русскому языку</a:t>
            </a:r>
            <a:r>
              <a:rPr lang="ru-RU" sz="1200" dirty="0" smtClean="0">
                <a:latin typeface="Times New Roman" panose="02020603050405020304" pitchFamily="18" charset="0"/>
                <a:cs typeface="Times New Roman" panose="02020603050405020304" pitchFamily="18" charset="0"/>
              </a:rPr>
              <a:t> (нет не сдавших, -3,73 средний балл, +0,81% более 80 б.), </a:t>
            </a:r>
            <a:r>
              <a:rPr lang="ru-RU" sz="1200" b="1" dirty="0" smtClean="0">
                <a:solidFill>
                  <a:srgbClr val="FFC000"/>
                </a:solidFill>
                <a:latin typeface="Times New Roman" panose="02020603050405020304" pitchFamily="18" charset="0"/>
                <a:cs typeface="Times New Roman" panose="02020603050405020304" pitchFamily="18" charset="0"/>
              </a:rPr>
              <a:t>обществознанию</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+1,62 </a:t>
            </a:r>
            <a:r>
              <a:rPr lang="ru-RU" sz="1200" dirty="0" smtClean="0">
                <a:latin typeface="Times New Roman" panose="02020603050405020304" pitchFamily="18" charset="0"/>
                <a:cs typeface="Times New Roman" panose="02020603050405020304" pitchFamily="18" charset="0"/>
              </a:rPr>
              <a:t>не сдавших, - 0,98 </a:t>
            </a:r>
            <a:r>
              <a:rPr lang="ru-RU" sz="1200" dirty="0">
                <a:latin typeface="Times New Roman" panose="02020603050405020304" pitchFamily="18" charset="0"/>
                <a:cs typeface="Times New Roman" panose="02020603050405020304" pitchFamily="18" charset="0"/>
              </a:rPr>
              <a:t>средний балл, </a:t>
            </a:r>
            <a:r>
              <a:rPr lang="ru-RU" sz="1200" dirty="0" smtClean="0">
                <a:latin typeface="Times New Roman" panose="02020603050405020304" pitchFamily="18" charset="0"/>
                <a:cs typeface="Times New Roman" panose="02020603050405020304" pitchFamily="18" charset="0"/>
              </a:rPr>
              <a:t>+1,18% </a:t>
            </a:r>
            <a:r>
              <a:rPr lang="ru-RU" sz="1200" dirty="0">
                <a:latin typeface="Times New Roman" panose="02020603050405020304" pitchFamily="18" charset="0"/>
                <a:cs typeface="Times New Roman" panose="02020603050405020304" pitchFamily="18" charset="0"/>
              </a:rPr>
              <a:t>более 80 б.), </a:t>
            </a:r>
            <a:r>
              <a:rPr lang="ru-RU" sz="1200" b="1" dirty="0" smtClean="0">
                <a:solidFill>
                  <a:srgbClr val="FFC000"/>
                </a:solidFill>
                <a:latin typeface="Times New Roman" panose="02020603050405020304" pitchFamily="18" charset="0"/>
                <a:cs typeface="Times New Roman" panose="02020603050405020304" pitchFamily="18" charset="0"/>
              </a:rPr>
              <a:t>литературе</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(нет не сдавших, </a:t>
            </a:r>
            <a:r>
              <a:rPr lang="ru-RU" sz="1200" dirty="0" smtClean="0">
                <a:latin typeface="Times New Roman" panose="02020603050405020304" pitchFamily="18" charset="0"/>
                <a:cs typeface="Times New Roman" panose="02020603050405020304" pitchFamily="18" charset="0"/>
              </a:rPr>
              <a:t>- 2,89 </a:t>
            </a:r>
            <a:r>
              <a:rPr lang="ru-RU" sz="1200" dirty="0">
                <a:latin typeface="Times New Roman" panose="02020603050405020304" pitchFamily="18" charset="0"/>
                <a:cs typeface="Times New Roman" panose="02020603050405020304" pitchFamily="18" charset="0"/>
              </a:rPr>
              <a:t>средний балл, 0% более 80 б</a:t>
            </a:r>
            <a:r>
              <a:rPr lang="ru-RU" sz="1200" dirty="0" smtClean="0">
                <a:latin typeface="Times New Roman" panose="02020603050405020304" pitchFamily="18" charset="0"/>
                <a:cs typeface="Times New Roman" panose="02020603050405020304" pitchFamily="18" charset="0"/>
              </a:rPr>
              <a:t>.).</a:t>
            </a:r>
          </a:p>
          <a:p>
            <a:pPr marL="0" indent="0" algn="just">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Снижение результатов </a:t>
            </a:r>
            <a:r>
              <a:rPr lang="ru-RU" sz="1200" dirty="0">
                <a:latin typeface="Times New Roman" panose="02020603050405020304" pitchFamily="18" charset="0"/>
                <a:cs typeface="Times New Roman" panose="02020603050405020304" pitchFamily="18" charset="0"/>
              </a:rPr>
              <a:t>по </a:t>
            </a:r>
            <a:r>
              <a:rPr lang="ru-RU" sz="1200" b="1" dirty="0" smtClean="0">
                <a:solidFill>
                  <a:srgbClr val="FFC000"/>
                </a:solidFill>
                <a:latin typeface="Times New Roman" panose="02020603050405020304" pitchFamily="18" charset="0"/>
                <a:cs typeface="Times New Roman" panose="02020603050405020304" pitchFamily="18" charset="0"/>
              </a:rPr>
              <a:t>английскому языку</a:t>
            </a:r>
            <a:r>
              <a:rPr lang="ru-RU" sz="1200" dirty="0" smtClean="0">
                <a:latin typeface="Times New Roman" panose="02020603050405020304" pitchFamily="18" charset="0"/>
                <a:cs typeface="Times New Roman" panose="02020603050405020304" pitchFamily="18" charset="0"/>
              </a:rPr>
              <a:t> (+0,66 не сдавших, -12,22 средний балл, -0,7% более 80 б.).</a:t>
            </a:r>
          </a:p>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a:p>
            <a:pPr marL="0" indent="0" algn="ctr">
              <a:spcBef>
                <a:spcPts val="0"/>
              </a:spcBef>
              <a:buNone/>
            </a:pPr>
            <a:r>
              <a:rPr lang="ru-RU" sz="1600" b="1" dirty="0">
                <a:solidFill>
                  <a:srgbClr val="9E6D48"/>
                </a:solidFill>
                <a:latin typeface="Times New Roman" panose="02020603050405020304" pitchFamily="18" charset="0"/>
                <a:cs typeface="Times New Roman" panose="02020603050405020304" pitchFamily="18" charset="0"/>
              </a:rPr>
              <a:t>Практикумами по подготовке к ГИА </a:t>
            </a:r>
            <a:r>
              <a:rPr lang="ru-RU" sz="1600" b="1" dirty="0">
                <a:latin typeface="Times New Roman" panose="02020603050405020304" pitchFamily="18" charset="0"/>
                <a:cs typeface="Times New Roman" panose="02020603050405020304" pitchFamily="18" charset="0"/>
              </a:rPr>
              <a:t>по всем сдаваемым предметам в рамках внеурочной деятельности </a:t>
            </a:r>
            <a:r>
              <a:rPr lang="ru-RU" sz="1600" b="1" dirty="0" smtClean="0">
                <a:latin typeface="Times New Roman" panose="02020603050405020304" pitchFamily="18" charset="0"/>
                <a:cs typeface="Times New Roman" panose="02020603050405020304" pitchFamily="18" charset="0"/>
              </a:rPr>
              <a:t>были охвачены </a:t>
            </a:r>
            <a:r>
              <a:rPr lang="ru-RU" sz="1600" b="1" dirty="0">
                <a:latin typeface="Times New Roman" panose="02020603050405020304" pitchFamily="18" charset="0"/>
                <a:cs typeface="Times New Roman" panose="02020603050405020304" pitchFamily="18" charset="0"/>
              </a:rPr>
              <a:t>100% выпускников 9 и 11 классов.</a:t>
            </a: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980697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Образовательные результаты по итогам реализации Антикризисного плана</a:t>
            </a:r>
          </a:p>
        </p:txBody>
      </p:sp>
      <p:sp>
        <p:nvSpPr>
          <p:cNvPr id="2" name="Объект 1"/>
          <p:cNvSpPr>
            <a:spLocks noGrp="1"/>
          </p:cNvSpPr>
          <p:nvPr>
            <p:ph sz="half" idx="2"/>
          </p:nvPr>
        </p:nvSpPr>
        <p:spPr>
          <a:xfrm>
            <a:off x="155575" y="745113"/>
            <a:ext cx="7677380" cy="5996255"/>
          </a:xfrm>
          <a:ln>
            <a:solidFill>
              <a:srgbClr val="296D7F"/>
            </a:solidFill>
          </a:ln>
        </p:spPr>
        <p:txBody>
          <a:bodyPr>
            <a:noAutofit/>
          </a:bodyPr>
          <a:lstStyle/>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6"/>
          <a:stretch>
            <a:fillRect/>
          </a:stretch>
        </p:blipFill>
        <p:spPr>
          <a:xfrm>
            <a:off x="90014" y="705296"/>
            <a:ext cx="7925401" cy="5820048"/>
          </a:xfrm>
          <a:prstGeom prst="rect">
            <a:avLst/>
          </a:prstGeom>
        </p:spPr>
      </p:pic>
    </p:spTree>
    <p:extLst>
      <p:ext uri="{BB962C8B-B14F-4D97-AF65-F5344CB8AC3E}">
        <p14:creationId xmlns:p14="http://schemas.microsoft.com/office/powerpoint/2010/main" val="10025936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12" name="TextBox 11"/>
          <p:cNvSpPr txBox="1"/>
          <p:nvPr/>
        </p:nvSpPr>
        <p:spPr>
          <a:xfrm>
            <a:off x="3108742" y="160338"/>
            <a:ext cx="4544034" cy="338554"/>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Реализация кластерной политики</a:t>
            </a:r>
          </a:p>
        </p:txBody>
      </p:sp>
      <p:sp>
        <p:nvSpPr>
          <p:cNvPr id="2" name="Объект 1"/>
          <p:cNvSpPr>
            <a:spLocks noGrp="1"/>
          </p:cNvSpPr>
          <p:nvPr>
            <p:ph sz="half" idx="2"/>
          </p:nvPr>
        </p:nvSpPr>
        <p:spPr>
          <a:xfrm>
            <a:off x="211830" y="5460866"/>
            <a:ext cx="7385895" cy="1280502"/>
          </a:xfrm>
          <a:ln>
            <a:solidFill>
              <a:srgbClr val="296D7F"/>
            </a:solidFill>
          </a:ln>
        </p:spPr>
        <p:txBody>
          <a:bodyPr>
            <a:noAutofit/>
          </a:bodyPr>
          <a:lstStyle/>
          <a:p>
            <a:pPr marL="0" indent="0" algn="ctr">
              <a:spcBef>
                <a:spcPts val="0"/>
              </a:spcBef>
              <a:buNone/>
            </a:pPr>
            <a:r>
              <a:rPr lang="ru-RU" sz="1600" b="1" dirty="0" smtClean="0">
                <a:solidFill>
                  <a:srgbClr val="9E6D48"/>
                </a:solidFill>
                <a:latin typeface="Times New Roman" panose="02020603050405020304" pitchFamily="18" charset="0"/>
                <a:cs typeface="Times New Roman" panose="02020603050405020304" pitchFamily="18" charset="0"/>
              </a:rPr>
              <a:t>ПРОФОРИЕНТАЦИЯ:</a:t>
            </a:r>
            <a:r>
              <a:rPr lang="ru-RU" sz="1600" b="1" dirty="0" smtClean="0">
                <a:solidFill>
                  <a:srgbClr val="296D7F"/>
                </a:solidFill>
                <a:latin typeface="Times New Roman" panose="02020603050405020304" pitchFamily="18" charset="0"/>
                <a:cs typeface="Times New Roman" panose="02020603050405020304" pitchFamily="18" charset="0"/>
              </a:rPr>
              <a:t> </a:t>
            </a:r>
            <a:r>
              <a:rPr lang="ru-RU" sz="1600" b="1" dirty="0" smtClean="0">
                <a:latin typeface="Times New Roman" panose="02020603050405020304" pitchFamily="18" charset="0"/>
                <a:cs typeface="Times New Roman" panose="02020603050405020304" pitchFamily="18" charset="0"/>
              </a:rPr>
              <a:t>основной уровень </a:t>
            </a:r>
            <a:r>
              <a:rPr lang="ru-RU" sz="1600" b="1" dirty="0" err="1" smtClean="0">
                <a:latin typeface="Times New Roman" panose="02020603050405020304" pitchFamily="18" charset="0"/>
                <a:cs typeface="Times New Roman" panose="02020603050405020304" pitchFamily="18" charset="0"/>
              </a:rPr>
              <a:t>профминимума</a:t>
            </a:r>
            <a:r>
              <a:rPr lang="ru-RU" sz="1600" b="1" dirty="0" smtClean="0">
                <a:latin typeface="Times New Roman" panose="02020603050405020304" pitchFamily="18" charset="0"/>
                <a:cs typeface="Times New Roman" panose="02020603050405020304" pitchFamily="18" charset="0"/>
              </a:rPr>
              <a:t> – 2 ОО, продвинутый уровень </a:t>
            </a:r>
            <a:r>
              <a:rPr lang="ru-RU" sz="1600" b="1" dirty="0" err="1" smtClean="0">
                <a:latin typeface="Times New Roman" panose="02020603050405020304" pitchFamily="18" charset="0"/>
                <a:cs typeface="Times New Roman" panose="02020603050405020304" pitchFamily="18" charset="0"/>
              </a:rPr>
              <a:t>профминимума</a:t>
            </a:r>
            <a:r>
              <a:rPr lang="ru-RU" sz="1600" b="1" dirty="0" smtClean="0">
                <a:latin typeface="Times New Roman" panose="02020603050405020304" pitchFamily="18" charset="0"/>
                <a:cs typeface="Times New Roman" panose="02020603050405020304" pitchFamily="18" charset="0"/>
              </a:rPr>
              <a:t> – 4 ОО.</a:t>
            </a:r>
          </a:p>
          <a:p>
            <a:pPr marL="0" indent="0" algn="just">
              <a:spcBef>
                <a:spcPts val="0"/>
              </a:spcBef>
              <a:buNone/>
            </a:pPr>
            <a:r>
              <a:rPr lang="ru-RU" sz="1400" b="1" dirty="0" smtClean="0">
                <a:latin typeface="Times New Roman" panose="02020603050405020304" pitchFamily="18" charset="0"/>
                <a:cs typeface="Times New Roman" panose="02020603050405020304" pitchFamily="18" charset="0"/>
              </a:rPr>
              <a:t>Охват уч-ся проектами «Билет в будущее» - 494, «Шоу профессий» - 4743, «</a:t>
            </a:r>
            <a:r>
              <a:rPr lang="ru-RU" sz="1400" b="1" dirty="0" err="1" smtClean="0">
                <a:latin typeface="Times New Roman" panose="02020603050405020304" pitchFamily="18" charset="0"/>
                <a:cs typeface="Times New Roman" panose="02020603050405020304" pitchFamily="18" charset="0"/>
              </a:rPr>
              <a:t>Аттестат+профессия</a:t>
            </a:r>
            <a:r>
              <a:rPr lang="ru-RU" sz="1400" b="1" dirty="0" smtClean="0">
                <a:latin typeface="Times New Roman" panose="02020603050405020304" pitchFamily="18" charset="0"/>
                <a:cs typeface="Times New Roman" panose="02020603050405020304" pitchFamily="18" charset="0"/>
              </a:rPr>
              <a:t>» - 259 (2023 год – 44), «Море возможностей» – 124. Уроки технологии на базе СПО – 100% школ, 505 уч-ся 8-х классов.</a:t>
            </a:r>
            <a:endParaRPr lang="ru-RU" sz="1400" b="1"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518328711"/>
              </p:ext>
            </p:extLst>
          </p:nvPr>
        </p:nvGraphicFramePr>
        <p:xfrm>
          <a:off x="232154" y="627126"/>
          <a:ext cx="7365571" cy="4777551"/>
        </p:xfrm>
        <a:graphic>
          <a:graphicData uri="http://schemas.openxmlformats.org/drawingml/2006/table">
            <a:tbl>
              <a:tblPr firstRow="1" firstCol="1" bandRow="1">
                <a:tableStyleId>{5C22544A-7EE6-4342-B048-85BDC9FD1C3A}</a:tableStyleId>
              </a:tblPr>
              <a:tblGrid>
                <a:gridCol w="792088">
                  <a:extLst>
                    <a:ext uri="{9D8B030D-6E8A-4147-A177-3AD203B41FA5}">
                      <a16:colId xmlns:a16="http://schemas.microsoft.com/office/drawing/2014/main" xmlns="" val="2259692715"/>
                    </a:ext>
                  </a:extLst>
                </a:gridCol>
                <a:gridCol w="2076610">
                  <a:extLst>
                    <a:ext uri="{9D8B030D-6E8A-4147-A177-3AD203B41FA5}">
                      <a16:colId xmlns:a16="http://schemas.microsoft.com/office/drawing/2014/main" xmlns="" val="1708961737"/>
                    </a:ext>
                  </a:extLst>
                </a:gridCol>
                <a:gridCol w="2243870">
                  <a:extLst>
                    <a:ext uri="{9D8B030D-6E8A-4147-A177-3AD203B41FA5}">
                      <a16:colId xmlns:a16="http://schemas.microsoft.com/office/drawing/2014/main" xmlns="" val="761518662"/>
                    </a:ext>
                  </a:extLst>
                </a:gridCol>
                <a:gridCol w="2253003">
                  <a:extLst>
                    <a:ext uri="{9D8B030D-6E8A-4147-A177-3AD203B41FA5}">
                      <a16:colId xmlns:a16="http://schemas.microsoft.com/office/drawing/2014/main" xmlns="" val="2552625802"/>
                    </a:ext>
                  </a:extLst>
                </a:gridCol>
              </a:tblGrid>
              <a:tr h="347930">
                <a:tc rowSpan="2">
                  <a:txBody>
                    <a:bodyPr/>
                    <a:lstStyle/>
                    <a:p>
                      <a:pPr>
                        <a:lnSpc>
                          <a:spcPct val="107000"/>
                        </a:lnSpc>
                        <a:spcAft>
                          <a:spcPts val="0"/>
                        </a:spcAft>
                      </a:pPr>
                      <a:r>
                        <a:rPr lang="ru-RU" sz="1000" dirty="0">
                          <a:solidFill>
                            <a:schemeClr val="tx1"/>
                          </a:solidFill>
                          <a:effectLst/>
                        </a:rPr>
                        <a:t>Уровни образования</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rowSpan="2">
                  <a:txBody>
                    <a:bodyPr/>
                    <a:lstStyle/>
                    <a:p>
                      <a:pPr>
                        <a:lnSpc>
                          <a:spcPct val="107000"/>
                        </a:lnSpc>
                        <a:spcAft>
                          <a:spcPts val="0"/>
                        </a:spcAft>
                      </a:pPr>
                      <a:r>
                        <a:rPr lang="ru-RU" sz="1000" dirty="0" err="1">
                          <a:solidFill>
                            <a:schemeClr val="tx1"/>
                          </a:solidFill>
                          <a:effectLst/>
                        </a:rPr>
                        <a:t>Предпрофильное</a:t>
                      </a:r>
                      <a:r>
                        <a:rPr lang="ru-RU" sz="1000" dirty="0">
                          <a:solidFill>
                            <a:schemeClr val="tx1"/>
                          </a:solidFill>
                          <a:effectLst/>
                        </a:rPr>
                        <a:t> и профильное обучение</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gridSpan="2">
                  <a:txBody>
                    <a:bodyPr/>
                    <a:lstStyle/>
                    <a:p>
                      <a:pPr algn="ctr">
                        <a:lnSpc>
                          <a:spcPct val="107000"/>
                        </a:lnSpc>
                        <a:spcAft>
                          <a:spcPts val="0"/>
                        </a:spcAft>
                      </a:pPr>
                      <a:endParaRPr lang="ru-RU" sz="1000" dirty="0" smtClean="0">
                        <a:solidFill>
                          <a:schemeClr val="tx1"/>
                        </a:solidFill>
                        <a:effectLst/>
                      </a:endParaRPr>
                    </a:p>
                    <a:p>
                      <a:pPr algn="ctr">
                        <a:lnSpc>
                          <a:spcPct val="107000"/>
                        </a:lnSpc>
                        <a:spcAft>
                          <a:spcPts val="0"/>
                        </a:spcAft>
                      </a:pPr>
                      <a:r>
                        <a:rPr lang="ru-RU" sz="1000" dirty="0" smtClean="0">
                          <a:solidFill>
                            <a:schemeClr val="tx1"/>
                          </a:solidFill>
                          <a:effectLst/>
                        </a:rPr>
                        <a:t>Количество </a:t>
                      </a:r>
                      <a:r>
                        <a:rPr lang="ru-RU" sz="1000" dirty="0">
                          <a:solidFill>
                            <a:schemeClr val="tx1"/>
                          </a:solidFill>
                          <a:effectLst/>
                        </a:rPr>
                        <a:t>общеобразовательных организаций, реализующих программы </a:t>
                      </a:r>
                      <a:endParaRPr lang="ru-RU" sz="1000" dirty="0" smtClean="0">
                        <a:solidFill>
                          <a:schemeClr val="tx1"/>
                        </a:solidFill>
                        <a:effectLst/>
                      </a:endParaRPr>
                    </a:p>
                    <a:p>
                      <a:pPr algn="ctr">
                        <a:lnSpc>
                          <a:spcPct val="107000"/>
                        </a:lnSpc>
                        <a:spcAft>
                          <a:spcPts val="0"/>
                        </a:spcAft>
                      </a:pPr>
                      <a:r>
                        <a:rPr lang="ru-RU" sz="1000" dirty="0" smtClean="0">
                          <a:solidFill>
                            <a:schemeClr val="tx1"/>
                          </a:solidFill>
                          <a:effectLst/>
                        </a:rPr>
                        <a:t>(</a:t>
                      </a:r>
                      <a:r>
                        <a:rPr lang="ru-RU" sz="1000" dirty="0">
                          <a:solidFill>
                            <a:schemeClr val="tx1"/>
                          </a:solidFill>
                          <a:effectLst/>
                        </a:rPr>
                        <a:t>всего школ – 6)</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hMerge="1">
                  <a:txBody>
                    <a:bodyPr/>
                    <a:lstStyle/>
                    <a:p>
                      <a:endParaRPr lang="ru-RU"/>
                    </a:p>
                  </a:txBody>
                  <a:tcPr/>
                </a:tc>
                <a:extLst>
                  <a:ext uri="{0D108BD9-81ED-4DB2-BD59-A6C34878D82A}">
                    <a16:rowId xmlns:a16="http://schemas.microsoft.com/office/drawing/2014/main" xmlns="" val="3168590023"/>
                  </a:ext>
                </a:extLst>
              </a:tr>
              <a:tr h="235417">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ru-RU" sz="1000" b="1" dirty="0">
                          <a:effectLst/>
                        </a:rPr>
                        <a:t>2023-2024 </a:t>
                      </a:r>
                    </a:p>
                    <a:p>
                      <a:pPr algn="ctr">
                        <a:lnSpc>
                          <a:spcPct val="107000"/>
                        </a:lnSpc>
                        <a:spcAft>
                          <a:spcPts val="0"/>
                        </a:spcAft>
                      </a:pPr>
                      <a:r>
                        <a:rPr lang="ru-RU" sz="1000" b="1" dirty="0">
                          <a:effectLst/>
                        </a:rPr>
                        <a:t>учебный год</a:t>
                      </a:r>
                      <a:endParaRPr lang="ru-RU"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1000" b="1" dirty="0">
                          <a:effectLst/>
                        </a:rPr>
                        <a:t>2024-2025 </a:t>
                      </a:r>
                    </a:p>
                    <a:p>
                      <a:pPr algn="ctr">
                        <a:lnSpc>
                          <a:spcPct val="107000"/>
                        </a:lnSpc>
                        <a:spcAft>
                          <a:spcPts val="0"/>
                        </a:spcAft>
                      </a:pPr>
                      <a:r>
                        <a:rPr lang="ru-RU" sz="1000" b="1" dirty="0">
                          <a:effectLst/>
                        </a:rPr>
                        <a:t>учебный год</a:t>
                      </a:r>
                      <a:endParaRPr lang="ru-RU"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xmlns="" val="2408641193"/>
                  </a:ext>
                </a:extLst>
              </a:tr>
              <a:tr h="588542">
                <a:tc rowSpan="2">
                  <a:txBody>
                    <a:bodyPr/>
                    <a:lstStyle/>
                    <a:p>
                      <a:pPr>
                        <a:lnSpc>
                          <a:spcPct val="107000"/>
                        </a:lnSpc>
                        <a:spcAft>
                          <a:spcPts val="0"/>
                        </a:spcAft>
                      </a:pPr>
                      <a:r>
                        <a:rPr lang="ru-RU" sz="900" dirty="0">
                          <a:solidFill>
                            <a:schemeClr val="tx1"/>
                          </a:solidFill>
                          <a:effectLst/>
                        </a:rPr>
                        <a:t>ООО</a:t>
                      </a:r>
                      <a:endParaRPr lang="ru-RU"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nSpc>
                          <a:spcPct val="107000"/>
                        </a:lnSpc>
                        <a:spcAft>
                          <a:spcPts val="0"/>
                        </a:spcAft>
                      </a:pPr>
                      <a:r>
                        <a:rPr lang="ru-RU" sz="900" dirty="0">
                          <a:effectLst/>
                        </a:rPr>
                        <a:t>Углубленное изучение предметов</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Математика – </a:t>
                      </a:r>
                      <a:r>
                        <a:rPr lang="ru-RU" sz="900" dirty="0" smtClean="0">
                          <a:effectLst/>
                        </a:rPr>
                        <a:t>3</a:t>
                      </a:r>
                    </a:p>
                    <a:p>
                      <a:pPr algn="ctr">
                        <a:lnSpc>
                          <a:spcPct val="107000"/>
                        </a:lnSpc>
                        <a:spcAft>
                          <a:spcPts val="0"/>
                        </a:spcAft>
                      </a:pPr>
                      <a:r>
                        <a:rPr lang="ru-RU" sz="900" dirty="0" smtClean="0">
                          <a:effectLst/>
                        </a:rPr>
                        <a:t>Физика – 2</a:t>
                      </a:r>
                    </a:p>
                    <a:p>
                      <a:pPr algn="ctr">
                        <a:lnSpc>
                          <a:spcPct val="107000"/>
                        </a:lnSpc>
                        <a:spcAft>
                          <a:spcPts val="0"/>
                        </a:spcAft>
                      </a:pPr>
                      <a:r>
                        <a:rPr lang="ru-RU" sz="900" dirty="0" smtClean="0">
                          <a:effectLst/>
                        </a:rPr>
                        <a:t>Химия – 1</a:t>
                      </a:r>
                    </a:p>
                    <a:p>
                      <a:pPr algn="ctr">
                        <a:lnSpc>
                          <a:spcPct val="107000"/>
                        </a:lnSpc>
                        <a:spcAft>
                          <a:spcPts val="0"/>
                        </a:spcAft>
                      </a:pPr>
                      <a:r>
                        <a:rPr lang="ru-RU" sz="900" dirty="0" smtClean="0">
                          <a:effectLst/>
                        </a:rPr>
                        <a:t>Биология </a:t>
                      </a:r>
                      <a:r>
                        <a:rPr lang="ru-RU" sz="900" dirty="0">
                          <a:effectLst/>
                        </a:rPr>
                        <a:t>– 2</a:t>
                      </a:r>
                    </a:p>
                    <a:p>
                      <a:pPr algn="ctr">
                        <a:lnSpc>
                          <a:spcPct val="107000"/>
                        </a:lnSpc>
                        <a:spcAft>
                          <a:spcPts val="0"/>
                        </a:spcAft>
                      </a:pPr>
                      <a:r>
                        <a:rPr lang="ru-RU" sz="900" dirty="0">
                          <a:effectLst/>
                        </a:rPr>
                        <a:t>Информатика – 2</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Математика – 3</a:t>
                      </a:r>
                    </a:p>
                    <a:p>
                      <a:pPr algn="ctr">
                        <a:lnSpc>
                          <a:spcPct val="107000"/>
                        </a:lnSpc>
                        <a:spcAft>
                          <a:spcPts val="0"/>
                        </a:spcAft>
                      </a:pPr>
                      <a:r>
                        <a:rPr lang="ru-RU" sz="900" dirty="0">
                          <a:effectLst/>
                        </a:rPr>
                        <a:t>Физика – </a:t>
                      </a:r>
                      <a:r>
                        <a:rPr lang="ru-RU" sz="900" b="1" dirty="0">
                          <a:effectLst/>
                        </a:rPr>
                        <a:t>4</a:t>
                      </a:r>
                    </a:p>
                    <a:p>
                      <a:pPr algn="ctr">
                        <a:lnSpc>
                          <a:spcPct val="107000"/>
                        </a:lnSpc>
                        <a:spcAft>
                          <a:spcPts val="0"/>
                        </a:spcAft>
                      </a:pPr>
                      <a:r>
                        <a:rPr lang="ru-RU" sz="900" dirty="0">
                          <a:effectLst/>
                        </a:rPr>
                        <a:t>Химия – 1</a:t>
                      </a:r>
                    </a:p>
                    <a:p>
                      <a:pPr algn="ctr">
                        <a:lnSpc>
                          <a:spcPct val="107000"/>
                        </a:lnSpc>
                        <a:spcAft>
                          <a:spcPts val="0"/>
                        </a:spcAft>
                      </a:pPr>
                      <a:r>
                        <a:rPr lang="ru-RU" sz="900" dirty="0">
                          <a:effectLst/>
                        </a:rPr>
                        <a:t>Биология – </a:t>
                      </a:r>
                      <a:r>
                        <a:rPr lang="ru-RU" sz="900" b="1" dirty="0">
                          <a:effectLst/>
                        </a:rPr>
                        <a:t>4</a:t>
                      </a:r>
                    </a:p>
                    <a:p>
                      <a:pPr algn="ctr">
                        <a:lnSpc>
                          <a:spcPct val="107000"/>
                        </a:lnSpc>
                        <a:spcAft>
                          <a:spcPts val="0"/>
                        </a:spcAft>
                      </a:pPr>
                      <a:r>
                        <a:rPr lang="ru-RU" sz="900" dirty="0">
                          <a:effectLst/>
                        </a:rPr>
                        <a:t>Информатика – </a:t>
                      </a:r>
                      <a:r>
                        <a:rPr lang="ru-RU" sz="900" b="1" dirty="0">
                          <a:effectLst/>
                        </a:rPr>
                        <a:t>4</a:t>
                      </a:r>
                      <a:endParaRPr lang="ru-RU"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xmlns="" val="399188550"/>
                  </a:ext>
                </a:extLst>
              </a:tr>
              <a:tr h="470833">
                <a:tc vMerge="1">
                  <a:txBody>
                    <a:bodyPr/>
                    <a:lstStyle/>
                    <a:p>
                      <a:endParaRPr lang="ru-RU"/>
                    </a:p>
                  </a:txBody>
                  <a:tcPr/>
                </a:tc>
                <a:tc>
                  <a:txBody>
                    <a:bodyPr/>
                    <a:lstStyle/>
                    <a:p>
                      <a:pPr>
                        <a:lnSpc>
                          <a:spcPct val="107000"/>
                        </a:lnSpc>
                        <a:spcAft>
                          <a:spcPts val="0"/>
                        </a:spcAft>
                      </a:pPr>
                      <a:r>
                        <a:rPr lang="ru-RU" sz="900" dirty="0" err="1">
                          <a:effectLst/>
                        </a:rPr>
                        <a:t>Спецклассы</a:t>
                      </a:r>
                      <a:r>
                        <a:rPr lang="ru-RU" sz="900" dirty="0">
                          <a:effectLst/>
                        </a:rPr>
                        <a:t>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Класс </a:t>
                      </a:r>
                      <a:r>
                        <a:rPr lang="ru-RU" sz="900" dirty="0" err="1">
                          <a:effectLst/>
                        </a:rPr>
                        <a:t>Росатома</a:t>
                      </a:r>
                      <a:r>
                        <a:rPr lang="ru-RU" sz="900" dirty="0">
                          <a:effectLst/>
                        </a:rPr>
                        <a:t> - 1</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Класс </a:t>
                      </a:r>
                      <a:r>
                        <a:rPr lang="ru-RU" sz="900" dirty="0" err="1">
                          <a:effectLst/>
                        </a:rPr>
                        <a:t>Росатома</a:t>
                      </a:r>
                      <a:r>
                        <a:rPr lang="ru-RU" sz="900" dirty="0">
                          <a:effectLst/>
                        </a:rPr>
                        <a:t> – 1</a:t>
                      </a:r>
                    </a:p>
                    <a:p>
                      <a:pPr algn="ctr">
                        <a:lnSpc>
                          <a:spcPct val="107000"/>
                        </a:lnSpc>
                        <a:spcAft>
                          <a:spcPts val="0"/>
                        </a:spcAft>
                      </a:pPr>
                      <a:r>
                        <a:rPr lang="ru-RU" sz="900" b="1" dirty="0">
                          <a:effectLst/>
                        </a:rPr>
                        <a:t>Класс Сириуса – 1</a:t>
                      </a:r>
                    </a:p>
                    <a:p>
                      <a:pPr algn="ctr">
                        <a:lnSpc>
                          <a:spcPct val="107000"/>
                        </a:lnSpc>
                        <a:spcAft>
                          <a:spcPts val="0"/>
                        </a:spcAft>
                      </a:pPr>
                      <a:r>
                        <a:rPr lang="ru-RU" sz="900" b="1" dirty="0">
                          <a:effectLst/>
                        </a:rPr>
                        <a:t>Курчатовские классы – 2</a:t>
                      </a:r>
                    </a:p>
                    <a:p>
                      <a:pPr algn="ctr">
                        <a:lnSpc>
                          <a:spcPct val="107000"/>
                        </a:lnSpc>
                        <a:spcAft>
                          <a:spcPts val="0"/>
                        </a:spcAft>
                      </a:pPr>
                      <a:r>
                        <a:rPr lang="ru-RU" sz="900" b="1" dirty="0" err="1">
                          <a:effectLst/>
                        </a:rPr>
                        <a:t>Агрокласс</a:t>
                      </a:r>
                      <a:r>
                        <a:rPr lang="ru-RU" sz="900" b="1" dirty="0">
                          <a:effectLst/>
                        </a:rPr>
                        <a:t> - 1</a:t>
                      </a:r>
                      <a:endParaRPr lang="ru-RU"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xmlns="" val="3005420138"/>
                  </a:ext>
                </a:extLst>
              </a:tr>
              <a:tr h="588542">
                <a:tc rowSpan="3">
                  <a:txBody>
                    <a:bodyPr/>
                    <a:lstStyle/>
                    <a:p>
                      <a:pPr>
                        <a:lnSpc>
                          <a:spcPct val="107000"/>
                        </a:lnSpc>
                        <a:spcAft>
                          <a:spcPts val="0"/>
                        </a:spcAft>
                      </a:pPr>
                      <a:r>
                        <a:rPr lang="ru-RU" sz="900" dirty="0">
                          <a:solidFill>
                            <a:schemeClr val="tx1"/>
                          </a:solidFill>
                          <a:effectLst/>
                        </a:rPr>
                        <a:t>СОО</a:t>
                      </a:r>
                      <a:endParaRPr lang="ru-RU"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nSpc>
                          <a:spcPct val="107000"/>
                        </a:lnSpc>
                        <a:spcAft>
                          <a:spcPts val="0"/>
                        </a:spcAft>
                      </a:pPr>
                      <a:r>
                        <a:rPr lang="ru-RU" sz="900" dirty="0">
                          <a:effectLst/>
                        </a:rPr>
                        <a:t>Профильное обучение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Технологический профиль – 4</a:t>
                      </a:r>
                    </a:p>
                    <a:p>
                      <a:pPr algn="ctr">
                        <a:lnSpc>
                          <a:spcPct val="107000"/>
                        </a:lnSpc>
                        <a:spcAft>
                          <a:spcPts val="0"/>
                        </a:spcAft>
                      </a:pPr>
                      <a:r>
                        <a:rPr lang="ru-RU" sz="900" dirty="0">
                          <a:effectLst/>
                        </a:rPr>
                        <a:t>Естественно-научный профиль – 3</a:t>
                      </a:r>
                    </a:p>
                    <a:p>
                      <a:pPr algn="ctr">
                        <a:lnSpc>
                          <a:spcPct val="107000"/>
                        </a:lnSpc>
                        <a:spcAft>
                          <a:spcPts val="0"/>
                        </a:spcAft>
                      </a:pPr>
                      <a:r>
                        <a:rPr lang="ru-RU" sz="900" dirty="0">
                          <a:effectLst/>
                        </a:rPr>
                        <a:t>Гуманитарный профиль – 3</a:t>
                      </a:r>
                    </a:p>
                    <a:p>
                      <a:pPr algn="ctr">
                        <a:lnSpc>
                          <a:spcPct val="107000"/>
                        </a:lnSpc>
                        <a:spcAft>
                          <a:spcPts val="0"/>
                        </a:spcAft>
                      </a:pPr>
                      <a:r>
                        <a:rPr lang="ru-RU" sz="900" dirty="0">
                          <a:effectLst/>
                        </a:rPr>
                        <a:t>Социально-экономический профиль – 1</a:t>
                      </a:r>
                    </a:p>
                    <a:p>
                      <a:pPr algn="ctr">
                        <a:lnSpc>
                          <a:spcPct val="107000"/>
                        </a:lnSpc>
                        <a:spcAft>
                          <a:spcPts val="0"/>
                        </a:spcAft>
                      </a:pPr>
                      <a:r>
                        <a:rPr lang="ru-RU" sz="900" dirty="0">
                          <a:effectLst/>
                        </a:rPr>
                        <a:t>Универсальный профиль - нет</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Технологический профиль – 5</a:t>
                      </a:r>
                    </a:p>
                    <a:p>
                      <a:pPr algn="ctr">
                        <a:lnSpc>
                          <a:spcPct val="107000"/>
                        </a:lnSpc>
                        <a:spcAft>
                          <a:spcPts val="0"/>
                        </a:spcAft>
                      </a:pPr>
                      <a:r>
                        <a:rPr lang="ru-RU" sz="900" dirty="0">
                          <a:effectLst/>
                        </a:rPr>
                        <a:t>Естественно-научный профиль – 2</a:t>
                      </a:r>
                    </a:p>
                    <a:p>
                      <a:pPr algn="ctr">
                        <a:lnSpc>
                          <a:spcPct val="107000"/>
                        </a:lnSpc>
                        <a:spcAft>
                          <a:spcPts val="0"/>
                        </a:spcAft>
                      </a:pPr>
                      <a:r>
                        <a:rPr lang="ru-RU" sz="900" dirty="0">
                          <a:effectLst/>
                        </a:rPr>
                        <a:t>Гуманитарный профиль – 3</a:t>
                      </a:r>
                    </a:p>
                    <a:p>
                      <a:pPr algn="ctr">
                        <a:lnSpc>
                          <a:spcPct val="107000"/>
                        </a:lnSpc>
                        <a:spcAft>
                          <a:spcPts val="0"/>
                        </a:spcAft>
                      </a:pPr>
                      <a:r>
                        <a:rPr lang="ru-RU" sz="900" dirty="0">
                          <a:effectLst/>
                        </a:rPr>
                        <a:t>Социально-экономический профиль – нет</a:t>
                      </a:r>
                    </a:p>
                    <a:p>
                      <a:pPr algn="ctr">
                        <a:lnSpc>
                          <a:spcPct val="107000"/>
                        </a:lnSpc>
                        <a:spcAft>
                          <a:spcPts val="0"/>
                        </a:spcAft>
                      </a:pPr>
                      <a:r>
                        <a:rPr lang="ru-RU" sz="900" dirty="0">
                          <a:effectLst/>
                        </a:rPr>
                        <a:t>Универсальный профиль - 1</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xmlns="" val="4043485126"/>
                  </a:ext>
                </a:extLst>
              </a:tr>
              <a:tr h="588542">
                <a:tc vMerge="1">
                  <a:txBody>
                    <a:bodyPr/>
                    <a:lstStyle/>
                    <a:p>
                      <a:endParaRPr lang="ru-RU"/>
                    </a:p>
                  </a:txBody>
                  <a:tcPr/>
                </a:tc>
                <a:tc>
                  <a:txBody>
                    <a:bodyPr/>
                    <a:lstStyle/>
                    <a:p>
                      <a:pPr>
                        <a:lnSpc>
                          <a:spcPct val="107000"/>
                        </a:lnSpc>
                        <a:spcAft>
                          <a:spcPts val="0"/>
                        </a:spcAft>
                      </a:pPr>
                      <a:r>
                        <a:rPr lang="ru-RU" sz="900" dirty="0" err="1">
                          <a:effectLst/>
                        </a:rPr>
                        <a:t>Спецклассы</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Инженерный – 1</a:t>
                      </a:r>
                    </a:p>
                    <a:p>
                      <a:pPr algn="ctr">
                        <a:lnSpc>
                          <a:spcPct val="107000"/>
                        </a:lnSpc>
                        <a:spcAft>
                          <a:spcPts val="0"/>
                        </a:spcAft>
                      </a:pPr>
                      <a:r>
                        <a:rPr lang="ru-RU" sz="900" dirty="0">
                          <a:effectLst/>
                        </a:rPr>
                        <a:t>Медицинский – 2</a:t>
                      </a:r>
                    </a:p>
                    <a:p>
                      <a:pPr algn="ctr">
                        <a:lnSpc>
                          <a:spcPct val="107000"/>
                        </a:lnSpc>
                        <a:spcAft>
                          <a:spcPts val="0"/>
                        </a:spcAft>
                      </a:pPr>
                      <a:r>
                        <a:rPr lang="ru-RU" sz="900" dirty="0">
                          <a:effectLst/>
                        </a:rPr>
                        <a:t>Психолого-педагогический – 3</a:t>
                      </a:r>
                    </a:p>
                    <a:p>
                      <a:pPr algn="ctr">
                        <a:lnSpc>
                          <a:spcPct val="107000"/>
                        </a:lnSpc>
                        <a:spcAft>
                          <a:spcPts val="0"/>
                        </a:spcAft>
                      </a:pPr>
                      <a:r>
                        <a:rPr lang="ru-RU" sz="900" dirty="0">
                          <a:effectLst/>
                        </a:rPr>
                        <a:t>Правовой – 1</a:t>
                      </a:r>
                    </a:p>
                    <a:p>
                      <a:pPr algn="ctr">
                        <a:lnSpc>
                          <a:spcPct val="107000"/>
                        </a:lnSpc>
                        <a:spcAft>
                          <a:spcPts val="0"/>
                        </a:spcAft>
                      </a:pPr>
                      <a:r>
                        <a:rPr lang="ru-RU" sz="900" dirty="0">
                          <a:effectLst/>
                        </a:rPr>
                        <a:t>Предпринимательский - 1</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Инженерный – 2</a:t>
                      </a:r>
                    </a:p>
                    <a:p>
                      <a:pPr algn="ctr">
                        <a:lnSpc>
                          <a:spcPct val="107000"/>
                        </a:lnSpc>
                        <a:spcAft>
                          <a:spcPts val="0"/>
                        </a:spcAft>
                      </a:pPr>
                      <a:r>
                        <a:rPr lang="ru-RU" sz="900" dirty="0">
                          <a:effectLst/>
                        </a:rPr>
                        <a:t>Медицинский – 1</a:t>
                      </a:r>
                    </a:p>
                    <a:p>
                      <a:pPr algn="ctr">
                        <a:lnSpc>
                          <a:spcPct val="107000"/>
                        </a:lnSpc>
                        <a:spcAft>
                          <a:spcPts val="0"/>
                        </a:spcAft>
                      </a:pPr>
                      <a:r>
                        <a:rPr lang="ru-RU" sz="900" dirty="0">
                          <a:effectLst/>
                        </a:rPr>
                        <a:t>Психолого-педагогический – 3</a:t>
                      </a:r>
                    </a:p>
                    <a:p>
                      <a:pPr algn="ctr">
                        <a:lnSpc>
                          <a:spcPct val="107000"/>
                        </a:lnSpc>
                        <a:spcAft>
                          <a:spcPts val="0"/>
                        </a:spcAft>
                      </a:pPr>
                      <a:r>
                        <a:rPr lang="ru-RU" sz="900" dirty="0">
                          <a:effectLst/>
                        </a:rPr>
                        <a:t>Правовой – 1</a:t>
                      </a:r>
                    </a:p>
                    <a:p>
                      <a:pPr algn="ctr">
                        <a:lnSpc>
                          <a:spcPct val="107000"/>
                        </a:lnSpc>
                        <a:spcAft>
                          <a:spcPts val="0"/>
                        </a:spcAft>
                      </a:pPr>
                      <a:r>
                        <a:rPr lang="ru-RU" sz="900" dirty="0">
                          <a:effectLst/>
                        </a:rPr>
                        <a:t>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xmlns="" val="1485755147"/>
                  </a:ext>
                </a:extLst>
              </a:tr>
              <a:tr h="941667">
                <a:tc vMerge="1">
                  <a:txBody>
                    <a:bodyPr/>
                    <a:lstStyle/>
                    <a:p>
                      <a:endParaRPr lang="ru-RU"/>
                    </a:p>
                  </a:txBody>
                  <a:tcPr/>
                </a:tc>
                <a:tc>
                  <a:txBody>
                    <a:bodyPr/>
                    <a:lstStyle/>
                    <a:p>
                      <a:pPr>
                        <a:lnSpc>
                          <a:spcPct val="107000"/>
                        </a:lnSpc>
                        <a:spcAft>
                          <a:spcPts val="0"/>
                        </a:spcAft>
                      </a:pPr>
                      <a:r>
                        <a:rPr lang="ru-RU" sz="900" dirty="0">
                          <a:effectLst/>
                        </a:rPr>
                        <a:t>Спецгруппы</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dirty="0">
                          <a:effectLst/>
                        </a:rPr>
                        <a:t>нет</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tc>
                  <a:txBody>
                    <a:bodyPr/>
                    <a:lstStyle/>
                    <a:p>
                      <a:pPr algn="ctr">
                        <a:lnSpc>
                          <a:spcPct val="107000"/>
                        </a:lnSpc>
                        <a:spcAft>
                          <a:spcPts val="0"/>
                        </a:spcAft>
                      </a:pPr>
                      <a:r>
                        <a:rPr lang="ru-RU" sz="900" b="1" dirty="0">
                          <a:effectLst/>
                        </a:rPr>
                        <a:t>Инженерная – 1</a:t>
                      </a:r>
                    </a:p>
                    <a:p>
                      <a:pPr algn="ctr">
                        <a:lnSpc>
                          <a:spcPct val="107000"/>
                        </a:lnSpc>
                        <a:spcAft>
                          <a:spcPts val="0"/>
                        </a:spcAft>
                      </a:pPr>
                      <a:r>
                        <a:rPr lang="ru-RU" sz="900" b="1" dirty="0">
                          <a:effectLst/>
                        </a:rPr>
                        <a:t>Медицинская – 1</a:t>
                      </a:r>
                    </a:p>
                    <a:p>
                      <a:pPr algn="ctr">
                        <a:lnSpc>
                          <a:spcPct val="107000"/>
                        </a:lnSpc>
                        <a:spcAft>
                          <a:spcPts val="0"/>
                        </a:spcAft>
                      </a:pPr>
                      <a:r>
                        <a:rPr lang="ru-RU" sz="900" b="1" dirty="0">
                          <a:effectLst/>
                        </a:rPr>
                        <a:t>Агротехнологическая – 1</a:t>
                      </a:r>
                    </a:p>
                    <a:p>
                      <a:pPr algn="ctr">
                        <a:lnSpc>
                          <a:spcPct val="107000"/>
                        </a:lnSpc>
                        <a:spcAft>
                          <a:spcPts val="0"/>
                        </a:spcAft>
                      </a:pPr>
                      <a:r>
                        <a:rPr lang="ru-RU" sz="900" b="1" dirty="0">
                          <a:effectLst/>
                        </a:rPr>
                        <a:t>Психолого-педагогическая - 2</a:t>
                      </a:r>
                    </a:p>
                    <a:p>
                      <a:pPr algn="ctr">
                        <a:lnSpc>
                          <a:spcPct val="107000"/>
                        </a:lnSpc>
                        <a:spcAft>
                          <a:spcPts val="0"/>
                        </a:spcAft>
                      </a:pPr>
                      <a:r>
                        <a:rPr lang="ru-RU" sz="900" b="1" dirty="0">
                          <a:effectLst/>
                        </a:rPr>
                        <a:t>Информационно-технологическая – 3</a:t>
                      </a:r>
                    </a:p>
                    <a:p>
                      <a:pPr algn="ctr">
                        <a:lnSpc>
                          <a:spcPct val="107000"/>
                        </a:lnSpc>
                        <a:spcAft>
                          <a:spcPts val="0"/>
                        </a:spcAft>
                      </a:pPr>
                      <a:r>
                        <a:rPr lang="ru-RU" sz="900" b="1" dirty="0">
                          <a:effectLst/>
                        </a:rPr>
                        <a:t>Предпринимательская - 1</a:t>
                      </a:r>
                    </a:p>
                    <a:p>
                      <a:pPr algn="ctr">
                        <a:lnSpc>
                          <a:spcPct val="107000"/>
                        </a:lnSpc>
                        <a:spcAft>
                          <a:spcPts val="0"/>
                        </a:spcAft>
                      </a:pPr>
                      <a:r>
                        <a:rPr lang="ru-RU" sz="900" b="1" dirty="0">
                          <a:effectLst/>
                        </a:rPr>
                        <a:t>Правовая – 1</a:t>
                      </a:r>
                    </a:p>
                    <a:p>
                      <a:pPr algn="ctr">
                        <a:lnSpc>
                          <a:spcPct val="107000"/>
                        </a:lnSpc>
                        <a:spcAft>
                          <a:spcPts val="0"/>
                        </a:spcAft>
                      </a:pPr>
                      <a:r>
                        <a:rPr lang="ru-RU" sz="900" b="1" dirty="0">
                          <a:effectLst/>
                        </a:rPr>
                        <a:t>Лингвистическая - 1</a:t>
                      </a:r>
                      <a:endParaRPr lang="ru-RU" sz="9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045" marR="36045" marT="0" marB="0">
                    <a:solidFill>
                      <a:srgbClr val="C6E6E9"/>
                    </a:solidFill>
                  </a:tcPr>
                </a:tc>
                <a:extLst>
                  <a:ext uri="{0D108BD9-81ED-4DB2-BD59-A6C34878D82A}">
                    <a16:rowId xmlns:a16="http://schemas.microsoft.com/office/drawing/2014/main" xmlns="" val="3826592897"/>
                  </a:ext>
                </a:extLst>
              </a:tr>
            </a:tbl>
          </a:graphicData>
        </a:graphic>
      </p:graphicFrame>
    </p:spTree>
    <p:extLst>
      <p:ext uri="{BB962C8B-B14F-4D97-AF65-F5344CB8AC3E}">
        <p14:creationId xmlns:p14="http://schemas.microsoft.com/office/powerpoint/2010/main" val="16818124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Рисунок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06966" y="854869"/>
            <a:ext cx="1046559" cy="4863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379" y="5718572"/>
            <a:ext cx="6858000"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4"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ru-RU" altLang="ru-RU" sz="1350"/>
          </a:p>
        </p:txBody>
      </p:sp>
      <p:pic>
        <p:nvPicPr>
          <p:cNvPr id="512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327231" y="1671638"/>
            <a:ext cx="471488" cy="39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4262" y="2339579"/>
            <a:ext cx="529829" cy="491728"/>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a:p>
        </p:txBody>
      </p:sp>
      <p:sp>
        <p:nvSpPr>
          <p:cNvPr id="30" name="Минус 29"/>
          <p:cNvSpPr/>
          <p:nvPr/>
        </p:nvSpPr>
        <p:spPr>
          <a:xfrm>
            <a:off x="683419" y="1240632"/>
            <a:ext cx="3158729" cy="65485"/>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a:p>
        </p:txBody>
      </p:sp>
      <p:pic>
        <p:nvPicPr>
          <p:cNvPr id="5128"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72488" y="3786188"/>
            <a:ext cx="469106" cy="330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Рисунок 9"/>
          <p:cNvPicPr>
            <a:picLocks noChangeAspect="1"/>
          </p:cNvPicPr>
          <p:nvPr/>
        </p:nvPicPr>
        <p:blipFill>
          <a:blip r:embed="rId6" cstate="print"/>
          <a:stretch>
            <a:fillRect/>
          </a:stretch>
        </p:blipFill>
        <p:spPr>
          <a:xfrm>
            <a:off x="8239550" y="4235024"/>
            <a:ext cx="310891" cy="306690"/>
          </a:xfrm>
          <a:prstGeom prst="rect">
            <a:avLst/>
          </a:prstGeom>
          <a:effectLst>
            <a:reflection endPos="0" dist="50800" dir="5400000" sy="-100000" algn="bl" rotWithShape="0"/>
          </a:effectLst>
        </p:spPr>
      </p:pic>
      <p:pic>
        <p:nvPicPr>
          <p:cNvPr id="5130" name="Рисунок 4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3802251" flipH="1" flipV="1">
            <a:off x="8283774" y="935236"/>
            <a:ext cx="59888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Рисунок 46"/>
          <p:cNvPicPr>
            <a:picLocks noChangeAspect="1"/>
          </p:cNvPicPr>
          <p:nvPr/>
        </p:nvPicPr>
        <p:blipFill>
          <a:blip r:embed="rId8"/>
          <a:stretch>
            <a:fillRect/>
          </a:stretch>
        </p:blipFill>
        <p:spPr>
          <a:xfrm rot="997598">
            <a:off x="8301037" y="3125391"/>
            <a:ext cx="614363" cy="519113"/>
          </a:xfrm>
          <a:prstGeom prst="rect">
            <a:avLst/>
          </a:prstGeom>
          <a:effectLst>
            <a:outerShdw blurRad="50800" dist="50800" dir="5400000" sx="1000" sy="1000" algn="ctr" rotWithShape="0">
              <a:srgbClr val="000000">
                <a:alpha val="90000"/>
              </a:srgbClr>
            </a:outerShdw>
          </a:effectLst>
        </p:spPr>
      </p:pic>
      <p:pic>
        <p:nvPicPr>
          <p:cNvPr id="3" name="Рисунок 2"/>
          <p:cNvPicPr>
            <a:picLocks noChangeAspect="1"/>
          </p:cNvPicPr>
          <p:nvPr/>
        </p:nvPicPr>
        <p:blipFill rotWithShape="1">
          <a:blip r:embed="rId9" cstate="print"/>
          <a:srcRect t="12891" b="16863"/>
          <a:stretch/>
        </p:blipFill>
        <p:spPr>
          <a:xfrm>
            <a:off x="8089628" y="4878585"/>
            <a:ext cx="1063835" cy="1119157"/>
          </a:xfrm>
          <a:prstGeom prst="rect">
            <a:avLst/>
          </a:prstGeom>
          <a:effectLst>
            <a:innerShdw blurRad="63500" dist="50800">
              <a:prstClr val="black">
                <a:alpha val="50000"/>
              </a:prstClr>
            </a:innerShdw>
          </a:effectLst>
        </p:spPr>
      </p:pic>
      <p:pic>
        <p:nvPicPr>
          <p:cNvPr id="5133" name="Рисунок 1"/>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0274645">
            <a:off x="8249842" y="2082403"/>
            <a:ext cx="640556" cy="64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8537377" y="4646414"/>
            <a:ext cx="582216"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5" name="Рисунок 3"/>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38188" y="903685"/>
            <a:ext cx="2422922" cy="394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6" name="TextBox 1"/>
          <p:cNvSpPr txBox="1">
            <a:spLocks noChangeArrowheads="1"/>
          </p:cNvSpPr>
          <p:nvPr/>
        </p:nvSpPr>
        <p:spPr bwMode="auto">
          <a:xfrm>
            <a:off x="3499248" y="937022"/>
            <a:ext cx="4607719" cy="12234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1050" b="1">
                <a:solidFill>
                  <a:srgbClr val="006666"/>
                </a:solidFill>
              </a:rPr>
              <a:t>100% ОО имеют профильное обучение, спецклассы\спецгруппы</a:t>
            </a:r>
          </a:p>
          <a:p>
            <a:pPr>
              <a:lnSpc>
                <a:spcPct val="100000"/>
              </a:lnSpc>
              <a:spcBef>
                <a:spcPct val="0"/>
              </a:spcBef>
              <a:buFontTx/>
              <a:buNone/>
            </a:pPr>
            <a:r>
              <a:rPr lang="ru-RU" altLang="ru-RU" sz="1050">
                <a:solidFill>
                  <a:srgbClr val="006666"/>
                </a:solidFill>
              </a:rPr>
              <a:t>МБОУ ЦО «Интеллект» – </a:t>
            </a:r>
            <a:r>
              <a:rPr lang="ru-RU" altLang="ru-RU" sz="1050" b="1">
                <a:solidFill>
                  <a:srgbClr val="7030A0"/>
                </a:solidFill>
              </a:rPr>
              <a:t>4</a:t>
            </a:r>
            <a:r>
              <a:rPr lang="ru-RU" altLang="ru-RU" sz="1050">
                <a:solidFill>
                  <a:srgbClr val="006666"/>
                </a:solidFill>
              </a:rPr>
              <a:t> спецгпуппы и </a:t>
            </a:r>
            <a:r>
              <a:rPr lang="ru-RU" altLang="ru-RU" sz="1050" b="1">
                <a:solidFill>
                  <a:srgbClr val="7030A0"/>
                </a:solidFill>
              </a:rPr>
              <a:t>6</a:t>
            </a:r>
            <a:r>
              <a:rPr lang="ru-RU" altLang="ru-RU" sz="1050">
                <a:solidFill>
                  <a:srgbClr val="006666"/>
                </a:solidFill>
              </a:rPr>
              <a:t> спецклассов.</a:t>
            </a:r>
          </a:p>
          <a:p>
            <a:pPr>
              <a:lnSpc>
                <a:spcPct val="100000"/>
              </a:lnSpc>
              <a:spcBef>
                <a:spcPct val="0"/>
              </a:spcBef>
              <a:buFontTx/>
              <a:buNone/>
            </a:pPr>
            <a:r>
              <a:rPr lang="ru-RU" altLang="ru-RU" sz="1050">
                <a:solidFill>
                  <a:srgbClr val="006666"/>
                </a:solidFill>
              </a:rPr>
              <a:t>МБОУ ЦО «Притяжение» – </a:t>
            </a:r>
            <a:r>
              <a:rPr lang="ru-RU" altLang="ru-RU" sz="1050" b="1">
                <a:solidFill>
                  <a:srgbClr val="7030A0"/>
                </a:solidFill>
              </a:rPr>
              <a:t>2</a:t>
            </a:r>
            <a:r>
              <a:rPr lang="ru-RU" altLang="ru-RU" sz="1050">
                <a:solidFill>
                  <a:srgbClr val="006666"/>
                </a:solidFill>
              </a:rPr>
              <a:t> спецгруппы и </a:t>
            </a:r>
            <a:r>
              <a:rPr lang="ru-RU" altLang="ru-RU" sz="1050" b="1">
                <a:solidFill>
                  <a:srgbClr val="7030A0"/>
                </a:solidFill>
              </a:rPr>
              <a:t>1</a:t>
            </a:r>
            <a:r>
              <a:rPr lang="ru-RU" altLang="ru-RU" sz="1050">
                <a:solidFill>
                  <a:srgbClr val="006666"/>
                </a:solidFill>
              </a:rPr>
              <a:t> спецкласс, </a:t>
            </a:r>
            <a:r>
              <a:rPr lang="ru-RU" altLang="ru-RU" sz="1050" b="1">
                <a:solidFill>
                  <a:srgbClr val="7030A0"/>
                </a:solidFill>
              </a:rPr>
              <a:t>1</a:t>
            </a:r>
            <a:r>
              <a:rPr lang="ru-RU" altLang="ru-RU" sz="1050">
                <a:solidFill>
                  <a:srgbClr val="006666"/>
                </a:solidFill>
              </a:rPr>
              <a:t> курчатовский класс</a:t>
            </a:r>
          </a:p>
          <a:p>
            <a:pPr>
              <a:lnSpc>
                <a:spcPct val="100000"/>
              </a:lnSpc>
              <a:spcBef>
                <a:spcPct val="0"/>
              </a:spcBef>
              <a:buFontTx/>
              <a:buNone/>
            </a:pPr>
            <a:r>
              <a:rPr lang="ru-RU" altLang="ru-RU" sz="1050">
                <a:solidFill>
                  <a:srgbClr val="006666"/>
                </a:solidFill>
              </a:rPr>
              <a:t>МБОУ ЦО «Содружество» – </a:t>
            </a:r>
            <a:r>
              <a:rPr lang="ru-RU" altLang="ru-RU" sz="1050" b="1">
                <a:solidFill>
                  <a:srgbClr val="7030A0"/>
                </a:solidFill>
              </a:rPr>
              <a:t>2</a:t>
            </a:r>
            <a:r>
              <a:rPr lang="ru-RU" altLang="ru-RU" sz="1050">
                <a:solidFill>
                  <a:srgbClr val="006666"/>
                </a:solidFill>
              </a:rPr>
              <a:t> спецгруппы и </a:t>
            </a:r>
            <a:r>
              <a:rPr lang="ru-RU" altLang="ru-RU" sz="1050" b="1">
                <a:solidFill>
                  <a:srgbClr val="7030A0"/>
                </a:solidFill>
              </a:rPr>
              <a:t>1</a:t>
            </a:r>
            <a:r>
              <a:rPr lang="ru-RU" altLang="ru-RU" sz="1050">
                <a:solidFill>
                  <a:srgbClr val="006666"/>
                </a:solidFill>
              </a:rPr>
              <a:t> спецкласс</a:t>
            </a:r>
          </a:p>
          <a:p>
            <a:pPr>
              <a:lnSpc>
                <a:spcPct val="100000"/>
              </a:lnSpc>
              <a:spcBef>
                <a:spcPct val="0"/>
              </a:spcBef>
              <a:buFontTx/>
              <a:buNone/>
            </a:pPr>
            <a:r>
              <a:rPr lang="ru-RU" altLang="ru-RU" sz="1050">
                <a:solidFill>
                  <a:srgbClr val="006666"/>
                </a:solidFill>
              </a:rPr>
              <a:t>МБОУ СОШ № 1 – </a:t>
            </a:r>
            <a:r>
              <a:rPr lang="ru-RU" altLang="ru-RU" sz="1050" b="1">
                <a:solidFill>
                  <a:srgbClr val="7030A0"/>
                </a:solidFill>
              </a:rPr>
              <a:t>1</a:t>
            </a:r>
            <a:r>
              <a:rPr lang="ru-RU" altLang="ru-RU" sz="1050">
                <a:solidFill>
                  <a:srgbClr val="006666"/>
                </a:solidFill>
              </a:rPr>
              <a:t> спецкласс, </a:t>
            </a:r>
            <a:r>
              <a:rPr lang="ru-RU" altLang="ru-RU" sz="1050" b="1">
                <a:solidFill>
                  <a:srgbClr val="7030A0"/>
                </a:solidFill>
              </a:rPr>
              <a:t>1</a:t>
            </a:r>
            <a:r>
              <a:rPr lang="ru-RU" altLang="ru-RU" sz="1050">
                <a:solidFill>
                  <a:srgbClr val="006666"/>
                </a:solidFill>
              </a:rPr>
              <a:t> курчатовский класс</a:t>
            </a:r>
          </a:p>
          <a:p>
            <a:pPr>
              <a:lnSpc>
                <a:spcPct val="100000"/>
              </a:lnSpc>
              <a:spcBef>
                <a:spcPct val="0"/>
              </a:spcBef>
              <a:buFontTx/>
              <a:buNone/>
            </a:pPr>
            <a:r>
              <a:rPr lang="ru-RU" altLang="ru-RU" sz="1050">
                <a:solidFill>
                  <a:srgbClr val="006666"/>
                </a:solidFill>
              </a:rPr>
              <a:t>МБОУ СОШ № 5 – </a:t>
            </a:r>
            <a:r>
              <a:rPr lang="ru-RU" altLang="ru-RU" sz="1050" b="1">
                <a:solidFill>
                  <a:srgbClr val="7030A0"/>
                </a:solidFill>
              </a:rPr>
              <a:t>2 </a:t>
            </a:r>
            <a:r>
              <a:rPr lang="ru-RU" altLang="ru-RU" sz="1050">
                <a:solidFill>
                  <a:srgbClr val="006666"/>
                </a:solidFill>
              </a:rPr>
              <a:t>спецгруппы и </a:t>
            </a:r>
            <a:r>
              <a:rPr lang="ru-RU" altLang="ru-RU" sz="1050" b="1">
                <a:solidFill>
                  <a:srgbClr val="7030A0"/>
                </a:solidFill>
              </a:rPr>
              <a:t>1</a:t>
            </a:r>
            <a:r>
              <a:rPr lang="ru-RU" altLang="ru-RU" sz="1050">
                <a:solidFill>
                  <a:srgbClr val="006666"/>
                </a:solidFill>
              </a:rPr>
              <a:t> спецкласс</a:t>
            </a:r>
          </a:p>
          <a:p>
            <a:pPr>
              <a:lnSpc>
                <a:spcPct val="100000"/>
              </a:lnSpc>
              <a:spcBef>
                <a:spcPct val="0"/>
              </a:spcBef>
              <a:buFontTx/>
              <a:buNone/>
            </a:pPr>
            <a:r>
              <a:rPr lang="ru-RU" altLang="ru-RU" sz="1050">
                <a:solidFill>
                  <a:srgbClr val="006666"/>
                </a:solidFill>
              </a:rPr>
              <a:t>МБОУ СОШ № 15 – </a:t>
            </a:r>
            <a:r>
              <a:rPr lang="ru-RU" altLang="ru-RU" sz="1050" b="1">
                <a:solidFill>
                  <a:srgbClr val="7030A0"/>
                </a:solidFill>
              </a:rPr>
              <a:t>1 </a:t>
            </a:r>
            <a:r>
              <a:rPr lang="ru-RU" altLang="ru-RU" sz="1050">
                <a:solidFill>
                  <a:srgbClr val="006666"/>
                </a:solidFill>
              </a:rPr>
              <a:t>спецкласс</a:t>
            </a:r>
            <a:endParaRPr lang="ru-RU" altLang="ru-RU" sz="1050"/>
          </a:p>
        </p:txBody>
      </p:sp>
      <p:sp>
        <p:nvSpPr>
          <p:cNvPr id="5137" name="TextBox 3"/>
          <p:cNvSpPr txBox="1">
            <a:spLocks noChangeArrowheads="1"/>
          </p:cNvSpPr>
          <p:nvPr/>
        </p:nvSpPr>
        <p:spPr bwMode="auto">
          <a:xfrm>
            <a:off x="196454" y="4682728"/>
            <a:ext cx="3855244"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ru-RU" altLang="ru-RU" sz="1350">
              <a:solidFill>
                <a:srgbClr val="FF0000"/>
              </a:solidFill>
            </a:endParaRPr>
          </a:p>
        </p:txBody>
      </p:sp>
      <p:sp>
        <p:nvSpPr>
          <p:cNvPr id="5138" name="TextBox 7"/>
          <p:cNvSpPr txBox="1">
            <a:spLocks noChangeArrowheads="1"/>
          </p:cNvSpPr>
          <p:nvPr/>
        </p:nvSpPr>
        <p:spPr bwMode="auto">
          <a:xfrm>
            <a:off x="264319" y="2277666"/>
            <a:ext cx="7235429"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ru-RU" altLang="ru-RU" sz="1200">
                <a:solidFill>
                  <a:srgbClr val="C00000"/>
                </a:solidFill>
              </a:rPr>
              <a:t>Призер регионального этапа Российской психолого-педагогической олимпиады школьников имени К.Д. Ушинского:</a:t>
            </a:r>
            <a:r>
              <a:rPr lang="ru-RU" altLang="ru-RU" sz="1275"/>
              <a:t> Сингур Юлия, МБОУ ЦО «Притяжение», </a:t>
            </a:r>
            <a:r>
              <a:rPr lang="ru-RU" altLang="ru-RU" sz="1275" b="1">
                <a:solidFill>
                  <a:srgbClr val="7030A0"/>
                </a:solidFill>
              </a:rPr>
              <a:t>кл. рук. Левонец Евгения Алексеевна</a:t>
            </a:r>
          </a:p>
          <a:p>
            <a:pPr>
              <a:lnSpc>
                <a:spcPct val="100000"/>
              </a:lnSpc>
              <a:spcBef>
                <a:spcPct val="0"/>
              </a:spcBef>
              <a:buFontTx/>
              <a:buNone/>
            </a:pPr>
            <a:endParaRPr lang="ru-RU" altLang="ru-RU" sz="1275"/>
          </a:p>
        </p:txBody>
      </p:sp>
      <p:sp>
        <p:nvSpPr>
          <p:cNvPr id="5139" name="TextBox 10"/>
          <p:cNvSpPr txBox="1">
            <a:spLocks noChangeArrowheads="1"/>
          </p:cNvSpPr>
          <p:nvPr/>
        </p:nvSpPr>
        <p:spPr bwMode="auto">
          <a:xfrm>
            <a:off x="275035" y="4407694"/>
            <a:ext cx="7622381"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1275">
                <a:solidFill>
                  <a:srgbClr val="C00000"/>
                </a:solidFill>
              </a:rPr>
              <a:t>Участники межрайонной творческой лаборатории «Игра – дело серьезное»  </a:t>
            </a:r>
            <a:r>
              <a:rPr lang="ru-RU" altLang="ru-RU" sz="1275"/>
              <a:t>(МБО ЦО «Притяжение», </a:t>
            </a:r>
            <a:r>
              <a:rPr lang="ru-RU" altLang="ru-RU" sz="1275" b="1">
                <a:solidFill>
                  <a:srgbClr val="7030A0"/>
                </a:solidFill>
              </a:rPr>
              <a:t>координатор- Романенкова Ирина Евгеньевна</a:t>
            </a:r>
            <a:r>
              <a:rPr lang="ru-RU" altLang="ru-RU" sz="1275" b="1"/>
              <a:t>)</a:t>
            </a:r>
          </a:p>
        </p:txBody>
      </p:sp>
      <p:sp>
        <p:nvSpPr>
          <p:cNvPr id="5140" name="TextBox 3"/>
          <p:cNvSpPr txBox="1">
            <a:spLocks noChangeArrowheads="1"/>
          </p:cNvSpPr>
          <p:nvPr/>
        </p:nvSpPr>
        <p:spPr bwMode="auto">
          <a:xfrm>
            <a:off x="264319" y="4892279"/>
            <a:ext cx="7789069"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1275">
                <a:solidFill>
                  <a:srgbClr val="C00000"/>
                </a:solidFill>
              </a:rPr>
              <a:t>Волонтеры городских конкурсов </a:t>
            </a:r>
            <a:r>
              <a:rPr lang="ru-RU" altLang="ru-RU" sz="1275"/>
              <a:t>профмастерства «Воспитатель года» и «Учитель года»  - МБОУ СОШ № 5, </a:t>
            </a:r>
            <a:r>
              <a:rPr lang="ru-RU" altLang="ru-RU" sz="1275" b="1">
                <a:solidFill>
                  <a:srgbClr val="7030A0"/>
                </a:solidFill>
              </a:rPr>
              <a:t>кл.рук. Юзова Вера Николаевна</a:t>
            </a:r>
          </a:p>
        </p:txBody>
      </p:sp>
      <p:sp>
        <p:nvSpPr>
          <p:cNvPr id="5141" name="Прямоугольник 4"/>
          <p:cNvSpPr>
            <a:spLocks noChangeArrowheads="1"/>
          </p:cNvSpPr>
          <p:nvPr/>
        </p:nvSpPr>
        <p:spPr bwMode="auto">
          <a:xfrm>
            <a:off x="264319" y="2781301"/>
            <a:ext cx="7291388" cy="1073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1275">
                <a:solidFill>
                  <a:srgbClr val="C00000"/>
                </a:solidFill>
              </a:rPr>
              <a:t>Призеры регионального конкурса практико-ориентированных работ «Педагогика со школьной скамьи»:  </a:t>
            </a:r>
            <a:r>
              <a:rPr lang="ru-RU" altLang="ru-RU" sz="1275"/>
              <a:t>МБОУ СОШ №15 г. Спасск-Дальний в составе команды Беккинг Артём, Чомаева Диана, Ломенкова Ася - </a:t>
            </a:r>
            <a:r>
              <a:rPr lang="ru-RU" altLang="ru-RU" sz="1275" b="1">
                <a:solidFill>
                  <a:srgbClr val="7030A0"/>
                </a:solidFill>
              </a:rPr>
              <a:t>кл.рук. Хабибулина Светлана Александровна</a:t>
            </a:r>
          </a:p>
          <a:p>
            <a:pPr>
              <a:lnSpc>
                <a:spcPct val="100000"/>
              </a:lnSpc>
              <a:spcBef>
                <a:spcPct val="0"/>
              </a:spcBef>
              <a:buFontTx/>
              <a:buNone/>
            </a:pPr>
            <a:r>
              <a:rPr lang="ru-RU" altLang="ru-RU" sz="1275"/>
              <a:t> МБОУ Центр образования «Притяжение» г. Спасск-Дальний в составе команды Найдёнова Кристина, Дудко Мария. - </a:t>
            </a:r>
            <a:r>
              <a:rPr lang="ru-RU" altLang="ru-RU" sz="1275" b="1">
                <a:solidFill>
                  <a:srgbClr val="7030A0"/>
                </a:solidFill>
              </a:rPr>
              <a:t>кл. рук. Левонец Евгения Алексеевна</a:t>
            </a:r>
          </a:p>
        </p:txBody>
      </p:sp>
      <p:sp>
        <p:nvSpPr>
          <p:cNvPr id="5142" name="Прямоугольник 5"/>
          <p:cNvSpPr>
            <a:spLocks noChangeArrowheads="1"/>
          </p:cNvSpPr>
          <p:nvPr/>
        </p:nvSpPr>
        <p:spPr bwMode="auto">
          <a:xfrm>
            <a:off x="275035" y="3924300"/>
            <a:ext cx="7400925" cy="484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ru-RU" altLang="ru-RU" sz="1275">
                <a:solidFill>
                  <a:srgbClr val="C00000"/>
                </a:solidFill>
              </a:rPr>
              <a:t>Победители </a:t>
            </a:r>
            <a:r>
              <a:rPr lang="ru-RU" altLang="ru-RU" sz="1275"/>
              <a:t> конкурсного  отбора  Дальневосточного  юношеского  педагогического  форума - МБОУ СОШ № 5 - Граф Полина и Барышенко Анастасия, </a:t>
            </a:r>
            <a:r>
              <a:rPr lang="ru-RU" altLang="ru-RU" sz="1275" b="1">
                <a:solidFill>
                  <a:srgbClr val="7030A0"/>
                </a:solidFill>
              </a:rPr>
              <a:t>кл.рук. Соловых Светлана Валерьевна</a:t>
            </a:r>
          </a:p>
        </p:txBody>
      </p:sp>
    </p:spTree>
    <p:extLst>
      <p:ext uri="{BB962C8B-B14F-4D97-AF65-F5344CB8AC3E}">
        <p14:creationId xmlns:p14="http://schemas.microsoft.com/office/powerpoint/2010/main" val="2384625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6311" y="0"/>
            <a:ext cx="983284" cy="547201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804721" y="1530011"/>
            <a:ext cx="1564462" cy="9091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130504" y="1814555"/>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7958048" y="2877565"/>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95876" y="3589790"/>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6">
            <a:extLst>
              <a:ext uri="{28A0092B-C50C-407E-A947-70E740481C1C}">
                <a14:useLocalDpi xmlns:a14="http://schemas.microsoft.com/office/drawing/2010/main" val="0"/>
              </a:ext>
            </a:extLst>
          </a:blip>
          <a:srcRect t="12891" b="16863"/>
          <a:stretch/>
        </p:blipFill>
        <p:spPr>
          <a:xfrm>
            <a:off x="7500483" y="4179657"/>
            <a:ext cx="1496835" cy="1574673"/>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10775" y="4210150"/>
            <a:ext cx="310891" cy="306690"/>
          </a:xfrm>
          <a:prstGeom prst="rect">
            <a:avLst/>
          </a:prstGeom>
          <a:effectLst>
            <a:reflection endPos="0" dist="50800" dir="5400000" sy="-100000" algn="bl" rotWithShape="0"/>
          </a:effectLst>
        </p:spPr>
      </p:pic>
      <p:pic>
        <p:nvPicPr>
          <p:cNvPr id="47" name="Рисунок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997598">
            <a:off x="8330400" y="3730291"/>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74645">
            <a:off x="8366081" y="2200175"/>
            <a:ext cx="640923" cy="640923"/>
          </a:xfrm>
          <a:prstGeom prst="rect">
            <a:avLst/>
          </a:prstGeom>
        </p:spPr>
      </p:pic>
      <p:sp>
        <p:nvSpPr>
          <p:cNvPr id="19" name="TextBox 18">
            <a:extLst>
              <a:ext uri="{FF2B5EF4-FFF2-40B4-BE49-F238E27FC236}">
                <a16:creationId xmlns:a16="http://schemas.microsoft.com/office/drawing/2014/main" xmlns="" id="{2FD90B4D-A746-5BE9-8972-D76A1C5D16CC}"/>
              </a:ext>
            </a:extLst>
          </p:cNvPr>
          <p:cNvSpPr txBox="1"/>
          <p:nvPr/>
        </p:nvSpPr>
        <p:spPr>
          <a:xfrm>
            <a:off x="459581" y="1185868"/>
            <a:ext cx="7406846" cy="415498"/>
          </a:xfrm>
          <a:prstGeom prst="rect">
            <a:avLst/>
          </a:prstGeom>
          <a:noFill/>
        </p:spPr>
        <p:txBody>
          <a:bodyPr wrap="square">
            <a:spAutoFit/>
          </a:bodyPr>
          <a:lstStyle/>
          <a:p>
            <a:pPr algn="ctr"/>
            <a:r>
              <a:rPr lang="ru-RU" sz="2100" b="1" dirty="0">
                <a:solidFill>
                  <a:schemeClr val="accent2"/>
                </a:solidFill>
                <a:latin typeface="Arial" panose="020B0604020202020204" pitchFamily="34" charset="0"/>
                <a:cs typeface="Arial" panose="020B0604020202020204" pitchFamily="34" charset="0"/>
              </a:rPr>
              <a:t> </a:t>
            </a:r>
            <a:endParaRPr lang="ru-RU" sz="2100" dirty="0">
              <a:solidFill>
                <a:schemeClr val="accent2"/>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10"/>
          <a:stretch>
            <a:fillRect/>
          </a:stretch>
        </p:blipFill>
        <p:spPr>
          <a:xfrm>
            <a:off x="281216" y="1868128"/>
            <a:ext cx="4142314" cy="3106735"/>
          </a:xfrm>
          <a:prstGeom prst="rect">
            <a:avLst/>
          </a:prstGeom>
        </p:spPr>
      </p:pic>
      <p:sp>
        <p:nvSpPr>
          <p:cNvPr id="15" name="TextBox 14">
            <a:extLst>
              <a:ext uri="{FF2B5EF4-FFF2-40B4-BE49-F238E27FC236}">
                <a16:creationId xmlns:a16="http://schemas.microsoft.com/office/drawing/2014/main" xmlns="" id="{2FD90B4D-A746-5BE9-8972-D76A1C5D16CC}"/>
              </a:ext>
            </a:extLst>
          </p:cNvPr>
          <p:cNvSpPr txBox="1"/>
          <p:nvPr/>
        </p:nvSpPr>
        <p:spPr>
          <a:xfrm>
            <a:off x="573881" y="1300168"/>
            <a:ext cx="7406846" cy="415498"/>
          </a:xfrm>
          <a:prstGeom prst="rect">
            <a:avLst/>
          </a:prstGeom>
          <a:noFill/>
        </p:spPr>
        <p:txBody>
          <a:bodyPr wrap="square">
            <a:spAutoFit/>
          </a:bodyPr>
          <a:lstStyle/>
          <a:p>
            <a:pPr algn="ctr"/>
            <a:r>
              <a:rPr lang="ru-RU" sz="2100" b="1" dirty="0">
                <a:solidFill>
                  <a:schemeClr val="accent2"/>
                </a:solidFill>
                <a:latin typeface="Arial" panose="020B0604020202020204" pitchFamily="34" charset="0"/>
                <a:cs typeface="Arial" panose="020B0604020202020204" pitchFamily="34" charset="0"/>
              </a:rPr>
              <a:t>ФОРУМ классных руководителей - 2023</a:t>
            </a:r>
            <a:endParaRPr lang="ru-RU" sz="2100" dirty="0">
              <a:solidFill>
                <a:schemeClr val="accent2"/>
              </a:solidFill>
              <a:latin typeface="Arial" panose="020B0604020202020204" pitchFamily="34" charset="0"/>
              <a:cs typeface="Arial" panose="020B0604020202020204" pitchFamily="34" charset="0"/>
            </a:endParaRPr>
          </a:p>
        </p:txBody>
      </p:sp>
      <p:sp>
        <p:nvSpPr>
          <p:cNvPr id="5" name="Прямоугольник 4"/>
          <p:cNvSpPr/>
          <p:nvPr/>
        </p:nvSpPr>
        <p:spPr>
          <a:xfrm>
            <a:off x="4558920" y="2448077"/>
            <a:ext cx="3129824" cy="1546577"/>
          </a:xfrm>
          <a:prstGeom prst="rect">
            <a:avLst/>
          </a:prstGeom>
        </p:spPr>
        <p:txBody>
          <a:bodyPr wrap="square">
            <a:spAutoFit/>
          </a:bodyPr>
          <a:lstStyle/>
          <a:p>
            <a:r>
              <a:rPr lang="ru-RU" sz="1350" dirty="0">
                <a:solidFill>
                  <a:srgbClr val="000000"/>
                </a:solidFill>
                <a:latin typeface="-apple-system"/>
              </a:rPr>
              <a:t>В 2023 году в составе делегации Приморского края г. Спасск-Дальний представлял учитель начальных классов МБОУ ЦО «Притяжение» </a:t>
            </a:r>
            <a:r>
              <a:rPr lang="ru-RU" sz="1350" b="1" dirty="0">
                <a:solidFill>
                  <a:srgbClr val="000000"/>
                </a:solidFill>
                <a:latin typeface="-apple-system"/>
              </a:rPr>
              <a:t>Семенова Татьяна Александровна  </a:t>
            </a:r>
            <a:r>
              <a:rPr lang="ru-RU" sz="1350" dirty="0"/>
              <a:t/>
            </a:r>
            <a:br>
              <a:rPr lang="ru-RU" sz="1350" dirty="0"/>
            </a:br>
            <a:endParaRPr lang="ru-RU" sz="1350" dirty="0"/>
          </a:p>
        </p:txBody>
      </p:sp>
    </p:spTree>
    <p:extLst>
      <p:ext uri="{BB962C8B-B14F-4D97-AF65-F5344CB8AC3E}">
        <p14:creationId xmlns:p14="http://schemas.microsoft.com/office/powerpoint/2010/main" val="392044891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2" name="Объект 1"/>
          <p:cNvSpPr>
            <a:spLocks noGrp="1"/>
          </p:cNvSpPr>
          <p:nvPr>
            <p:ph sz="half" idx="2"/>
          </p:nvPr>
        </p:nvSpPr>
        <p:spPr>
          <a:xfrm>
            <a:off x="155574" y="1641295"/>
            <a:ext cx="7677380" cy="4956057"/>
          </a:xfrm>
          <a:ln>
            <a:solidFill>
              <a:schemeClr val="bg1"/>
            </a:solidFill>
          </a:ln>
        </p:spPr>
        <p:txBody>
          <a:bodyPr>
            <a:noAutofit/>
          </a:bodyPr>
          <a:lstStyle/>
          <a:p>
            <a:pPr marL="0" indent="0" algn="just">
              <a:buNone/>
            </a:pPr>
            <a:r>
              <a:rPr lang="ru-RU" sz="1800" b="1" dirty="0" smtClean="0">
                <a:latin typeface="Times New Roman" panose="02020603050405020304" pitchFamily="18" charset="0"/>
                <a:cs typeface="Times New Roman" panose="02020603050405020304" pitchFamily="18" charset="0"/>
              </a:rPr>
              <a:t>Цель</a:t>
            </a:r>
            <a:r>
              <a:rPr lang="ru-RU" sz="1800" dirty="0" smtClean="0">
                <a:latin typeface="Times New Roman" panose="02020603050405020304" pitchFamily="18" charset="0"/>
                <a:cs typeface="Times New Roman" panose="02020603050405020304" pitchFamily="18" charset="0"/>
              </a:rPr>
              <a:t> - </a:t>
            </a:r>
            <a:r>
              <a:rPr lang="ru-RU" sz="1800" dirty="0">
                <a:latin typeface="Times New Roman" panose="02020603050405020304" pitchFamily="18" charset="0"/>
                <a:cs typeface="Times New Roman" panose="02020603050405020304" pitchFamily="18" charset="0"/>
              </a:rPr>
              <a:t>обеспечение к 2030 году подготовки и привлечения кадрового резерва и ресурса, гарантирующего достижение технологического и мировоззренческого суверенитетов региона через развитие образовательной кластерной инфраструктуры, регионализацию содержания образования.</a:t>
            </a:r>
          </a:p>
          <a:p>
            <a:pPr marL="0" indent="0" algn="just">
              <a:buNone/>
            </a:pPr>
            <a:r>
              <a:rPr lang="ru-RU" sz="1800" b="1" dirty="0">
                <a:latin typeface="Times New Roman" panose="02020603050405020304" pitchFamily="18" charset="0"/>
                <a:cs typeface="Times New Roman" panose="02020603050405020304" pitchFamily="18" charset="0"/>
              </a:rPr>
              <a:t>Задачи:</a:t>
            </a:r>
          </a:p>
          <a:p>
            <a:pPr marL="0" indent="0" algn="just">
              <a:buNone/>
            </a:pPr>
            <a:r>
              <a:rPr lang="ru-RU" sz="1800" dirty="0" smtClean="0">
                <a:latin typeface="Times New Roman" panose="02020603050405020304" pitchFamily="18" charset="0"/>
                <a:cs typeface="Times New Roman" panose="02020603050405020304" pitchFamily="18" charset="0"/>
              </a:rPr>
              <a:t>- повышение </a:t>
            </a:r>
            <a:r>
              <a:rPr lang="ru-RU" sz="1800" dirty="0">
                <a:latin typeface="Times New Roman" panose="02020603050405020304" pitchFamily="18" charset="0"/>
                <a:cs typeface="Times New Roman" panose="02020603050405020304" pitchFamily="18" charset="0"/>
              </a:rPr>
              <a:t>качества образования через реализацию школьной кластерной политики;</a:t>
            </a:r>
          </a:p>
          <a:p>
            <a:pPr marL="0" indent="0" algn="just">
              <a:buNone/>
            </a:pPr>
            <a:r>
              <a:rPr lang="ru-RU" sz="1800" dirty="0" smtClean="0">
                <a:latin typeface="Times New Roman" panose="02020603050405020304" pitchFamily="18" charset="0"/>
                <a:cs typeface="Times New Roman" panose="02020603050405020304" pitchFamily="18" charset="0"/>
              </a:rPr>
              <a:t>- создание </a:t>
            </a:r>
            <a:r>
              <a:rPr lang="ru-RU" sz="1800" dirty="0">
                <a:latin typeface="Times New Roman" panose="02020603050405020304" pitchFamily="18" charset="0"/>
                <a:cs typeface="Times New Roman" panose="02020603050405020304" pitchFamily="18" charset="0"/>
              </a:rPr>
              <a:t>новой инфраструктуры через обновление материально- технической базы, образовательной среды, благоустройства территорий образовательных организаций края;</a:t>
            </a:r>
          </a:p>
          <a:p>
            <a:pPr marL="0" indent="0" algn="just">
              <a:buNone/>
            </a:pPr>
            <a:r>
              <a:rPr lang="ru-RU" sz="1800" dirty="0" smtClean="0">
                <a:latin typeface="Times New Roman" panose="02020603050405020304" pitchFamily="18" charset="0"/>
                <a:cs typeface="Times New Roman" panose="02020603050405020304" pitchFamily="18" charset="0"/>
              </a:rPr>
              <a:t>- обновление </a:t>
            </a:r>
            <a:r>
              <a:rPr lang="ru-RU" sz="1800" dirty="0">
                <a:latin typeface="Times New Roman" panose="02020603050405020304" pitchFamily="18" charset="0"/>
                <a:cs typeface="Times New Roman" panose="02020603050405020304" pitchFamily="18" charset="0"/>
              </a:rPr>
              <a:t>регионального содержания и технологий образования, обеспечивающего реализацию потенциала каждого человека, </a:t>
            </a:r>
            <a:r>
              <a:rPr lang="ru-RU" sz="1800" dirty="0" err="1">
                <a:latin typeface="Times New Roman" panose="02020603050405020304" pitchFamily="18" charset="0"/>
                <a:cs typeface="Times New Roman" panose="02020603050405020304" pitchFamily="18" charset="0"/>
              </a:rPr>
              <a:t>профориентационного</a:t>
            </a:r>
            <a:r>
              <a:rPr lang="ru-RU" sz="1800" dirty="0">
                <a:latin typeface="Times New Roman" panose="02020603050405020304" pitchFamily="18" charset="0"/>
                <a:cs typeface="Times New Roman" panose="02020603050405020304" pitchFamily="18" charset="0"/>
              </a:rPr>
              <a:t> на технологическое лидерство;</a:t>
            </a:r>
          </a:p>
          <a:p>
            <a:pPr marL="0" indent="0" algn="just">
              <a:buNone/>
            </a:pPr>
            <a:r>
              <a:rPr lang="ru-RU" sz="1800" dirty="0" smtClean="0">
                <a:latin typeface="Times New Roman" panose="02020603050405020304" pitchFamily="18" charset="0"/>
                <a:cs typeface="Times New Roman" panose="02020603050405020304" pitchFamily="18" charset="0"/>
              </a:rPr>
              <a:t>- формирование </a:t>
            </a:r>
            <a:r>
              <a:rPr lang="ru-RU" sz="1800" dirty="0">
                <a:latin typeface="Times New Roman" panose="02020603050405020304" pitchFamily="18" charset="0"/>
                <a:cs typeface="Times New Roman" panose="02020603050405020304" pitchFamily="18" charset="0"/>
              </a:rPr>
              <a:t>кадрового ресурса всех уровней за счет усиления межведомственного взаимодействия.</a:t>
            </a:r>
          </a:p>
          <a:p>
            <a:pPr marL="0" indent="0" algn="ctr">
              <a:spcBef>
                <a:spcPts val="0"/>
              </a:spcBef>
              <a:buNone/>
            </a:pPr>
            <a:endParaRPr lang="ru-RU" sz="1400" b="1" dirty="0">
              <a:solidFill>
                <a:srgbClr val="296D7F"/>
              </a:solidFill>
              <a:latin typeface="Times New Roman" pitchFamily="18" charset="0"/>
              <a:cs typeface="Times New Roman" pitchFamily="18" charset="0"/>
            </a:endParaRPr>
          </a:p>
          <a:p>
            <a:pPr marL="0" indent="0" algn="just">
              <a:spcBef>
                <a:spcPts val="0"/>
              </a:spcBef>
              <a:buNone/>
            </a:pPr>
            <a:endParaRPr lang="ru-RU" sz="1400" dirty="0" smtClean="0">
              <a:latin typeface="Times New Roman" panose="02020603050405020304" pitchFamily="18" charset="0"/>
              <a:cs typeface="Times New Roman" panose="02020603050405020304" pitchFamily="18" charset="0"/>
            </a:endParaRPr>
          </a:p>
        </p:txBody>
      </p:sp>
      <p:sp>
        <p:nvSpPr>
          <p:cNvPr id="14" name="TextBox 13"/>
          <p:cNvSpPr txBox="1"/>
          <p:nvPr/>
        </p:nvSpPr>
        <p:spPr>
          <a:xfrm>
            <a:off x="3108742" y="160338"/>
            <a:ext cx="4544034" cy="1323439"/>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Комплексная программа, направленная на повышение качества образования и подготовку высококвалифицированных кадров для экономики Приморского края, до 2030 года</a:t>
            </a:r>
          </a:p>
        </p:txBody>
      </p:sp>
    </p:spTree>
    <p:extLst>
      <p:ext uri="{BB962C8B-B14F-4D97-AF65-F5344CB8AC3E}">
        <p14:creationId xmlns:p14="http://schemas.microsoft.com/office/powerpoint/2010/main" val="261665358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2" name="Объект 1"/>
          <p:cNvSpPr>
            <a:spLocks noGrp="1"/>
          </p:cNvSpPr>
          <p:nvPr>
            <p:ph sz="half" idx="2"/>
          </p:nvPr>
        </p:nvSpPr>
        <p:spPr>
          <a:xfrm>
            <a:off x="139902" y="910077"/>
            <a:ext cx="7677380" cy="5759283"/>
          </a:xfrm>
          <a:ln>
            <a:solidFill>
              <a:schemeClr val="bg1"/>
            </a:solidFill>
          </a:ln>
        </p:spPr>
        <p:txBody>
          <a:bodyPr>
            <a:noAutofit/>
          </a:bodyPr>
          <a:lstStyle/>
          <a:p>
            <a:pPr marL="0" indent="0">
              <a:buNone/>
            </a:pPr>
            <a:r>
              <a:rPr lang="ru-RU" sz="1200" b="1" dirty="0">
                <a:latin typeface="Times New Roman" panose="02020603050405020304" pitchFamily="18" charset="0"/>
                <a:cs typeface="Times New Roman" panose="02020603050405020304" pitchFamily="18" charset="0"/>
              </a:rPr>
              <a:t>Цель и задачи развития дошкольного образования.</a:t>
            </a:r>
          </a:p>
          <a:p>
            <a:pPr marL="0" indent="0">
              <a:buNone/>
            </a:pPr>
            <a:r>
              <a:rPr lang="ru-RU" sz="1200" b="1" dirty="0">
                <a:latin typeface="Times New Roman" panose="02020603050405020304" pitchFamily="18" charset="0"/>
                <a:cs typeface="Times New Roman" panose="02020603050405020304" pitchFamily="18" charset="0"/>
              </a:rPr>
              <a:t>Цель:</a:t>
            </a:r>
            <a:r>
              <a:rPr lang="ru-RU" sz="1200" dirty="0">
                <a:latin typeface="Times New Roman" panose="02020603050405020304" pitchFamily="18" charset="0"/>
                <a:cs typeface="Times New Roman" panose="02020603050405020304" pitchFamily="18" charset="0"/>
              </a:rPr>
              <a:t> создание к 2030 году необходимых условий для обеспечения качества преемственного дошкольного образования в условиях его стандартизации, повышении охвата дошкольным образованием до 85%, в </a:t>
            </a:r>
            <a:r>
              <a:rPr lang="ru-RU" sz="1200" dirty="0" err="1">
                <a:latin typeface="Times New Roman" panose="02020603050405020304" pitchFamily="18" charset="0"/>
                <a:cs typeface="Times New Roman" panose="02020603050405020304" pitchFamily="18" charset="0"/>
              </a:rPr>
              <a:t>т.ч</a:t>
            </a:r>
            <a:r>
              <a:rPr lang="ru-RU" sz="1200" dirty="0">
                <a:latin typeface="Times New Roman" panose="02020603050405020304" pitchFamily="18" charset="0"/>
                <a:cs typeface="Times New Roman" panose="02020603050405020304" pitchFamily="18" charset="0"/>
              </a:rPr>
              <a:t>. через организацию присмотра и ухода за детьми.</a:t>
            </a:r>
          </a:p>
          <a:p>
            <a:pPr marL="0" indent="0">
              <a:buNone/>
            </a:pPr>
            <a:r>
              <a:rPr lang="ru-RU" sz="1200" b="1" dirty="0">
                <a:latin typeface="Times New Roman" panose="02020603050405020304" pitchFamily="18" charset="0"/>
                <a:cs typeface="Times New Roman" panose="02020603050405020304" pitchFamily="18" charset="0"/>
              </a:rPr>
              <a:t>Задачи:</a:t>
            </a:r>
          </a:p>
          <a:p>
            <a:pPr marL="0" indent="0">
              <a:buNone/>
            </a:pPr>
            <a:r>
              <a:rPr lang="ru-RU" sz="1200" dirty="0" smtClean="0">
                <a:latin typeface="Times New Roman" panose="02020603050405020304" pitchFamily="18" charset="0"/>
                <a:cs typeface="Times New Roman" panose="02020603050405020304" pitchFamily="18" charset="0"/>
              </a:rPr>
              <a:t>- обеспечить </a:t>
            </a:r>
            <a:r>
              <a:rPr lang="ru-RU" sz="1200" dirty="0">
                <a:latin typeface="Times New Roman" panose="02020603050405020304" pitchFamily="18" charset="0"/>
                <a:cs typeface="Times New Roman" panose="02020603050405020304" pitchFamily="18" charset="0"/>
              </a:rPr>
              <a:t>и сохранить 100% доступность качественного дошкольного образования, в том числе присмотра и ухода за детьми;</a:t>
            </a:r>
          </a:p>
          <a:p>
            <a:pPr marL="0" indent="0">
              <a:buNone/>
            </a:pPr>
            <a:r>
              <a:rPr lang="ru-RU" sz="1200" dirty="0" smtClean="0">
                <a:latin typeface="Times New Roman" panose="02020603050405020304" pitchFamily="18" charset="0"/>
                <a:cs typeface="Times New Roman" panose="02020603050405020304" pitchFamily="18" charset="0"/>
              </a:rPr>
              <a:t>- обеспечить </a:t>
            </a:r>
            <a:r>
              <a:rPr lang="ru-RU" sz="1200" dirty="0">
                <a:latin typeface="Times New Roman" panose="02020603050405020304" pitchFamily="18" charset="0"/>
                <a:cs typeface="Times New Roman" panose="02020603050405020304" pitchFamily="18" charset="0"/>
              </a:rPr>
              <a:t>«бесшовный» переход из дошкольного уровня образования на уровень начального общего образования через реализацию комплекса мер по разработке и реализации регионального стандарта дошкольного образования (стандарт содержания, стандарт результатов, стандарт условий); разработать и реализовать модель </a:t>
            </a:r>
            <a:r>
              <a:rPr lang="ru-RU" sz="1200" dirty="0" err="1">
                <a:latin typeface="Times New Roman" panose="02020603050405020304" pitchFamily="18" charset="0"/>
                <a:cs typeface="Times New Roman" panose="02020603050405020304" pitchFamily="18" charset="0"/>
              </a:rPr>
              <a:t>имиджевой</a:t>
            </a:r>
            <a:r>
              <a:rPr lang="ru-RU" sz="1200" dirty="0">
                <a:latin typeface="Times New Roman" panose="02020603050405020304" pitchFamily="18" charset="0"/>
                <a:cs typeface="Times New Roman" panose="02020603050405020304" pitchFamily="18" charset="0"/>
              </a:rPr>
              <a:t> политики региональной системы дошкольного образования для повышения его привлекательности среди родителей детей от 2 месяцев до 7 лет;</a:t>
            </a:r>
          </a:p>
          <a:p>
            <a:pPr marL="0" indent="0">
              <a:buNone/>
            </a:pPr>
            <a:r>
              <a:rPr lang="ru-RU" sz="1200" dirty="0" smtClean="0">
                <a:latin typeface="Times New Roman" panose="02020603050405020304" pitchFamily="18" charset="0"/>
                <a:cs typeface="Times New Roman" panose="02020603050405020304" pitchFamily="18" charset="0"/>
              </a:rPr>
              <a:t>- внедрить </a:t>
            </a:r>
            <a:r>
              <a:rPr lang="ru-RU" sz="1200" dirty="0">
                <a:latin typeface="Times New Roman" panose="02020603050405020304" pitchFamily="18" charset="0"/>
                <a:cs typeface="Times New Roman" panose="02020603050405020304" pitchFamily="18" charset="0"/>
              </a:rPr>
              <a:t>в системе дошкольного образования Приморского края развивающие технологии, формы, методы воспитания и развития дошкольников, в том числе цифровые образовательные технологии, направленные на развитие потенциала воспитанников, развитие их талантов, воспитание патриотизма;</a:t>
            </a:r>
          </a:p>
          <a:p>
            <a:pPr marL="0" indent="0">
              <a:buNone/>
            </a:pPr>
            <a:r>
              <a:rPr lang="ru-RU" sz="1200" dirty="0" smtClean="0">
                <a:latin typeface="Times New Roman" panose="02020603050405020304" pitchFamily="18" charset="0"/>
                <a:cs typeface="Times New Roman" panose="02020603050405020304" pitchFamily="18" charset="0"/>
              </a:rPr>
              <a:t>- развивать </a:t>
            </a:r>
            <a:r>
              <a:rPr lang="ru-RU" sz="1200" dirty="0">
                <a:latin typeface="Times New Roman" panose="02020603050405020304" pitchFamily="18" charset="0"/>
                <a:cs typeface="Times New Roman" panose="02020603050405020304" pitchFamily="18" charset="0"/>
              </a:rPr>
              <a:t>систему инклюзивного дошкольного образования с учетом запросов родителей;</a:t>
            </a:r>
          </a:p>
          <a:p>
            <a:pPr marL="0" indent="0">
              <a:buNone/>
            </a:pPr>
            <a:r>
              <a:rPr lang="ru-RU" sz="1200" dirty="0" smtClean="0">
                <a:latin typeface="Times New Roman" panose="02020603050405020304" pitchFamily="18" charset="0"/>
                <a:cs typeface="Times New Roman" panose="02020603050405020304" pitchFamily="18" charset="0"/>
              </a:rPr>
              <a:t>- создать </a:t>
            </a:r>
            <a:r>
              <a:rPr lang="ru-RU" sz="1200" dirty="0">
                <a:latin typeface="Times New Roman" panose="02020603050405020304" pitchFamily="18" charset="0"/>
                <a:cs typeface="Times New Roman" panose="02020603050405020304" pitchFamily="18" charset="0"/>
              </a:rPr>
              <a:t>условия для использования потенциала организаций негосударственного сектора экономики в части предоставления качественных услуг дошкольного образования и создания дополнительных мест в ДОО в отдельных муниципалитетах Приморского края, в том числе для детей раннего возраста;</a:t>
            </a:r>
          </a:p>
          <a:p>
            <a:pPr marL="0" indent="0">
              <a:buNone/>
            </a:pPr>
            <a:r>
              <a:rPr lang="ru-RU" sz="1200" dirty="0" smtClean="0">
                <a:latin typeface="Times New Roman" panose="02020603050405020304" pitchFamily="18" charset="0"/>
                <a:cs typeface="Times New Roman" panose="02020603050405020304" pitchFamily="18" charset="0"/>
              </a:rPr>
              <a:t>- реализовать </a:t>
            </a:r>
            <a:r>
              <a:rPr lang="ru-RU" sz="1200" dirty="0">
                <a:latin typeface="Times New Roman" panose="02020603050405020304" pitchFamily="18" charset="0"/>
                <a:cs typeface="Times New Roman" panose="02020603050405020304" pitchFamily="18" charset="0"/>
              </a:rPr>
              <a:t>модель формирования педагогического резерва на основе реализации системы педагогических классов «От педагогических классов к педагогическим кадрам»;</a:t>
            </a:r>
          </a:p>
          <a:p>
            <a:pPr marL="0" indent="0">
              <a:buNone/>
            </a:pPr>
            <a:r>
              <a:rPr lang="ru-RU" sz="1200" dirty="0" smtClean="0">
                <a:latin typeface="Times New Roman" panose="02020603050405020304" pitchFamily="18" charset="0"/>
                <a:cs typeface="Times New Roman" panose="02020603050405020304" pitchFamily="18" charset="0"/>
              </a:rPr>
              <a:t>- обеспечить </a:t>
            </a:r>
            <a:r>
              <a:rPr lang="ru-RU" sz="1200" dirty="0">
                <a:latin typeface="Times New Roman" panose="02020603050405020304" pitchFamily="18" charset="0"/>
                <a:cs typeface="Times New Roman" panose="02020603050405020304" pitchFamily="18" charset="0"/>
              </a:rPr>
              <a:t>повышение профессиональной компетентности педагогических и управленческих кадров ДОО на основе анализа профессиональных дефицитов и профицитов педагогов ДОО, в том числе через реализацию программы наставничества;</a:t>
            </a:r>
          </a:p>
          <a:p>
            <a:pPr marL="0" indent="0">
              <a:buNone/>
            </a:pPr>
            <a:r>
              <a:rPr lang="ru-RU" sz="1200" dirty="0" smtClean="0">
                <a:latin typeface="Times New Roman" panose="02020603050405020304" pitchFamily="18" charset="0"/>
                <a:cs typeface="Times New Roman" panose="02020603050405020304" pitchFamily="18" charset="0"/>
              </a:rPr>
              <a:t>- обеспечить </a:t>
            </a:r>
            <a:r>
              <a:rPr lang="ru-RU" sz="1200" dirty="0">
                <a:latin typeface="Times New Roman" panose="02020603050405020304" pitchFamily="18" charset="0"/>
                <a:cs typeface="Times New Roman" panose="02020603050405020304" pitchFamily="18" charset="0"/>
              </a:rPr>
              <a:t>обновление инфраструктуры и материально-технической базы дошкольных образовательных учреждений в соответствии с региональным компонентом стандарта дошкольного образования.</a:t>
            </a:r>
          </a:p>
          <a:p>
            <a:pPr marL="0" indent="0" algn="ctr">
              <a:spcBef>
                <a:spcPts val="0"/>
              </a:spcBef>
              <a:buNone/>
            </a:pPr>
            <a:endParaRPr lang="ru-RU" sz="1200" b="1" dirty="0">
              <a:solidFill>
                <a:srgbClr val="296D7F"/>
              </a:solidFill>
              <a:latin typeface="Times New Roman" pitchFamily="18" charset="0"/>
              <a:cs typeface="Times New Roman" pitchFamily="18" charset="0"/>
            </a:endParaRPr>
          </a:p>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sp>
        <p:nvSpPr>
          <p:cNvPr id="14" name="TextBox 13"/>
          <p:cNvSpPr txBox="1"/>
          <p:nvPr/>
        </p:nvSpPr>
        <p:spPr>
          <a:xfrm>
            <a:off x="3108742" y="160338"/>
            <a:ext cx="4544034" cy="830997"/>
          </a:xfrm>
          <a:prstGeom prst="rect">
            <a:avLst/>
          </a:prstGeom>
          <a:noFill/>
        </p:spPr>
        <p:txBody>
          <a:bodyPr wrap="square" rtlCol="0">
            <a:spAutoFit/>
          </a:bodyPr>
          <a:lstStyle/>
          <a:p>
            <a:pPr algn="ctr"/>
            <a:r>
              <a:rPr lang="ru-RU" sz="1200" b="1" dirty="0" smtClean="0">
                <a:ln>
                  <a:solidFill>
                    <a:srgbClr val="19434F"/>
                  </a:solidFill>
                </a:ln>
                <a:solidFill>
                  <a:srgbClr val="296D7F"/>
                </a:solidFill>
                <a:latin typeface="Times New Roman" pitchFamily="18" charset="0"/>
                <a:cs typeface="Times New Roman" pitchFamily="18" charset="0"/>
              </a:rPr>
              <a:t>Комплексная программа, направленная на повышение качества образования и подготовку высококвалифицированных кадров для экономики Приморского края, до 2030 года</a:t>
            </a:r>
          </a:p>
        </p:txBody>
      </p:sp>
    </p:spTree>
    <p:extLst>
      <p:ext uri="{BB962C8B-B14F-4D97-AF65-F5344CB8AC3E}">
        <p14:creationId xmlns:p14="http://schemas.microsoft.com/office/powerpoint/2010/main" val="103705937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2" name="Объект 1"/>
          <p:cNvSpPr>
            <a:spLocks noGrp="1"/>
          </p:cNvSpPr>
          <p:nvPr>
            <p:ph sz="half" idx="2"/>
          </p:nvPr>
        </p:nvSpPr>
        <p:spPr>
          <a:xfrm>
            <a:off x="139902" y="910077"/>
            <a:ext cx="7677380" cy="5759283"/>
          </a:xfrm>
          <a:ln>
            <a:solidFill>
              <a:schemeClr val="bg1"/>
            </a:solidFill>
          </a:ln>
        </p:spPr>
        <p:txBody>
          <a:bodyPr>
            <a:noAutofit/>
          </a:bodyPr>
          <a:lstStyle/>
          <a:p>
            <a:pPr marL="0" indent="0" algn="just">
              <a:buNone/>
            </a:pPr>
            <a:r>
              <a:rPr lang="ru-RU" sz="1300" b="1" dirty="0">
                <a:latin typeface="Times New Roman" panose="02020603050405020304" pitchFamily="18" charset="0"/>
                <a:cs typeface="Times New Roman" panose="02020603050405020304" pitchFamily="18" charset="0"/>
              </a:rPr>
              <a:t>Цель и задачи развития общего образования</a:t>
            </a:r>
          </a:p>
          <a:p>
            <a:pPr marL="0" indent="0" algn="just">
              <a:buNone/>
            </a:pPr>
            <a:r>
              <a:rPr lang="ru-RU" sz="1300" b="1" dirty="0">
                <a:latin typeface="Times New Roman" panose="02020603050405020304" pitchFamily="18" charset="0"/>
                <a:cs typeface="Times New Roman" panose="02020603050405020304" pitchFamily="18" charset="0"/>
              </a:rPr>
              <a:t>Цель:</a:t>
            </a:r>
            <a:r>
              <a:rPr lang="ru-RU" sz="1300" dirty="0">
                <a:latin typeface="Times New Roman" panose="02020603050405020304" pitchFamily="18" charset="0"/>
                <a:cs typeface="Times New Roman" panose="02020603050405020304" pitchFamily="18" charset="0"/>
              </a:rPr>
              <a:t> внедрение к 2030 году в 100% муниципальных образований Приморского края суверенной кластерной системы доступного и качественного общего образования, направленной на подготовку выпускника, способного к самоопределению и самореализации с учетом социально- экономических потребностей экономики региона.</a:t>
            </a:r>
          </a:p>
          <a:p>
            <a:pPr marL="0" indent="0" algn="just">
              <a:buNone/>
            </a:pPr>
            <a:r>
              <a:rPr lang="ru-RU" sz="1300" b="1" dirty="0">
                <a:latin typeface="Times New Roman" panose="02020603050405020304" pitchFamily="18" charset="0"/>
                <a:cs typeface="Times New Roman" panose="02020603050405020304" pitchFamily="18" charset="0"/>
              </a:rPr>
              <a:t>Задачи:</a:t>
            </a:r>
          </a:p>
          <a:p>
            <a:pPr marL="0" indent="0" algn="just">
              <a:buNone/>
            </a:pPr>
            <a:r>
              <a:rPr lang="ru-RU" sz="1300" dirty="0" smtClean="0">
                <a:latin typeface="Times New Roman" panose="02020603050405020304" pitchFamily="18" charset="0"/>
                <a:cs typeface="Times New Roman" panose="02020603050405020304" pitchFamily="18" charset="0"/>
              </a:rPr>
              <a:t>- реализовать </a:t>
            </a:r>
            <a:r>
              <a:rPr lang="ru-RU" sz="1300" dirty="0">
                <a:latin typeface="Times New Roman" panose="02020603050405020304" pitchFamily="18" charset="0"/>
                <a:cs typeface="Times New Roman" panose="02020603050405020304" pitchFamily="18" charset="0"/>
              </a:rPr>
              <a:t>к 2030 году в 100% муниципалитетов Приморского края кластерную сетевую модель в том числе межмуниципального взаимодействия, через создание опорных школ и образовательных комплексов;</a:t>
            </a:r>
          </a:p>
          <a:p>
            <a:pPr marL="0" indent="0" algn="just">
              <a:buNone/>
            </a:pPr>
            <a:r>
              <a:rPr lang="ru-RU" sz="1300" dirty="0" smtClean="0">
                <a:latin typeface="Times New Roman" panose="02020603050405020304" pitchFamily="18" charset="0"/>
                <a:cs typeface="Times New Roman" panose="02020603050405020304" pitchFamily="18" charset="0"/>
              </a:rPr>
              <a:t>- разработать </a:t>
            </a:r>
            <a:r>
              <a:rPr lang="ru-RU" sz="1300" dirty="0">
                <a:latin typeface="Times New Roman" panose="02020603050405020304" pitchFamily="18" charset="0"/>
                <a:cs typeface="Times New Roman" panose="02020603050405020304" pitchFamily="18" charset="0"/>
              </a:rPr>
              <a:t>и внедрить региональный стандарт предпрофессиональных классов;</a:t>
            </a:r>
          </a:p>
          <a:p>
            <a:pPr marL="0" indent="0" algn="just">
              <a:buNone/>
            </a:pPr>
            <a:r>
              <a:rPr lang="ru-RU" sz="1300" dirty="0" smtClean="0">
                <a:latin typeface="Times New Roman" panose="02020603050405020304" pitchFamily="18" charset="0"/>
                <a:cs typeface="Times New Roman" panose="02020603050405020304" pitchFamily="18" charset="0"/>
              </a:rPr>
              <a:t>- создать </a:t>
            </a:r>
            <a:r>
              <a:rPr lang="ru-RU" sz="1300" dirty="0">
                <a:latin typeface="Times New Roman" panose="02020603050405020304" pitchFamily="18" charset="0"/>
                <a:cs typeface="Times New Roman" panose="02020603050405020304" pitchFamily="18" charset="0"/>
              </a:rPr>
              <a:t>условия для внедрения инновационных подходов организации образовательной деятельности через создания школы полного дня, эффективной начальной школы, гибридного обучения в старшей школе;</a:t>
            </a:r>
          </a:p>
          <a:p>
            <a:pPr marL="0" indent="0" algn="just">
              <a:buNone/>
            </a:pPr>
            <a:r>
              <a:rPr lang="ru-RU" sz="1300" dirty="0" smtClean="0">
                <a:latin typeface="Times New Roman" panose="02020603050405020304" pitchFamily="18" charset="0"/>
                <a:cs typeface="Times New Roman" panose="02020603050405020304" pitchFamily="18" charset="0"/>
              </a:rPr>
              <a:t>- создать </a:t>
            </a:r>
            <a:r>
              <a:rPr lang="ru-RU" sz="1300" dirty="0">
                <a:latin typeface="Times New Roman" panose="02020603050405020304" pitchFamily="18" charset="0"/>
                <a:cs typeface="Times New Roman" panose="02020603050405020304" pitchFamily="18" charset="0"/>
              </a:rPr>
              <a:t>цифровую экосистему региона для повышения образовательных результатов обучающихся, профессиональной компетентности педагогов, реализации принятых управленческих решений;</a:t>
            </a:r>
          </a:p>
          <a:p>
            <a:pPr marL="0" indent="0" algn="just">
              <a:buNone/>
            </a:pPr>
            <a:r>
              <a:rPr lang="ru-RU" sz="1300" dirty="0" smtClean="0">
                <a:latin typeface="Times New Roman" panose="02020603050405020304" pitchFamily="18" charset="0"/>
                <a:cs typeface="Times New Roman" panose="02020603050405020304" pitchFamily="18" charset="0"/>
              </a:rPr>
              <a:t>- к </a:t>
            </a:r>
            <a:r>
              <a:rPr lang="ru-RU" sz="1300" dirty="0">
                <a:latin typeface="Times New Roman" panose="02020603050405020304" pitchFamily="18" charset="0"/>
                <a:cs typeface="Times New Roman" panose="02020603050405020304" pitchFamily="18" charset="0"/>
              </a:rPr>
              <a:t>2030 году обеспечить квалифицированными кадрами 100% образовательных организаций путём создания условий для привлечения и удержания специалистов через образовательные гранты, региональные меры поддержки, совершенствование системы оплаты труда, развитие педагогических классов, формирование кадрового резерва, а также за счет привлекательности системы образования;</a:t>
            </a:r>
          </a:p>
          <a:p>
            <a:pPr marL="0" indent="0" algn="just">
              <a:buNone/>
            </a:pPr>
            <a:r>
              <a:rPr lang="ru-RU" sz="1300" dirty="0" smtClean="0">
                <a:latin typeface="Times New Roman" panose="02020603050405020304" pitchFamily="18" charset="0"/>
                <a:cs typeface="Times New Roman" panose="02020603050405020304" pitchFamily="18" charset="0"/>
              </a:rPr>
              <a:t>- обновить </a:t>
            </a:r>
            <a:r>
              <a:rPr lang="ru-RU" sz="1300" dirty="0">
                <a:latin typeface="Times New Roman" panose="02020603050405020304" pitchFamily="18" charset="0"/>
                <a:cs typeface="Times New Roman" panose="02020603050405020304" pitchFamily="18" charset="0"/>
              </a:rPr>
              <a:t>к 2030 году инфраструктуру, в </a:t>
            </a:r>
            <a:r>
              <a:rPr lang="ru-RU" sz="1300" dirty="0" err="1">
                <a:latin typeface="Times New Roman" panose="02020603050405020304" pitchFamily="18" charset="0"/>
                <a:cs typeface="Times New Roman" panose="02020603050405020304" pitchFamily="18" charset="0"/>
              </a:rPr>
              <a:t>т.ч</a:t>
            </a:r>
            <a:r>
              <a:rPr lang="ru-RU" sz="1300" dirty="0">
                <a:latin typeface="Times New Roman" panose="02020603050405020304" pitchFamily="18" charset="0"/>
                <a:cs typeface="Times New Roman" panose="02020603050405020304" pitchFamily="18" charset="0"/>
              </a:rPr>
              <a:t>. материально-техническую базу, системы образования в соответствии со ФГОС, показателями и задачами по достижению национальной цели «Реализация потенциала каждого человека, развитие его талантов, воспитание патриотичной и социально ответственной личности», с использованием подходов </a:t>
            </a:r>
            <a:r>
              <a:rPr lang="ru-RU" sz="1300" dirty="0" err="1">
                <a:latin typeface="Times New Roman" panose="02020603050405020304" pitchFamily="18" charset="0"/>
                <a:cs typeface="Times New Roman" panose="02020603050405020304" pitchFamily="18" charset="0"/>
              </a:rPr>
              <a:t>имиджевой</a:t>
            </a:r>
            <a:r>
              <a:rPr lang="ru-RU" sz="1300" dirty="0">
                <a:latin typeface="Times New Roman" panose="02020603050405020304" pitchFamily="18" charset="0"/>
                <a:cs typeface="Times New Roman" panose="02020603050405020304" pitchFamily="18" charset="0"/>
              </a:rPr>
              <a:t> политики, </a:t>
            </a:r>
            <a:r>
              <a:rPr lang="ru-RU" sz="1300" dirty="0" err="1">
                <a:latin typeface="Times New Roman" panose="02020603050405020304" pitchFamily="18" charset="0"/>
                <a:cs typeface="Times New Roman" panose="02020603050405020304" pitchFamily="18" charset="0"/>
              </a:rPr>
              <a:t>брендирования</a:t>
            </a:r>
            <a:r>
              <a:rPr lang="ru-RU" sz="1300" dirty="0">
                <a:latin typeface="Times New Roman" panose="02020603050405020304" pitchFamily="18" charset="0"/>
                <a:cs typeface="Times New Roman" panose="02020603050405020304" pitchFamily="18" charset="0"/>
              </a:rPr>
              <a:t>, зонирования.</a:t>
            </a:r>
          </a:p>
          <a:p>
            <a:pPr marL="0" indent="0" algn="ctr">
              <a:spcBef>
                <a:spcPts val="0"/>
              </a:spcBef>
              <a:buNone/>
            </a:pPr>
            <a:endParaRPr lang="ru-RU" sz="1200" b="1" dirty="0">
              <a:solidFill>
                <a:srgbClr val="296D7F"/>
              </a:solidFill>
              <a:latin typeface="Times New Roman" pitchFamily="18" charset="0"/>
              <a:cs typeface="Times New Roman" pitchFamily="18" charset="0"/>
            </a:endParaRPr>
          </a:p>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sp>
        <p:nvSpPr>
          <p:cNvPr id="14" name="TextBox 13"/>
          <p:cNvSpPr txBox="1"/>
          <p:nvPr/>
        </p:nvSpPr>
        <p:spPr>
          <a:xfrm>
            <a:off x="3108742" y="160338"/>
            <a:ext cx="4544034" cy="830997"/>
          </a:xfrm>
          <a:prstGeom prst="rect">
            <a:avLst/>
          </a:prstGeom>
          <a:noFill/>
        </p:spPr>
        <p:txBody>
          <a:bodyPr wrap="square" rtlCol="0">
            <a:spAutoFit/>
          </a:bodyPr>
          <a:lstStyle/>
          <a:p>
            <a:pPr algn="ctr"/>
            <a:r>
              <a:rPr lang="ru-RU" sz="1200" b="1" dirty="0" smtClean="0">
                <a:ln>
                  <a:solidFill>
                    <a:srgbClr val="19434F"/>
                  </a:solidFill>
                </a:ln>
                <a:solidFill>
                  <a:srgbClr val="296D7F"/>
                </a:solidFill>
                <a:latin typeface="Times New Roman" pitchFamily="18" charset="0"/>
                <a:cs typeface="Times New Roman" pitchFamily="18" charset="0"/>
              </a:rPr>
              <a:t>Комплексная программа, направленная на повышение качества образования и подготовку высококвалифицированных кадров для экономики Приморского края, до 2030 года</a:t>
            </a:r>
          </a:p>
        </p:txBody>
      </p:sp>
    </p:spTree>
    <p:extLst>
      <p:ext uri="{BB962C8B-B14F-4D97-AF65-F5344CB8AC3E}">
        <p14:creationId xmlns:p14="http://schemas.microsoft.com/office/powerpoint/2010/main" val="302962737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2" name="Объект 1"/>
          <p:cNvSpPr>
            <a:spLocks noGrp="1"/>
          </p:cNvSpPr>
          <p:nvPr>
            <p:ph sz="half" idx="2"/>
          </p:nvPr>
        </p:nvSpPr>
        <p:spPr>
          <a:xfrm>
            <a:off x="139902" y="910077"/>
            <a:ext cx="7677380" cy="5759283"/>
          </a:xfrm>
          <a:ln>
            <a:solidFill>
              <a:schemeClr val="bg1"/>
            </a:solidFill>
          </a:ln>
        </p:spPr>
        <p:txBody>
          <a:bodyPr>
            <a:noAutofit/>
          </a:bodyPr>
          <a:lstStyle/>
          <a:p>
            <a:pPr marL="0" indent="0" algn="just">
              <a:buNone/>
            </a:pPr>
            <a:r>
              <a:rPr lang="ru-RU" sz="1200" b="1" dirty="0">
                <a:latin typeface="Times New Roman" panose="02020603050405020304" pitchFamily="18" charset="0"/>
                <a:cs typeface="Times New Roman" panose="02020603050405020304" pitchFamily="18" charset="0"/>
              </a:rPr>
              <a:t>Цель и задачи развития дополнительного образования</a:t>
            </a:r>
          </a:p>
          <a:p>
            <a:pPr marL="0" indent="0" algn="just">
              <a:buNone/>
            </a:pPr>
            <a:r>
              <a:rPr lang="ru-RU" sz="1200" b="1" dirty="0">
                <a:latin typeface="Times New Roman" panose="02020603050405020304" pitchFamily="18" charset="0"/>
                <a:cs typeface="Times New Roman" panose="02020603050405020304" pitchFamily="18" charset="0"/>
              </a:rPr>
              <a:t>Цель:</a:t>
            </a:r>
            <a:r>
              <a:rPr lang="ru-RU" sz="1200" dirty="0">
                <a:latin typeface="Times New Roman" panose="02020603050405020304" pitchFamily="18" charset="0"/>
                <a:cs typeface="Times New Roman" panose="02020603050405020304" pitchFamily="18" charset="0"/>
              </a:rPr>
              <a:t> создание к 2030 году условий для воспитания гармонично развитой и социально ответственной личности на основе духовно- нравственных ценностей народов Российской Федерации, исторических и национально-культурных традиций, формирования эффективной системы выявления, поддержки и развития способностей и талантов у детей и молодежи, основанной на принципах справедливости, всеобщности и направленной на самоопределение и профессиональную ориентацию всех обучающихся путем увеличения охвата дополнительным образованием до уровня не менее 90% от общего числа детей в возрасте от 5 до 18 лет, проживающих на территории Приморского края.</a:t>
            </a:r>
          </a:p>
          <a:p>
            <a:pPr marL="0" indent="0" algn="just">
              <a:buNone/>
            </a:pPr>
            <a:r>
              <a:rPr lang="ru-RU" sz="1200" b="1" dirty="0">
                <a:latin typeface="Times New Roman" panose="02020603050405020304" pitchFamily="18" charset="0"/>
                <a:cs typeface="Times New Roman" panose="02020603050405020304" pitchFamily="18" charset="0"/>
              </a:rPr>
              <a:t>Задачи:</a:t>
            </a:r>
          </a:p>
          <a:p>
            <a:pPr marL="0" indent="0" algn="just">
              <a:buNone/>
            </a:pPr>
            <a:r>
              <a:rPr lang="ru-RU" sz="1200" dirty="0" smtClean="0">
                <a:latin typeface="Times New Roman" panose="02020603050405020304" pitchFamily="18" charset="0"/>
                <a:cs typeface="Times New Roman" panose="02020603050405020304" pitchFamily="18" charset="0"/>
              </a:rPr>
              <a:t>- увеличение </a:t>
            </a:r>
            <a:r>
              <a:rPr lang="ru-RU" sz="1200" dirty="0">
                <a:latin typeface="Times New Roman" panose="02020603050405020304" pitchFamily="18" charset="0"/>
                <a:cs typeface="Times New Roman" panose="02020603050405020304" pitchFamily="18" charset="0"/>
              </a:rPr>
              <a:t>доли программ естественно-научной и </a:t>
            </a:r>
            <a:r>
              <a:rPr lang="ru-RU" sz="1200" dirty="0" smtClean="0">
                <a:latin typeface="Times New Roman" panose="02020603050405020304" pitchFamily="18" charset="0"/>
                <a:cs typeface="Times New Roman" panose="02020603050405020304" pitchFamily="18" charset="0"/>
              </a:rPr>
              <a:t>инженерно-технологической </a:t>
            </a:r>
            <a:r>
              <a:rPr lang="ru-RU" sz="1200" dirty="0">
                <a:latin typeface="Times New Roman" panose="02020603050405020304" pitchFamily="18" charset="0"/>
                <a:cs typeface="Times New Roman" panose="02020603050405020304" pitchFamily="18" charset="0"/>
              </a:rPr>
              <a:t>направленности в общем перечня программ ДОД;</a:t>
            </a:r>
          </a:p>
          <a:p>
            <a:pPr marL="0" indent="0" algn="just">
              <a:buNone/>
            </a:pPr>
            <a:r>
              <a:rPr lang="ru-RU" sz="1200" dirty="0" smtClean="0">
                <a:latin typeface="Times New Roman" panose="02020603050405020304" pitchFamily="18" charset="0"/>
                <a:cs typeface="Times New Roman" panose="02020603050405020304" pitchFamily="18" charset="0"/>
              </a:rPr>
              <a:t>- создание </a:t>
            </a:r>
            <a:r>
              <a:rPr lang="ru-RU" sz="1200" dirty="0">
                <a:latin typeface="Times New Roman" panose="02020603050405020304" pitchFamily="18" charset="0"/>
                <a:cs typeface="Times New Roman" panose="02020603050405020304" pitchFamily="18" charset="0"/>
              </a:rPr>
              <a:t>сети инженерных технопарков и кружков юных техников на базе общеобразовательных организаций;</a:t>
            </a:r>
          </a:p>
          <a:p>
            <a:pPr marL="0" indent="0" algn="just">
              <a:buNone/>
            </a:pPr>
            <a:r>
              <a:rPr lang="ru-RU" sz="1200" dirty="0" smtClean="0">
                <a:latin typeface="Times New Roman" panose="02020603050405020304" pitchFamily="18" charset="0"/>
                <a:cs typeface="Times New Roman" panose="02020603050405020304" pitchFamily="18" charset="0"/>
              </a:rPr>
              <a:t>- расширение </a:t>
            </a:r>
            <a:r>
              <a:rPr lang="ru-RU" sz="1200" dirty="0">
                <a:latin typeface="Times New Roman" panose="02020603050405020304" pitchFamily="18" charset="0"/>
                <a:cs typeface="Times New Roman" panose="02020603050405020304" pitchFamily="18" charset="0"/>
              </a:rPr>
              <a:t>сети образовательных организаций, реализующих ДОП, в </a:t>
            </a:r>
            <a:r>
              <a:rPr lang="ru-RU" sz="1200" dirty="0" err="1">
                <a:latin typeface="Times New Roman" panose="02020603050405020304" pitchFamily="18" charset="0"/>
                <a:cs typeface="Times New Roman" panose="02020603050405020304" pitchFamily="18" charset="0"/>
              </a:rPr>
              <a:t>т.ч</a:t>
            </a:r>
            <a:r>
              <a:rPr lang="ru-RU" sz="1200" dirty="0">
                <a:latin typeface="Times New Roman" panose="02020603050405020304" pitchFamily="18" charset="0"/>
                <a:cs typeface="Times New Roman" panose="02020603050405020304" pitchFamily="18" charset="0"/>
              </a:rPr>
              <a:t>. в сельской местности и малых городах;</a:t>
            </a:r>
          </a:p>
          <a:p>
            <a:pPr marL="0" indent="0" algn="just">
              <a:buNone/>
            </a:pPr>
            <a:r>
              <a:rPr lang="ru-RU" sz="1200" dirty="0" smtClean="0">
                <a:latin typeface="Times New Roman" panose="02020603050405020304" pitchFamily="18" charset="0"/>
                <a:cs typeface="Times New Roman" panose="02020603050405020304" pitchFamily="18" charset="0"/>
              </a:rPr>
              <a:t>- вовлечение </a:t>
            </a:r>
            <a:r>
              <a:rPr lang="ru-RU" sz="1200" dirty="0">
                <a:latin typeface="Times New Roman" panose="02020603050405020304" pitchFamily="18" charset="0"/>
                <a:cs typeface="Times New Roman" panose="02020603050405020304" pitchFamily="18" charset="0"/>
              </a:rPr>
              <a:t>детей, находящихся в трудной жизненной ситуации, в систему ДОД;</a:t>
            </a:r>
          </a:p>
          <a:p>
            <a:pPr marL="0" indent="0" algn="just">
              <a:buNone/>
            </a:pPr>
            <a:r>
              <a:rPr lang="ru-RU" sz="1200" dirty="0" smtClean="0">
                <a:latin typeface="Times New Roman" panose="02020603050405020304" pitchFamily="18" charset="0"/>
                <a:cs typeface="Times New Roman" panose="02020603050405020304" pitchFamily="18" charset="0"/>
              </a:rPr>
              <a:t>- увеличение </a:t>
            </a:r>
            <a:r>
              <a:rPr lang="ru-RU" sz="1200" dirty="0">
                <a:latin typeface="Times New Roman" panose="02020603050405020304" pitchFamily="18" charset="0"/>
                <a:cs typeface="Times New Roman" panose="02020603050405020304" pitchFamily="18" charset="0"/>
              </a:rPr>
              <a:t>числа организаций негосударственного сектора, реализующих ДОП;</a:t>
            </a:r>
          </a:p>
          <a:p>
            <a:pPr marL="0" indent="0" algn="just">
              <a:buNone/>
            </a:pPr>
            <a:r>
              <a:rPr lang="ru-RU" sz="1200" dirty="0" smtClean="0">
                <a:latin typeface="Times New Roman" panose="02020603050405020304" pitchFamily="18" charset="0"/>
                <a:cs typeface="Times New Roman" panose="02020603050405020304" pitchFamily="18" charset="0"/>
              </a:rPr>
              <a:t>- решение </a:t>
            </a:r>
            <a:r>
              <a:rPr lang="ru-RU" sz="1200" dirty="0">
                <a:latin typeface="Times New Roman" panose="02020603050405020304" pitchFamily="18" charset="0"/>
                <a:cs typeface="Times New Roman" panose="02020603050405020304" pitchFamily="18" charset="0"/>
              </a:rPr>
              <a:t>материально-технических вопросов создания новых мест;</a:t>
            </a:r>
          </a:p>
          <a:p>
            <a:pPr marL="0" indent="0" algn="just">
              <a:buNone/>
            </a:pPr>
            <a:r>
              <a:rPr lang="ru-RU" sz="1200" dirty="0" smtClean="0">
                <a:latin typeface="Times New Roman" panose="02020603050405020304" pitchFamily="18" charset="0"/>
                <a:cs typeface="Times New Roman" panose="02020603050405020304" pitchFamily="18" charset="0"/>
              </a:rPr>
              <a:t>- обеспечение </a:t>
            </a:r>
            <a:r>
              <a:rPr lang="ru-RU" sz="1200" dirty="0">
                <a:latin typeface="Times New Roman" panose="02020603050405020304" pitchFamily="18" charset="0"/>
                <a:cs typeface="Times New Roman" panose="02020603050405020304" pitchFamily="18" charset="0"/>
              </a:rPr>
              <a:t>равного и свободного доступа детей к региональному навигатору ДОД через синхронизацию региональной информационной образовательной системы с ФГИС «Моя школа», с ЕПГУ (при осуществлении предоставления услуги «Запись ребенка на обучение по дополнительной общеобразовательной программе»), в том числе информационных системах сферы физической культуры и спорта;</a:t>
            </a:r>
          </a:p>
          <a:p>
            <a:pPr marL="0" indent="0" algn="just">
              <a:buNone/>
            </a:pPr>
            <a:r>
              <a:rPr lang="ru-RU" sz="1200" dirty="0" smtClean="0">
                <a:latin typeface="Times New Roman" panose="02020603050405020304" pitchFamily="18" charset="0"/>
                <a:cs typeface="Times New Roman" panose="02020603050405020304" pitchFamily="18" charset="0"/>
              </a:rPr>
              <a:t>- проведение </a:t>
            </a:r>
            <a:r>
              <a:rPr lang="ru-RU" sz="1200" dirty="0">
                <a:latin typeface="Times New Roman" panose="02020603050405020304" pitchFamily="18" charset="0"/>
                <a:cs typeface="Times New Roman" panose="02020603050405020304" pitchFamily="18" charset="0"/>
              </a:rPr>
              <a:t>анализа спроса со стороны детей, молодежи и родителей на дополнительное образование в регионе;</a:t>
            </a:r>
          </a:p>
          <a:p>
            <a:pPr marL="0" indent="0" algn="just">
              <a:buNone/>
            </a:pPr>
            <a:r>
              <a:rPr lang="ru-RU" sz="1200" dirty="0">
                <a:latin typeface="Times New Roman" panose="02020603050405020304" pitchFamily="18" charset="0"/>
                <a:cs typeface="Times New Roman" panose="02020603050405020304" pitchFamily="18" charset="0"/>
              </a:rPr>
              <a:t>разработка и внедрение инновационных образовательных программ ДОД, соответствующих потребностям целевой аудитории;</a:t>
            </a:r>
          </a:p>
          <a:p>
            <a:pPr marL="0" indent="0" algn="just">
              <a:buNone/>
            </a:pPr>
            <a:r>
              <a:rPr lang="ru-RU" sz="1200" dirty="0" smtClean="0">
                <a:latin typeface="Times New Roman" panose="02020603050405020304" pitchFamily="18" charset="0"/>
                <a:cs typeface="Times New Roman" panose="02020603050405020304" pitchFamily="18" charset="0"/>
              </a:rPr>
              <a:t>- обеспечение </a:t>
            </a:r>
            <a:r>
              <a:rPr lang="ru-RU" sz="1200" dirty="0">
                <a:latin typeface="Times New Roman" panose="02020603050405020304" pitchFamily="18" charset="0"/>
                <a:cs typeface="Times New Roman" panose="02020603050405020304" pitchFamily="18" charset="0"/>
              </a:rPr>
              <a:t>доступности и равнодоступности образовательных программ для различных категорий детей и молодежи.</a:t>
            </a:r>
          </a:p>
          <a:p>
            <a:pPr marL="0" indent="0" algn="ctr">
              <a:spcBef>
                <a:spcPts val="0"/>
              </a:spcBef>
              <a:buNone/>
            </a:pPr>
            <a:endParaRPr lang="ru-RU" sz="1200" b="1" dirty="0">
              <a:solidFill>
                <a:srgbClr val="296D7F"/>
              </a:solidFill>
              <a:latin typeface="Times New Roman" pitchFamily="18" charset="0"/>
              <a:cs typeface="Times New Roman" pitchFamily="18" charset="0"/>
            </a:endParaRPr>
          </a:p>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sp>
        <p:nvSpPr>
          <p:cNvPr id="14" name="TextBox 13"/>
          <p:cNvSpPr txBox="1"/>
          <p:nvPr/>
        </p:nvSpPr>
        <p:spPr>
          <a:xfrm>
            <a:off x="3108742" y="160338"/>
            <a:ext cx="4544034" cy="830997"/>
          </a:xfrm>
          <a:prstGeom prst="rect">
            <a:avLst/>
          </a:prstGeom>
          <a:noFill/>
        </p:spPr>
        <p:txBody>
          <a:bodyPr wrap="square" rtlCol="0">
            <a:spAutoFit/>
          </a:bodyPr>
          <a:lstStyle/>
          <a:p>
            <a:pPr algn="ctr"/>
            <a:r>
              <a:rPr lang="ru-RU" sz="1200" b="1" dirty="0" smtClean="0">
                <a:ln>
                  <a:solidFill>
                    <a:srgbClr val="19434F"/>
                  </a:solidFill>
                </a:ln>
                <a:solidFill>
                  <a:srgbClr val="296D7F"/>
                </a:solidFill>
                <a:latin typeface="Times New Roman" pitchFamily="18" charset="0"/>
                <a:cs typeface="Times New Roman" pitchFamily="18" charset="0"/>
              </a:rPr>
              <a:t>Комплексная программа, направленная на повышение качества образования и подготовку высококвалифицированных кадров для экономики Приморского края, до 2030 года</a:t>
            </a:r>
          </a:p>
        </p:txBody>
      </p:sp>
    </p:spTree>
    <p:extLst>
      <p:ext uri="{BB962C8B-B14F-4D97-AF65-F5344CB8AC3E}">
        <p14:creationId xmlns:p14="http://schemas.microsoft.com/office/powerpoint/2010/main" val="104064690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2955" y="0"/>
            <a:ext cx="1311045" cy="6858000"/>
          </a:xfrm>
          <a:prstGeom prst="rect">
            <a:avLst/>
          </a:prstGeom>
        </p:spPr>
      </p:pic>
      <p:sp>
        <p:nvSpPr>
          <p:cNvPr id="28" name="AutoShape 12" descr="графики, диаграммы, Диаграмма, бизнес значок в Infographic Vol 7 Ic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Минус 29"/>
          <p:cNvSpPr/>
          <p:nvPr/>
        </p:nvSpPr>
        <p:spPr>
          <a:xfrm>
            <a:off x="-612576" y="511667"/>
            <a:ext cx="4211735" cy="86898"/>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22159" y="35528"/>
            <a:ext cx="3230900" cy="523220"/>
          </a:xfrm>
          <a:prstGeom prst="rect">
            <a:avLst/>
          </a:prstGeom>
        </p:spPr>
        <p:txBody>
          <a:bodyPr wrap="square">
            <a:spAutoFit/>
          </a:bodyPr>
          <a:lstStyle/>
          <a:p>
            <a:pPr algn="ct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Образование Спасск-Дальний</a:t>
            </a:r>
            <a:r>
              <a:rPr lang="en-US"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a:t>
            </a: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 </a:t>
            </a:r>
          </a:p>
          <a:p>
            <a:pPr algn="ctr"/>
            <a:r>
              <a:rPr lang="ru-RU" sz="1400" dirty="0" smtClean="0">
                <a:ln>
                  <a:solidFill>
                    <a:srgbClr val="CBA78D"/>
                  </a:solidFill>
                </a:ln>
                <a:solidFill>
                  <a:srgbClr val="F2F6F7"/>
                </a:solidFill>
                <a:latin typeface="Times New Roman" panose="02020603050405020304" pitchFamily="18" charset="0"/>
                <a:cs typeface="Times New Roman" panose="02020603050405020304" pitchFamily="18" charset="0"/>
              </a:rPr>
              <a:t>Приморский край</a:t>
            </a:r>
            <a:endParaRPr lang="ru-RU" sz="1400" dirty="0">
              <a:ln>
                <a:solidFill>
                  <a:srgbClr val="CBA78D"/>
                </a:solidFill>
              </a:ln>
              <a:solidFill>
                <a:srgbClr val="F2F6F7"/>
              </a:solidFill>
            </a:endParaRPr>
          </a:p>
        </p:txBody>
      </p:sp>
      <p:sp>
        <p:nvSpPr>
          <p:cNvPr id="19" name="Солнце 18"/>
          <p:cNvSpPr/>
          <p:nvPr/>
        </p:nvSpPr>
        <p:spPr>
          <a:xfrm>
            <a:off x="7162357" y="352943"/>
            <a:ext cx="1341195" cy="1288352"/>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8004">
            <a:off x="8151859" y="2240142"/>
            <a:ext cx="950784" cy="950784"/>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8291">
            <a:off x="8013310" y="5203942"/>
            <a:ext cx="1037140" cy="874089"/>
          </a:xfrm>
          <a:prstGeom prst="rect">
            <a:avLst/>
          </a:prstGeom>
        </p:spPr>
      </p:pic>
      <p:pic>
        <p:nvPicPr>
          <p:cNvPr id="23" name="Рисунок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7894944" y="4198388"/>
            <a:ext cx="543601" cy="536256"/>
          </a:xfrm>
          <a:prstGeom prst="rect">
            <a:avLst/>
          </a:prstGeom>
          <a:effectLst>
            <a:reflection endPos="0" dist="50800" dir="5400000" sy="-100000" algn="bl" rotWithShape="0"/>
          </a:effectLst>
        </p:spPr>
      </p:pic>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57300">
            <a:off x="8581811" y="78880"/>
            <a:ext cx="543601" cy="536256"/>
          </a:xfrm>
          <a:prstGeom prst="rect">
            <a:avLst/>
          </a:prstGeom>
          <a:effectLst>
            <a:reflection endPos="0" dist="50800" dir="5400000" sy="-100000" algn="bl" rotWithShape="0"/>
          </a:effectLst>
        </p:spPr>
      </p:pic>
      <p:sp>
        <p:nvSpPr>
          <p:cNvPr id="2" name="Объект 1"/>
          <p:cNvSpPr>
            <a:spLocks noGrp="1"/>
          </p:cNvSpPr>
          <p:nvPr>
            <p:ph sz="half" idx="2"/>
          </p:nvPr>
        </p:nvSpPr>
        <p:spPr>
          <a:xfrm>
            <a:off x="155575" y="745113"/>
            <a:ext cx="7677380" cy="5208733"/>
          </a:xfrm>
          <a:ln>
            <a:solidFill>
              <a:schemeClr val="bg1"/>
            </a:solidFill>
          </a:ln>
        </p:spPr>
        <p:txBody>
          <a:bodyPr>
            <a:noAutofit/>
          </a:bodyPr>
          <a:lstStyle/>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ВНЕДРЕНИЕ НОВАЦИЙ ГОСУДАРСТВЕННОЙ ПОЛИТИКИ РОССИИ В СФЕРЕ ОБРАЗОВАНИЯ</a:t>
            </a:r>
          </a:p>
          <a:p>
            <a:pPr marL="0" indent="0" algn="ctr">
              <a:spcBef>
                <a:spcPts val="0"/>
              </a:spcBef>
              <a:buNone/>
            </a:pPr>
            <a:endPar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endParaRPr>
          </a:p>
          <a:p>
            <a:pPr marL="0" indent="0" algn="ctr">
              <a:spcBef>
                <a:spcPts val="0"/>
              </a:spcBef>
              <a:buNone/>
            </a:pPr>
            <a:r>
              <a:rPr lang="ru-RU" sz="1200" b="1" dirty="0" smtClean="0">
                <a:ln>
                  <a:solidFill>
                    <a:srgbClr val="19434F"/>
                  </a:solidFill>
                </a:ln>
                <a:solidFill>
                  <a:srgbClr val="296D7F"/>
                </a:solidFill>
                <a:latin typeface="Times New Roman" pitchFamily="18" charset="0"/>
                <a:cs typeface="Times New Roman" pitchFamily="18" charset="0"/>
              </a:rPr>
              <a:t>Основные перспективы развития с учетом особенностей системы образования ГО Спасск- Дальний</a:t>
            </a:r>
          </a:p>
          <a:p>
            <a:pPr marL="0" indent="0" algn="ctr">
              <a:spcBef>
                <a:spcPts val="0"/>
              </a:spcBef>
              <a:buNone/>
            </a:pPr>
            <a:endParaRPr lang="ru-RU" sz="1200" b="1" dirty="0">
              <a:ln>
                <a:solidFill>
                  <a:srgbClr val="19434F"/>
                </a:solidFill>
              </a:ln>
              <a:solidFill>
                <a:srgbClr val="296D7F"/>
              </a:solidFill>
              <a:latin typeface="Times New Roman" pitchFamily="18" charset="0"/>
              <a:cs typeface="Times New Roman" pitchFamily="18" charset="0"/>
            </a:endParaRPr>
          </a:p>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Среднесрочная перспектива (2025-2027 годы)</a:t>
            </a:r>
            <a:endParaRPr lang="ru-RU" sz="1200" b="1" dirty="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pPr>
            <a:r>
              <a:rPr lang="ru-RU" sz="1200" dirty="0" smtClean="0">
                <a:latin typeface="Times New Roman" panose="02020603050405020304" pitchFamily="18" charset="0"/>
                <a:cs typeface="Times New Roman" panose="02020603050405020304" pitchFamily="18" charset="0"/>
              </a:rPr>
              <a:t>Обновление системы </a:t>
            </a:r>
            <a:r>
              <a:rPr lang="ru-RU" sz="1200" dirty="0">
                <a:latin typeface="Times New Roman" panose="02020603050405020304" pitchFamily="18" charset="0"/>
                <a:cs typeface="Times New Roman" panose="02020603050405020304" pitchFamily="18" charset="0"/>
              </a:rPr>
              <a:t>преемственности дошкольного и начального общего </a:t>
            </a:r>
            <a:r>
              <a:rPr lang="ru-RU" sz="1200" dirty="0" smtClean="0">
                <a:latin typeface="Times New Roman" panose="02020603050405020304" pitchFamily="18" charset="0"/>
                <a:cs typeface="Times New Roman" panose="02020603050405020304" pitchFamily="18" charset="0"/>
              </a:rPr>
              <a:t>образования</a:t>
            </a:r>
            <a:r>
              <a:rPr lang="ru-RU" sz="1200" dirty="0">
                <a:latin typeface="Times New Roman" panose="02020603050405020304" pitchFamily="18" charset="0"/>
                <a:cs typeface="Times New Roman" panose="02020603050405020304" pitchFamily="18" charset="0"/>
              </a:rPr>
              <a:t>.</a:t>
            </a:r>
            <a:endParaRPr lang="ru-RU" sz="1200" dirty="0" smtClean="0">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pPr>
            <a:r>
              <a:rPr lang="ru-RU" sz="1200" dirty="0">
                <a:latin typeface="Times New Roman" panose="02020603050405020304" pitchFamily="18" charset="0"/>
                <a:cs typeface="Times New Roman" panose="02020603050405020304" pitchFamily="18" charset="0"/>
              </a:rPr>
              <a:t>Создание сети опорных школ (Школа инженерного мышления ЦО «Интеллект», Школа технологического предпринимательства ЦО «Притяжение», Агротехнологическая школа ЦО «Содружество», Школа исследователей СОШ 1, Школа креативных индустрий СОШ 5, Школа активного гражданина СОШ 15</a:t>
            </a:r>
            <a:r>
              <a:rPr lang="ru-RU" sz="1200" dirty="0" smtClean="0">
                <a:latin typeface="Times New Roman" panose="02020603050405020304" pitchFamily="18" charset="0"/>
                <a:cs typeface="Times New Roman" panose="02020603050405020304" pitchFamily="18" charset="0"/>
              </a:rPr>
              <a:t>).</a:t>
            </a:r>
          </a:p>
          <a:p>
            <a:pPr algn="just">
              <a:spcBef>
                <a:spcPts val="0"/>
              </a:spcBef>
              <a:buFont typeface="Wingdings" panose="05000000000000000000" pitchFamily="2" charset="2"/>
              <a:buChar char="Ø"/>
            </a:pPr>
            <a:r>
              <a:rPr lang="ru-RU" sz="1200" dirty="0" smtClean="0">
                <a:latin typeface="Times New Roman" panose="02020603050405020304" pitchFamily="18" charset="0"/>
                <a:cs typeface="Times New Roman" panose="02020603050405020304" pitchFamily="18" charset="0"/>
              </a:rPr>
              <a:t>Развитие системы внеурочной деятельности и дополнительного образования в части расширения практики реализации программ естественнонаучной, технической и туристско-краеведческой направленностей.</a:t>
            </a:r>
          </a:p>
          <a:p>
            <a:pPr algn="just">
              <a:spcBef>
                <a:spcPts val="0"/>
              </a:spcBef>
              <a:buFont typeface="Wingdings" panose="05000000000000000000" pitchFamily="2" charset="2"/>
              <a:buChar char="Ø"/>
            </a:pPr>
            <a:r>
              <a:rPr lang="ru-RU" sz="1200" dirty="0" smtClean="0">
                <a:latin typeface="Times New Roman" panose="02020603050405020304" pitchFamily="18" charset="0"/>
                <a:cs typeface="Times New Roman" panose="02020603050405020304" pitchFamily="18" charset="0"/>
              </a:rPr>
              <a:t>Обновление системы </a:t>
            </a:r>
            <a:r>
              <a:rPr lang="ru-RU" sz="1200" dirty="0">
                <a:latin typeface="Times New Roman" panose="02020603050405020304" pitchFamily="18" charset="0"/>
                <a:cs typeface="Times New Roman" panose="02020603050405020304" pitchFamily="18" charset="0"/>
              </a:rPr>
              <a:t>стимулирования работников муниципальных образовательных </a:t>
            </a:r>
            <a:r>
              <a:rPr lang="ru-RU" sz="1200" dirty="0" smtClean="0">
                <a:latin typeface="Times New Roman" panose="02020603050405020304" pitchFamily="18" charset="0"/>
                <a:cs typeface="Times New Roman" panose="02020603050405020304" pitchFamily="18" charset="0"/>
              </a:rPr>
              <a:t>организаций в части внедрения комплексной оценки результативности деятельности, создание сообщества </a:t>
            </a:r>
            <a:r>
              <a:rPr lang="ru-RU" sz="1200" dirty="0">
                <a:latin typeface="Times New Roman" panose="02020603050405020304" pitchFamily="18" charset="0"/>
                <a:cs typeface="Times New Roman" panose="02020603050405020304" pitchFamily="18" charset="0"/>
              </a:rPr>
              <a:t>управленческих, педагогических работников, иных специалистов, отличающихся эффективными и высокими результатами </a:t>
            </a:r>
            <a:r>
              <a:rPr lang="ru-RU" sz="1200" dirty="0" smtClean="0">
                <a:latin typeface="Times New Roman" panose="02020603050405020304" pitchFamily="18" charset="0"/>
                <a:cs typeface="Times New Roman" panose="02020603050405020304" pitchFamily="18" charset="0"/>
              </a:rPr>
              <a:t>деятельности, (элиты системы образования) для повышения престижа работы в образовательных организациях.</a:t>
            </a:r>
          </a:p>
          <a:p>
            <a:pPr marL="0" indent="0" algn="ctr">
              <a:spcBef>
                <a:spcPts val="0"/>
              </a:spcBef>
              <a:buNone/>
            </a:pP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Долгосрочная </a:t>
            </a:r>
            <a:r>
              <a:rPr lang="ru-RU" sz="1200" b="1" dirty="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перспектива (</a:t>
            </a:r>
            <a:r>
              <a:rPr lang="ru-RU" sz="1200" b="1" dirty="0" smtClean="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2025-2030 годы)</a:t>
            </a:r>
            <a:endParaRPr lang="ru-RU" sz="1200" dirty="0" smtClean="0">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pPr>
            <a:r>
              <a:rPr lang="ru-RU" sz="1200" dirty="0" smtClean="0">
                <a:latin typeface="Times New Roman" panose="02020603050405020304" pitchFamily="18" charset="0"/>
                <a:cs typeface="Times New Roman" panose="02020603050405020304" pitchFamily="18" charset="0"/>
              </a:rPr>
              <a:t>Внедрение </a:t>
            </a:r>
            <a:r>
              <a:rPr lang="ru-RU" sz="1200" dirty="0">
                <a:latin typeface="Times New Roman" panose="02020603050405020304" pitchFamily="18" charset="0"/>
                <a:cs typeface="Times New Roman" panose="02020603050405020304" pitchFamily="18" charset="0"/>
              </a:rPr>
              <a:t>во всех муниципальных образовательных организациях практики создания </a:t>
            </a:r>
            <a:r>
              <a:rPr lang="ru-RU" sz="1200" dirty="0" smtClean="0">
                <a:latin typeface="Times New Roman" panose="02020603050405020304" pitchFamily="18" charset="0"/>
                <a:cs typeface="Times New Roman" panose="02020603050405020304" pitchFamily="18" charset="0"/>
              </a:rPr>
              <a:t>бережливой и комфортной, </a:t>
            </a:r>
            <a:r>
              <a:rPr lang="ru-RU" sz="1200" dirty="0">
                <a:latin typeface="Times New Roman" panose="02020603050405020304" pitchFamily="18" charset="0"/>
                <a:cs typeface="Times New Roman" panose="02020603050405020304" pitchFamily="18" charset="0"/>
              </a:rPr>
              <a:t>дружелюбной и заботливой среды</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pPr>
            <a:r>
              <a:rPr lang="ru-RU" sz="1200" dirty="0" smtClean="0">
                <a:latin typeface="Times New Roman" panose="02020603050405020304" pitchFamily="18" charset="0"/>
                <a:cs typeface="Times New Roman" panose="02020603050405020304" pitchFamily="18" charset="0"/>
              </a:rPr>
              <a:t>Модернизация системы </a:t>
            </a:r>
            <a:r>
              <a:rPr lang="ru-RU" sz="1200" dirty="0">
                <a:latin typeface="Times New Roman" panose="02020603050405020304" pitchFamily="18" charset="0"/>
                <a:cs typeface="Times New Roman" panose="02020603050405020304" pitchFamily="18" charset="0"/>
              </a:rPr>
              <a:t>образования в рамках </a:t>
            </a:r>
            <a:r>
              <a:rPr lang="ru-RU" sz="1200" dirty="0" smtClean="0">
                <a:latin typeface="Times New Roman" panose="02020603050405020304" pitchFamily="18" charset="0"/>
                <a:cs typeface="Times New Roman" panose="02020603050405020304" pitchFamily="18" charset="0"/>
              </a:rPr>
              <a:t>федеральных (региональных) проектов и программ, мастер-плана </a:t>
            </a:r>
            <a:r>
              <a:rPr lang="ru-RU" sz="1200" dirty="0">
                <a:latin typeface="Times New Roman" panose="02020603050405020304" pitchFamily="18" charset="0"/>
                <a:cs typeface="Times New Roman" panose="02020603050405020304" pitchFamily="18" charset="0"/>
              </a:rPr>
              <a:t>комплексного развития городского округа </a:t>
            </a:r>
            <a:r>
              <a:rPr lang="ru-RU" sz="1200" dirty="0" smtClean="0">
                <a:latin typeface="Times New Roman" panose="02020603050405020304" pitchFamily="18" charset="0"/>
                <a:cs typeface="Times New Roman" panose="02020603050405020304" pitchFamily="18" charset="0"/>
              </a:rPr>
              <a:t>Спасск-Дальний.</a:t>
            </a:r>
          </a:p>
          <a:p>
            <a:pPr marL="0" indent="0" algn="just">
              <a:spcBef>
                <a:spcPts val="0"/>
              </a:spcBef>
              <a:buNone/>
            </a:pPr>
            <a:endParaRPr lang="ru-RU" sz="1200" dirty="0">
              <a:latin typeface="Times New Roman" panose="02020603050405020304" pitchFamily="18" charset="0"/>
              <a:cs typeface="Times New Roman" panose="02020603050405020304" pitchFamily="18" charset="0"/>
            </a:endParaRPr>
          </a:p>
          <a:p>
            <a:pPr marL="0" indent="0" algn="ctr">
              <a:spcBef>
                <a:spcPts val="0"/>
              </a:spcBef>
              <a:buNone/>
            </a:pPr>
            <a:r>
              <a:rPr lang="ru-RU" sz="1400" b="1" dirty="0">
                <a:solidFill>
                  <a:srgbClr val="296D7F"/>
                </a:solidFill>
                <a:latin typeface="Times New Roman" pitchFamily="18" charset="0"/>
                <a:cs typeface="Times New Roman" pitchFamily="18" charset="0"/>
              </a:rPr>
              <a:t>МЫ ХОТИМ БЫТЬ ЗАМЕТНЫМИ В ЕДИНОМ ОБРАЗОВАТЕЛЬНОМ ПРОСТРАНСТВЕ ПРИМОРСКОГО КРАЯ И РОССИЙСКОЙ </a:t>
            </a:r>
            <a:r>
              <a:rPr lang="ru-RU" sz="1400" b="1" dirty="0" smtClean="0">
                <a:solidFill>
                  <a:srgbClr val="296D7F"/>
                </a:solidFill>
                <a:latin typeface="Times New Roman" pitchFamily="18" charset="0"/>
                <a:cs typeface="Times New Roman" pitchFamily="18" charset="0"/>
              </a:rPr>
              <a:t>ФЕДЕРАЦИИ</a:t>
            </a:r>
          </a:p>
          <a:p>
            <a:pPr marL="0" indent="0" algn="ctr">
              <a:spcBef>
                <a:spcPts val="0"/>
              </a:spcBef>
              <a:buNone/>
            </a:pPr>
            <a:endParaRPr lang="ru-RU" sz="1200" b="1" dirty="0">
              <a:solidFill>
                <a:srgbClr val="296D7F"/>
              </a:solidFill>
              <a:latin typeface="Times New Roman" pitchFamily="18" charset="0"/>
              <a:cs typeface="Times New Roman" pitchFamily="18" charset="0"/>
            </a:endParaRPr>
          </a:p>
          <a:p>
            <a:pPr marL="0" indent="0" algn="just">
              <a:spcBef>
                <a:spcPts val="0"/>
              </a:spcBef>
              <a:buNone/>
            </a:pPr>
            <a:endParaRPr lang="ru-RU" sz="1200" dirty="0" smtClean="0">
              <a:latin typeface="Times New Roman" panose="02020603050405020304" pitchFamily="18" charset="0"/>
              <a:cs typeface="Times New Roman" panose="02020603050405020304" pitchFamily="18" charset="0"/>
            </a:endParaRPr>
          </a:p>
        </p:txBody>
      </p:sp>
      <p:sp>
        <p:nvSpPr>
          <p:cNvPr id="14" name="TextBox 13"/>
          <p:cNvSpPr txBox="1"/>
          <p:nvPr/>
        </p:nvSpPr>
        <p:spPr>
          <a:xfrm>
            <a:off x="3108742" y="160338"/>
            <a:ext cx="4544034" cy="584775"/>
          </a:xfrm>
          <a:prstGeom prst="rect">
            <a:avLst/>
          </a:prstGeom>
          <a:noFill/>
        </p:spPr>
        <p:txBody>
          <a:bodyPr wrap="square" rtlCol="0">
            <a:spAutoFit/>
          </a:bodyPr>
          <a:lstStyle/>
          <a:p>
            <a:pPr algn="ctr"/>
            <a:r>
              <a:rPr lang="ru-RU" sz="1600" b="1" dirty="0" smtClean="0">
                <a:ln>
                  <a:solidFill>
                    <a:srgbClr val="19434F"/>
                  </a:solidFill>
                </a:ln>
                <a:solidFill>
                  <a:srgbClr val="296D7F"/>
                </a:solidFill>
                <a:latin typeface="Times New Roman" pitchFamily="18" charset="0"/>
                <a:cs typeface="Times New Roman" pitchFamily="18" charset="0"/>
              </a:rPr>
              <a:t>Стратегия развития системы образования ГО Спасск-Дальний до 2030 года</a:t>
            </a:r>
          </a:p>
        </p:txBody>
      </p:sp>
      <p:pic>
        <p:nvPicPr>
          <p:cNvPr id="15" name="Рисунок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5736" y="5373216"/>
            <a:ext cx="3024335" cy="1484784"/>
          </a:xfrm>
          <a:prstGeom prst="rect">
            <a:avLst/>
          </a:prstGeom>
        </p:spPr>
      </p:pic>
    </p:spTree>
    <p:extLst>
      <p:ext uri="{BB962C8B-B14F-4D97-AF65-F5344CB8AC3E}">
        <p14:creationId xmlns:p14="http://schemas.microsoft.com/office/powerpoint/2010/main" val="1528046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6311" y="0"/>
            <a:ext cx="983284" cy="547201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804721" y="1530011"/>
            <a:ext cx="1564462" cy="9091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AutoShape 12" descr="графики, диаграммы, Диаграмма, бизнес значок в Infographic Vol 7 Icons"/>
          <p:cNvSpPr>
            <a:spLocks noChangeAspect="1" noChangeArrowheads="1"/>
          </p:cNvSpPr>
          <p:nvPr/>
        </p:nvSpPr>
        <p:spPr bwMode="auto">
          <a:xfrm>
            <a:off x="1259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a:p>
        </p:txBody>
      </p:sp>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5913">
            <a:off x="8130504" y="1814555"/>
            <a:ext cx="471434" cy="39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4893">
            <a:off x="7958048" y="2877565"/>
            <a:ext cx="581707" cy="49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Солнце 24"/>
          <p:cNvSpPr/>
          <p:nvPr/>
        </p:nvSpPr>
        <p:spPr>
          <a:xfrm>
            <a:off x="7433872" y="2339206"/>
            <a:ext cx="530516" cy="491645"/>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95876" y="3589790"/>
            <a:ext cx="468512" cy="331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rotWithShape="1">
          <a:blip r:embed="rId6">
            <a:extLst>
              <a:ext uri="{28A0092B-C50C-407E-A947-70E740481C1C}">
                <a14:useLocalDpi xmlns:a14="http://schemas.microsoft.com/office/drawing/2010/main" val="0"/>
              </a:ext>
            </a:extLst>
          </a:blip>
          <a:srcRect t="12891" b="16863"/>
          <a:stretch/>
        </p:blipFill>
        <p:spPr>
          <a:xfrm>
            <a:off x="7500483" y="4179657"/>
            <a:ext cx="1496835" cy="1574673"/>
          </a:xfrm>
          <a:prstGeom prst="rect">
            <a:avLst/>
          </a:prstGeom>
          <a:effectLst>
            <a:innerShdw blurRad="63500" dist="50800">
              <a:prstClr val="black">
                <a:alpha val="50000"/>
              </a:prstClr>
            </a:innerShdw>
          </a:effectLst>
        </p:spPr>
      </p:pic>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10775" y="4210150"/>
            <a:ext cx="310891" cy="306690"/>
          </a:xfrm>
          <a:prstGeom prst="rect">
            <a:avLst/>
          </a:prstGeom>
          <a:effectLst>
            <a:reflection endPos="0" dist="50800" dir="5400000" sy="-100000" algn="bl" rotWithShape="0"/>
          </a:effectLst>
        </p:spPr>
      </p:pic>
      <p:pic>
        <p:nvPicPr>
          <p:cNvPr id="47" name="Рисунок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997598">
            <a:off x="8330400" y="3730291"/>
            <a:ext cx="615103" cy="518401"/>
          </a:xfrm>
          <a:prstGeom prst="rect">
            <a:avLst/>
          </a:prstGeom>
          <a:effectLst>
            <a:outerShdw blurRad="50800" dist="50800" dir="5400000" sx="1000" sy="1000" algn="ctr" rotWithShape="0">
              <a:srgbClr val="000000">
                <a:alpha val="90000"/>
              </a:srgbClr>
            </a:outerShdw>
          </a:effectLst>
        </p:spPr>
      </p:pic>
      <p:pic>
        <p:nvPicPr>
          <p:cNvPr id="2" name="Рисунок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74645">
            <a:off x="8366081" y="2200175"/>
            <a:ext cx="640923" cy="640923"/>
          </a:xfrm>
          <a:prstGeom prst="rect">
            <a:avLst/>
          </a:prstGeom>
        </p:spPr>
      </p:pic>
      <p:sp>
        <p:nvSpPr>
          <p:cNvPr id="19" name="TextBox 18">
            <a:extLst>
              <a:ext uri="{FF2B5EF4-FFF2-40B4-BE49-F238E27FC236}">
                <a16:creationId xmlns:a16="http://schemas.microsoft.com/office/drawing/2014/main" xmlns="" id="{2FD90B4D-A746-5BE9-8972-D76A1C5D16CC}"/>
              </a:ext>
            </a:extLst>
          </p:cNvPr>
          <p:cNvSpPr txBox="1"/>
          <p:nvPr/>
        </p:nvSpPr>
        <p:spPr>
          <a:xfrm>
            <a:off x="459581" y="1185868"/>
            <a:ext cx="7406846" cy="415498"/>
          </a:xfrm>
          <a:prstGeom prst="rect">
            <a:avLst/>
          </a:prstGeom>
          <a:noFill/>
        </p:spPr>
        <p:txBody>
          <a:bodyPr wrap="square">
            <a:spAutoFit/>
          </a:bodyPr>
          <a:lstStyle/>
          <a:p>
            <a:pPr algn="ctr"/>
            <a:r>
              <a:rPr lang="ru-RU" sz="2100" b="1" dirty="0">
                <a:solidFill>
                  <a:schemeClr val="accent2"/>
                </a:solidFill>
                <a:latin typeface="Arial" panose="020B0604020202020204" pitchFamily="34" charset="0"/>
                <a:cs typeface="Arial" panose="020B0604020202020204" pitchFamily="34" charset="0"/>
              </a:rPr>
              <a:t> </a:t>
            </a:r>
            <a:endParaRPr lang="ru-RU" sz="2100" dirty="0">
              <a:solidFill>
                <a:schemeClr val="accent2"/>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xmlns="" id="{2FD90B4D-A746-5BE9-8972-D76A1C5D16CC}"/>
              </a:ext>
            </a:extLst>
          </p:cNvPr>
          <p:cNvSpPr txBox="1"/>
          <p:nvPr/>
        </p:nvSpPr>
        <p:spPr>
          <a:xfrm>
            <a:off x="532406" y="213658"/>
            <a:ext cx="7406846" cy="738664"/>
          </a:xfrm>
          <a:prstGeom prst="rect">
            <a:avLst/>
          </a:prstGeom>
          <a:noFill/>
        </p:spPr>
        <p:txBody>
          <a:bodyPr wrap="square">
            <a:spAutoFit/>
          </a:bodyPr>
          <a:lstStyle/>
          <a:p>
            <a:pPr algn="ctr"/>
            <a:r>
              <a:rPr lang="ru-RU" sz="2100" b="1" dirty="0">
                <a:solidFill>
                  <a:schemeClr val="accent2"/>
                </a:solidFill>
                <a:latin typeface="Arial" panose="020B0604020202020204" pitchFamily="34" charset="0"/>
                <a:cs typeface="Arial" panose="020B0604020202020204" pitchFamily="34" charset="0"/>
              </a:rPr>
              <a:t>Региональный конкурс педагогических открытий года</a:t>
            </a:r>
          </a:p>
          <a:p>
            <a:pPr algn="ctr"/>
            <a:r>
              <a:rPr lang="ru-RU" sz="2100" b="1" dirty="0">
                <a:solidFill>
                  <a:schemeClr val="accent2"/>
                </a:solidFill>
                <a:latin typeface="Arial" panose="020B0604020202020204" pitchFamily="34" charset="0"/>
                <a:cs typeface="Arial" panose="020B0604020202020204" pitchFamily="34" charset="0"/>
              </a:rPr>
              <a:t>«СО-бытие – 2023»</a:t>
            </a:r>
            <a:endParaRPr lang="ru-RU" sz="2100" dirty="0">
              <a:solidFill>
                <a:schemeClr val="accent2"/>
              </a:solidFill>
              <a:latin typeface="Arial" panose="020B0604020202020204" pitchFamily="34" charset="0"/>
              <a:cs typeface="Arial" panose="020B0604020202020204" pitchFamily="34" charset="0"/>
            </a:endParaRPr>
          </a:p>
        </p:txBody>
      </p:sp>
      <p:sp>
        <p:nvSpPr>
          <p:cNvPr id="7" name="Прямоугольник 6"/>
          <p:cNvSpPr/>
          <p:nvPr/>
        </p:nvSpPr>
        <p:spPr>
          <a:xfrm>
            <a:off x="407192" y="977504"/>
            <a:ext cx="7402084" cy="3754874"/>
          </a:xfrm>
          <a:prstGeom prst="rect">
            <a:avLst/>
          </a:prstGeom>
        </p:spPr>
        <p:txBody>
          <a:bodyPr wrap="square">
            <a:spAutoFit/>
          </a:bodyPr>
          <a:lstStyle/>
          <a:p>
            <a:pPr marL="214313" indent="-214313" algn="just">
              <a:buFontTx/>
              <a:buChar char="-"/>
            </a:pPr>
            <a:r>
              <a:rPr lang="ru-RU" sz="1400" b="1" dirty="0">
                <a:latin typeface="Times New Roman" panose="02020603050405020304" pitchFamily="18" charset="0"/>
                <a:cs typeface="Times New Roman" panose="02020603050405020304" pitchFamily="18" charset="0"/>
              </a:rPr>
              <a:t>Соколов Сергей Юрьевич</a:t>
            </a:r>
            <a:r>
              <a:rPr lang="ru-RU" sz="1400" dirty="0">
                <a:latin typeface="Times New Roman" panose="02020603050405020304" pitchFamily="18" charset="0"/>
                <a:cs typeface="Times New Roman" panose="02020603050405020304" pitchFamily="18" charset="0"/>
              </a:rPr>
              <a:t>, педагог дополнительного образования МБУДО «Созвездие» городского округа Спасск-Дальний</a:t>
            </a:r>
            <a:r>
              <a:rPr lang="ru-RU" sz="1400" b="1" dirty="0">
                <a:latin typeface="Times New Roman" panose="02020603050405020304" pitchFamily="18" charset="0"/>
                <a:cs typeface="Times New Roman" panose="02020603050405020304" pitchFamily="18" charset="0"/>
              </a:rPr>
              <a:t>,       </a:t>
            </a:r>
            <a:r>
              <a:rPr lang="ru-RU" sz="1400" b="1" dirty="0">
                <a:solidFill>
                  <a:srgbClr val="C00000"/>
                </a:solidFill>
                <a:latin typeface="Times New Roman" panose="02020603050405020304" pitchFamily="18" charset="0"/>
                <a:cs typeface="Times New Roman" panose="02020603050405020304" pitchFamily="18" charset="0"/>
              </a:rPr>
              <a:t>победитель </a:t>
            </a:r>
            <a:r>
              <a:rPr lang="ru-RU" sz="1400" dirty="0">
                <a:latin typeface="Times New Roman" panose="02020603050405020304" pitchFamily="18" charset="0"/>
                <a:cs typeface="Times New Roman" panose="02020603050405020304" pitchFamily="18" charset="0"/>
              </a:rPr>
              <a:t>в номинации </a:t>
            </a:r>
            <a:r>
              <a:rPr lang="ru-RU" sz="1400" b="1" dirty="0">
                <a:solidFill>
                  <a:schemeClr val="accent5"/>
                </a:solidFill>
                <a:latin typeface="Times New Roman" panose="02020603050405020304" pitchFamily="18" charset="0"/>
                <a:cs typeface="Times New Roman" panose="02020603050405020304" pitchFamily="18" charset="0"/>
              </a:rPr>
              <a:t>«Педагог дополнительного образования»</a:t>
            </a:r>
            <a:r>
              <a:rPr lang="ru-RU" sz="1400" dirty="0">
                <a:latin typeface="Times New Roman" panose="02020603050405020304" pitchFamily="18" charset="0"/>
                <a:cs typeface="Times New Roman" panose="02020603050405020304" pitchFamily="18" charset="0"/>
              </a:rPr>
              <a:t> регионального конкурса педагогических открытий года «СО-бытие»-2023.</a:t>
            </a:r>
          </a:p>
          <a:p>
            <a:pPr marL="214313" indent="-214313" algn="just">
              <a:buFontTx/>
              <a:buChar char="-"/>
            </a:pPr>
            <a:r>
              <a:rPr lang="ru-RU" sz="1400" b="1" dirty="0" err="1">
                <a:latin typeface="Times New Roman" panose="02020603050405020304" pitchFamily="18" charset="0"/>
                <a:cs typeface="Times New Roman" panose="02020603050405020304" pitchFamily="18" charset="0"/>
              </a:rPr>
              <a:t>Азарскова</a:t>
            </a:r>
            <a:r>
              <a:rPr lang="ru-RU" sz="1400" b="1" dirty="0">
                <a:latin typeface="Times New Roman" panose="02020603050405020304" pitchFamily="18" charset="0"/>
                <a:cs typeface="Times New Roman" panose="02020603050405020304" pitchFamily="18" charset="0"/>
              </a:rPr>
              <a:t> Елена Валентиновна</a:t>
            </a:r>
            <a:r>
              <a:rPr lang="ru-RU" sz="1400" dirty="0">
                <a:latin typeface="Times New Roman" panose="02020603050405020304" pitchFamily="18" charset="0"/>
                <a:cs typeface="Times New Roman" panose="02020603050405020304" pitchFamily="18" charset="0"/>
              </a:rPr>
              <a:t>, учитель МБОУ «Центр образования “Интеллект”» городского округа Спасск-Дальний,  </a:t>
            </a:r>
            <a:r>
              <a:rPr lang="ru-RU" sz="1400" b="1" dirty="0">
                <a:solidFill>
                  <a:srgbClr val="C00000"/>
                </a:solidFill>
                <a:latin typeface="Times New Roman" panose="02020603050405020304" pitchFamily="18" charset="0"/>
                <a:cs typeface="Times New Roman" panose="02020603050405020304" pitchFamily="18" charset="0"/>
              </a:rPr>
              <a:t>2 место </a:t>
            </a:r>
            <a:r>
              <a:rPr lang="ru-RU" sz="1400" dirty="0">
                <a:latin typeface="Times New Roman" panose="02020603050405020304" pitchFamily="18" charset="0"/>
                <a:cs typeface="Times New Roman" panose="02020603050405020304" pitchFamily="18" charset="0"/>
              </a:rPr>
              <a:t>в номинации </a:t>
            </a:r>
            <a:r>
              <a:rPr lang="ru-RU" sz="1400" b="1" dirty="0">
                <a:solidFill>
                  <a:srgbClr val="0070C0"/>
                </a:solidFill>
                <a:latin typeface="Times New Roman" panose="02020603050405020304" pitchFamily="18" charset="0"/>
                <a:cs typeface="Times New Roman" panose="02020603050405020304" pitchFamily="18" charset="0"/>
              </a:rPr>
              <a:t>«Классный руководитель» </a:t>
            </a:r>
            <a:r>
              <a:rPr lang="ru-RU" sz="1400" dirty="0">
                <a:latin typeface="Times New Roman" panose="02020603050405020304" pitchFamily="18" charset="0"/>
                <a:cs typeface="Times New Roman" panose="02020603050405020304" pitchFamily="18" charset="0"/>
              </a:rPr>
              <a:t>регионального конкурса педагогических открытий года «СО-бытие»-2023.</a:t>
            </a:r>
          </a:p>
          <a:p>
            <a:pPr marL="214313" indent="-214313">
              <a:buFontTx/>
              <a:buChar char="-"/>
            </a:pPr>
            <a:r>
              <a:rPr lang="ru-RU" sz="1400" b="1" dirty="0">
                <a:latin typeface="Times New Roman" panose="02020603050405020304" pitchFamily="18" charset="0"/>
                <a:cs typeface="Times New Roman" panose="02020603050405020304" pitchFamily="18" charset="0"/>
              </a:rPr>
              <a:t>Явна Ольга </a:t>
            </a:r>
            <a:r>
              <a:rPr lang="ru-RU" sz="1400" b="1" dirty="0" err="1">
                <a:latin typeface="Times New Roman" panose="02020603050405020304" pitchFamily="18" charset="0"/>
                <a:cs typeface="Times New Roman" panose="02020603050405020304" pitchFamily="18" charset="0"/>
              </a:rPr>
              <a:t>Юлиановна</a:t>
            </a:r>
            <a:r>
              <a:rPr lang="ru-RU" sz="1400" dirty="0">
                <a:latin typeface="Times New Roman" panose="02020603050405020304" pitchFamily="18" charset="0"/>
                <a:cs typeface="Times New Roman" panose="02020603050405020304" pitchFamily="18" charset="0"/>
              </a:rPr>
              <a:t>, воспитатель МБДОУ «Центр образования “Притяжение”  городского округа Спасск-Дальний, </a:t>
            </a:r>
            <a:r>
              <a:rPr lang="ru-RU" sz="1400" b="1" dirty="0">
                <a:solidFill>
                  <a:srgbClr val="C00000"/>
                </a:solidFill>
                <a:latin typeface="Times New Roman" panose="02020603050405020304" pitchFamily="18" charset="0"/>
                <a:cs typeface="Times New Roman" panose="02020603050405020304" pitchFamily="18" charset="0"/>
              </a:rPr>
              <a:t>2 место </a:t>
            </a:r>
            <a:r>
              <a:rPr lang="ru-RU" sz="1400" dirty="0">
                <a:latin typeface="Times New Roman" panose="02020603050405020304" pitchFamily="18" charset="0"/>
                <a:cs typeface="Times New Roman" panose="02020603050405020304" pitchFamily="18" charset="0"/>
              </a:rPr>
              <a:t>в номинации «</a:t>
            </a:r>
            <a:r>
              <a:rPr lang="ru-RU" sz="1400" b="1" dirty="0">
                <a:solidFill>
                  <a:srgbClr val="0070C0"/>
                </a:solidFill>
                <a:latin typeface="Times New Roman" panose="02020603050405020304" pitchFamily="18" charset="0"/>
                <a:cs typeface="Times New Roman" panose="02020603050405020304" pitchFamily="18" charset="0"/>
              </a:rPr>
              <a:t>Педагог дошкольного образования</a:t>
            </a:r>
            <a:r>
              <a:rPr lang="ru-RU" sz="1400" dirty="0">
                <a:latin typeface="Times New Roman" panose="02020603050405020304" pitchFamily="18" charset="0"/>
                <a:cs typeface="Times New Roman" panose="02020603050405020304" pitchFamily="18" charset="0"/>
              </a:rPr>
              <a:t>» регионального конкурса педагогических открытий года «СО-бытие»-2023.</a:t>
            </a:r>
          </a:p>
          <a:p>
            <a:pPr marL="214313" indent="-214313">
              <a:buFontTx/>
              <a:buChar char="-"/>
            </a:pPr>
            <a:r>
              <a:rPr lang="ru-RU" sz="1400" b="1" dirty="0">
                <a:latin typeface="Times New Roman" panose="02020603050405020304" pitchFamily="18" charset="0"/>
                <a:cs typeface="Times New Roman" panose="02020603050405020304" pitchFamily="18" charset="0"/>
              </a:rPr>
              <a:t>Кулеш Полина Витальевна</a:t>
            </a:r>
            <a:r>
              <a:rPr lang="ru-RU" sz="1400" dirty="0">
                <a:latin typeface="Times New Roman" panose="02020603050405020304" pitchFamily="18" charset="0"/>
                <a:cs typeface="Times New Roman" panose="02020603050405020304" pitchFamily="18" charset="0"/>
              </a:rPr>
              <a:t>, учитель МБОУ «Центр образования “Содружество” городского округа Спасск-Дальний, </a:t>
            </a:r>
            <a:r>
              <a:rPr lang="ru-RU" sz="1400" b="1" dirty="0">
                <a:solidFill>
                  <a:srgbClr val="C00000"/>
                </a:solidFill>
                <a:latin typeface="Times New Roman" panose="02020603050405020304" pitchFamily="18" charset="0"/>
                <a:cs typeface="Times New Roman" panose="02020603050405020304" pitchFamily="18" charset="0"/>
              </a:rPr>
              <a:t>3 место </a:t>
            </a:r>
            <a:r>
              <a:rPr lang="ru-RU" sz="1400" dirty="0">
                <a:latin typeface="Times New Roman" panose="02020603050405020304" pitchFamily="18" charset="0"/>
                <a:cs typeface="Times New Roman" panose="02020603050405020304" pitchFamily="18" charset="0"/>
              </a:rPr>
              <a:t>в номинации </a:t>
            </a:r>
            <a:r>
              <a:rPr lang="ru-RU" sz="1400" b="1" dirty="0">
                <a:solidFill>
                  <a:srgbClr val="0070C0"/>
                </a:solidFill>
                <a:latin typeface="Times New Roman" panose="02020603050405020304" pitchFamily="18" charset="0"/>
                <a:cs typeface="Times New Roman" panose="02020603050405020304" pitchFamily="18" charset="0"/>
              </a:rPr>
              <a:t>«Молодой педагог» </a:t>
            </a:r>
            <a:r>
              <a:rPr lang="ru-RU" sz="1400" dirty="0">
                <a:latin typeface="Times New Roman" panose="02020603050405020304" pitchFamily="18" charset="0"/>
                <a:cs typeface="Times New Roman" panose="02020603050405020304" pitchFamily="18" charset="0"/>
              </a:rPr>
              <a:t>регионального конкурса педагогических открытий года «СО-бытие»-2023.</a:t>
            </a:r>
          </a:p>
          <a:p>
            <a:pPr marL="214313" indent="-214313">
              <a:buFontTx/>
              <a:buChar char="-"/>
            </a:pPr>
            <a:r>
              <a:rPr lang="ru-RU" sz="1400" b="1" dirty="0" err="1">
                <a:latin typeface="Times New Roman" panose="02020603050405020304" pitchFamily="18" charset="0"/>
                <a:cs typeface="Times New Roman" panose="02020603050405020304" pitchFamily="18" charset="0"/>
              </a:rPr>
              <a:t>Кудасова</a:t>
            </a:r>
            <a:r>
              <a:rPr lang="ru-RU" sz="1400" b="1" dirty="0">
                <a:latin typeface="Times New Roman" panose="02020603050405020304" pitchFamily="18" charset="0"/>
                <a:cs typeface="Times New Roman" panose="02020603050405020304" pitchFamily="18" charset="0"/>
              </a:rPr>
              <a:t> Екатерина Алексеевна</a:t>
            </a:r>
            <a:r>
              <a:rPr lang="ru-RU" sz="1400" dirty="0">
                <a:latin typeface="Times New Roman" panose="02020603050405020304" pitchFamily="18" charset="0"/>
                <a:cs typeface="Times New Roman" panose="02020603050405020304" pitchFamily="18" charset="0"/>
              </a:rPr>
              <a:t>, педагог дополнительного образования МБОУ ДО «Созвездие» городского округа Спасск-Дальний, </a:t>
            </a:r>
            <a:r>
              <a:rPr lang="ru-RU" sz="1400" b="1" dirty="0">
                <a:solidFill>
                  <a:srgbClr val="C00000"/>
                </a:solidFill>
                <a:latin typeface="Times New Roman" panose="02020603050405020304" pitchFamily="18" charset="0"/>
                <a:cs typeface="Times New Roman" panose="02020603050405020304" pitchFamily="18" charset="0"/>
              </a:rPr>
              <a:t>3 место </a:t>
            </a:r>
            <a:r>
              <a:rPr lang="ru-RU" sz="1400" dirty="0">
                <a:latin typeface="Times New Roman" panose="02020603050405020304" pitchFamily="18" charset="0"/>
                <a:cs typeface="Times New Roman" panose="02020603050405020304" pitchFamily="18" charset="0"/>
              </a:rPr>
              <a:t>в номинации </a:t>
            </a:r>
            <a:r>
              <a:rPr lang="ru-RU" sz="1400" b="1" dirty="0">
                <a:solidFill>
                  <a:srgbClr val="0070C0"/>
                </a:solidFill>
                <a:latin typeface="Times New Roman" panose="02020603050405020304" pitchFamily="18" charset="0"/>
                <a:cs typeface="Times New Roman" panose="02020603050405020304" pitchFamily="18" charset="0"/>
              </a:rPr>
              <a:t>«Педагог дополнительного образования</a:t>
            </a:r>
            <a:r>
              <a:rPr lang="ru-RU" sz="1400" dirty="0">
                <a:latin typeface="Times New Roman" panose="02020603050405020304" pitchFamily="18" charset="0"/>
                <a:cs typeface="Times New Roman" panose="02020603050405020304" pitchFamily="18" charset="0"/>
              </a:rPr>
              <a:t>» регионального конкурса педагогических открытий года «СО-бытие»-2023.</a:t>
            </a:r>
          </a:p>
        </p:txBody>
      </p:sp>
    </p:spTree>
    <p:extLst>
      <p:ext uri="{BB962C8B-B14F-4D97-AF65-F5344CB8AC3E}">
        <p14:creationId xmlns:p14="http://schemas.microsoft.com/office/powerpoint/2010/main" val="11369089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25653"/>
            <a:ext cx="9144000" cy="5175095"/>
          </a:xfrm>
          <a:prstGeom prst="rect">
            <a:avLst/>
          </a:prstGeom>
        </p:spPr>
      </p:pic>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71082" y="1695934"/>
            <a:ext cx="1173142"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Минус 18"/>
          <p:cNvSpPr/>
          <p:nvPr/>
        </p:nvSpPr>
        <p:spPr>
          <a:xfrm>
            <a:off x="2992600" y="954268"/>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42" y="831603"/>
            <a:ext cx="667121" cy="918056"/>
          </a:xfrm>
          <a:prstGeom prst="rect">
            <a:avLst/>
          </a:prstGeom>
        </p:spPr>
      </p:pic>
      <p:sp>
        <p:nvSpPr>
          <p:cNvPr id="22" name="Прямоугольник 21"/>
          <p:cNvSpPr/>
          <p:nvPr/>
        </p:nvSpPr>
        <p:spPr>
          <a:xfrm>
            <a:off x="500063" y="1085837"/>
            <a:ext cx="8143875" cy="1338828"/>
          </a:xfrm>
          <a:prstGeom prst="rect">
            <a:avLst/>
          </a:prstGeom>
        </p:spPr>
        <p:txBody>
          <a:bodyPr wrap="square">
            <a:spAutoFit/>
          </a:bodyPr>
          <a:lstStyle/>
          <a:p>
            <a:pPr algn="just"/>
            <a:r>
              <a:rPr lang="ru-RU" sz="1350" dirty="0"/>
              <a:t>Первичные отделения «Движение Первых» в общеобразовательных учреждениях города Спасск-Дальний открывались в таком порядке:</a:t>
            </a:r>
          </a:p>
          <a:p>
            <a:pPr algn="just"/>
            <a:endParaRPr lang="ru-RU" sz="1350" dirty="0"/>
          </a:p>
          <a:p>
            <a:pPr algn="just"/>
            <a:endParaRPr lang="ru-RU" sz="1350" dirty="0"/>
          </a:p>
          <a:p>
            <a:pPr algn="just"/>
            <a:r>
              <a:rPr lang="ru-RU" sz="1350" dirty="0"/>
              <a:t>  </a:t>
            </a:r>
          </a:p>
          <a:p>
            <a:endParaRPr lang="ru-RU" sz="1350" dirty="0"/>
          </a:p>
        </p:txBody>
      </p:sp>
      <p:graphicFrame>
        <p:nvGraphicFramePr>
          <p:cNvPr id="3" name="Таблица 2"/>
          <p:cNvGraphicFramePr>
            <a:graphicFrameLocks noGrp="1"/>
          </p:cNvGraphicFramePr>
          <p:nvPr>
            <p:extLst/>
          </p:nvPr>
        </p:nvGraphicFramePr>
        <p:xfrm>
          <a:off x="500062" y="1650207"/>
          <a:ext cx="8271527" cy="2093119"/>
        </p:xfrm>
        <a:graphic>
          <a:graphicData uri="http://schemas.openxmlformats.org/drawingml/2006/table">
            <a:tbl>
              <a:tblPr firstRow="1" bandRow="1">
                <a:tableStyleId>{5C22544A-7EE6-4342-B048-85BDC9FD1C3A}</a:tableStyleId>
              </a:tblPr>
              <a:tblGrid>
                <a:gridCol w="341964">
                  <a:extLst>
                    <a:ext uri="{9D8B030D-6E8A-4147-A177-3AD203B41FA5}">
                      <a16:colId xmlns:a16="http://schemas.microsoft.com/office/drawing/2014/main" xmlns="" val="20000"/>
                    </a:ext>
                  </a:extLst>
                </a:gridCol>
                <a:gridCol w="2007921">
                  <a:extLst>
                    <a:ext uri="{9D8B030D-6E8A-4147-A177-3AD203B41FA5}">
                      <a16:colId xmlns:a16="http://schemas.microsoft.com/office/drawing/2014/main" xmlns="" val="20001"/>
                    </a:ext>
                  </a:extLst>
                </a:gridCol>
                <a:gridCol w="2249754">
                  <a:extLst>
                    <a:ext uri="{9D8B030D-6E8A-4147-A177-3AD203B41FA5}">
                      <a16:colId xmlns:a16="http://schemas.microsoft.com/office/drawing/2014/main" xmlns="" val="20002"/>
                    </a:ext>
                  </a:extLst>
                </a:gridCol>
                <a:gridCol w="1835944">
                  <a:extLst>
                    <a:ext uri="{9D8B030D-6E8A-4147-A177-3AD203B41FA5}">
                      <a16:colId xmlns:a16="http://schemas.microsoft.com/office/drawing/2014/main" xmlns="" val="20003"/>
                    </a:ext>
                  </a:extLst>
                </a:gridCol>
                <a:gridCol w="1835944">
                  <a:extLst>
                    <a:ext uri="{9D8B030D-6E8A-4147-A177-3AD203B41FA5}">
                      <a16:colId xmlns:a16="http://schemas.microsoft.com/office/drawing/2014/main" xmlns="" val="20004"/>
                    </a:ext>
                  </a:extLst>
                </a:gridCol>
              </a:tblGrid>
              <a:tr h="582821">
                <a:tc>
                  <a:txBody>
                    <a:bodyPr/>
                    <a:lstStyle/>
                    <a:p>
                      <a:pPr algn="ctr"/>
                      <a:r>
                        <a:rPr lang="ru-RU" sz="1400" dirty="0" smtClean="0"/>
                        <a:t>№</a:t>
                      </a:r>
                      <a:endParaRPr lang="ru-RU" sz="1400" dirty="0"/>
                    </a:p>
                  </a:txBody>
                  <a:tcPr marL="68580" marR="68580" marT="34290" marB="34290"/>
                </a:tc>
                <a:tc>
                  <a:txBody>
                    <a:bodyPr/>
                    <a:lstStyle/>
                    <a:p>
                      <a:pPr algn="ctr"/>
                      <a:r>
                        <a:rPr lang="ru-RU" sz="1400" dirty="0" smtClean="0"/>
                        <a:t>ОО</a:t>
                      </a:r>
                      <a:endParaRPr lang="ru-RU" sz="1400" dirty="0"/>
                    </a:p>
                  </a:txBody>
                  <a:tcPr marL="68580" marR="68580" marT="34290" marB="34290"/>
                </a:tc>
                <a:tc>
                  <a:txBody>
                    <a:bodyPr/>
                    <a:lstStyle/>
                    <a:p>
                      <a:pPr algn="ctr"/>
                      <a:r>
                        <a:rPr lang="ru-RU" sz="1400" dirty="0" smtClean="0"/>
                        <a:t>Дата приказа о открытии ПО</a:t>
                      </a:r>
                      <a:endParaRPr lang="ru-RU" sz="1400" dirty="0"/>
                    </a:p>
                  </a:txBody>
                  <a:tcPr marL="68580" marR="68580" marT="34290" marB="34290"/>
                </a:tc>
                <a:tc>
                  <a:txBody>
                    <a:bodyPr/>
                    <a:lstStyle/>
                    <a:p>
                      <a:pPr algn="ctr"/>
                      <a:r>
                        <a:rPr lang="ru-RU" sz="1400" dirty="0" smtClean="0"/>
                        <a:t>Время в «Движении»</a:t>
                      </a:r>
                      <a:endParaRPr lang="ru-RU" sz="1400" dirty="0"/>
                    </a:p>
                  </a:txBody>
                  <a:tcPr marL="68580" marR="68580" marT="34290" marB="34290"/>
                </a:tc>
                <a:tc>
                  <a:txBody>
                    <a:bodyPr/>
                    <a:lstStyle/>
                    <a:p>
                      <a:pPr algn="ctr"/>
                      <a:r>
                        <a:rPr lang="ru-RU" sz="1400" dirty="0" smtClean="0"/>
                        <a:t>Педагог </a:t>
                      </a:r>
                      <a:endParaRPr lang="ru-RU" sz="1400" dirty="0"/>
                    </a:p>
                  </a:txBody>
                  <a:tcPr marL="68580" marR="68580" marT="34290" marB="34290"/>
                </a:tc>
                <a:extLst>
                  <a:ext uri="{0D108BD9-81ED-4DB2-BD59-A6C34878D82A}">
                    <a16:rowId xmlns:a16="http://schemas.microsoft.com/office/drawing/2014/main" xmlns="" val="10000"/>
                  </a:ext>
                </a:extLst>
              </a:tr>
              <a:tr h="252998">
                <a:tc>
                  <a:txBody>
                    <a:bodyPr/>
                    <a:lstStyle/>
                    <a:p>
                      <a:pPr marL="342900" indent="-342900">
                        <a:buFont typeface="+mj-lt"/>
                        <a:buAutoNum type="arabicPeriod"/>
                      </a:pPr>
                      <a:r>
                        <a:rPr lang="ru-RU" sz="1200" dirty="0" smtClean="0"/>
                        <a:t>1</a:t>
                      </a:r>
                      <a:endParaRPr lang="ru-RU" sz="1200" dirty="0"/>
                    </a:p>
                  </a:txBody>
                  <a:tcPr marL="68580" marR="68580" marT="34290" marB="34290"/>
                </a:tc>
                <a:tc>
                  <a:txBody>
                    <a:bodyPr/>
                    <a:lstStyle/>
                    <a:p>
                      <a:pPr algn="ctr"/>
                      <a:r>
                        <a:rPr lang="ru-RU" sz="1200" dirty="0" smtClean="0"/>
                        <a:t>МБОУ ЦО «Интеллект» </a:t>
                      </a:r>
                      <a:endParaRPr lang="ru-RU" sz="1200" dirty="0"/>
                    </a:p>
                  </a:txBody>
                  <a:tcPr marL="68580" marR="68580" marT="34290" marB="34290">
                    <a:solidFill>
                      <a:schemeClr val="accent6">
                        <a:lumMod val="20000"/>
                        <a:lumOff val="80000"/>
                      </a:schemeClr>
                    </a:solidFill>
                  </a:tcPr>
                </a:tc>
                <a:tc>
                  <a:txBody>
                    <a:bodyPr/>
                    <a:lstStyle/>
                    <a:p>
                      <a:pPr algn="ctr"/>
                      <a:r>
                        <a:rPr lang="ru-RU" sz="1200" dirty="0" smtClean="0"/>
                        <a:t>от 31.01.2023 №1 </a:t>
                      </a:r>
                      <a:endParaRPr lang="ru-RU" sz="1200" dirty="0"/>
                    </a:p>
                  </a:txBody>
                  <a:tcPr marL="68580" marR="68580" marT="34290" marB="34290">
                    <a:solidFill>
                      <a:schemeClr val="accent6">
                        <a:lumMod val="20000"/>
                        <a:lumOff val="80000"/>
                      </a:schemeClr>
                    </a:solidFill>
                  </a:tcPr>
                </a:tc>
                <a:tc>
                  <a:txBody>
                    <a:bodyPr/>
                    <a:lstStyle/>
                    <a:p>
                      <a:pPr algn="ctr"/>
                      <a:r>
                        <a:rPr lang="ru-RU" sz="1200" dirty="0" smtClean="0"/>
                        <a:t>1 год и 6 мес.</a:t>
                      </a:r>
                      <a:endParaRPr lang="ru-RU" sz="1200" dirty="0"/>
                    </a:p>
                  </a:txBody>
                  <a:tcPr marL="68580" marR="68580" marT="34290" marB="34290">
                    <a:solidFill>
                      <a:schemeClr val="accent6">
                        <a:lumMod val="20000"/>
                        <a:lumOff val="80000"/>
                      </a:schemeClr>
                    </a:solidFill>
                  </a:tcPr>
                </a:tc>
                <a:tc>
                  <a:txBody>
                    <a:bodyPr/>
                    <a:lstStyle/>
                    <a:p>
                      <a:pPr algn="ctr"/>
                      <a:r>
                        <a:rPr lang="ru-RU" sz="1200" dirty="0" smtClean="0"/>
                        <a:t>Усманова Г.А</a:t>
                      </a:r>
                      <a:endParaRPr lang="ru-RU" sz="1200" dirty="0"/>
                    </a:p>
                  </a:txBody>
                  <a:tcPr marL="68580" marR="68580" marT="34290" marB="34290">
                    <a:solidFill>
                      <a:schemeClr val="accent6">
                        <a:lumMod val="20000"/>
                        <a:lumOff val="80000"/>
                      </a:schemeClr>
                    </a:solidFill>
                  </a:tcPr>
                </a:tc>
                <a:extLst>
                  <a:ext uri="{0D108BD9-81ED-4DB2-BD59-A6C34878D82A}">
                    <a16:rowId xmlns:a16="http://schemas.microsoft.com/office/drawing/2014/main" xmlns="" val="10001"/>
                  </a:ext>
                </a:extLst>
              </a:tr>
              <a:tr h="251460">
                <a:tc>
                  <a:txBody>
                    <a:bodyPr/>
                    <a:lstStyle/>
                    <a:p>
                      <a:pPr marL="0" indent="0">
                        <a:buFont typeface="+mj-lt"/>
                        <a:buNone/>
                      </a:pPr>
                      <a:r>
                        <a:rPr lang="ru-RU" sz="1200" dirty="0" smtClean="0"/>
                        <a:t>2.</a:t>
                      </a:r>
                      <a:endParaRPr lang="ru-RU" sz="1200" dirty="0"/>
                    </a:p>
                  </a:txBody>
                  <a:tcPr marL="68580" marR="68580" marT="34290" marB="34290"/>
                </a:tc>
                <a:tc>
                  <a:txBody>
                    <a:bodyPr/>
                    <a:lstStyle/>
                    <a:p>
                      <a:pPr algn="ctr"/>
                      <a:r>
                        <a:rPr lang="ru-RU" sz="1200" dirty="0" smtClean="0"/>
                        <a:t>МБОУ СОШ №15 </a:t>
                      </a:r>
                      <a:endParaRPr lang="ru-RU" sz="1200" dirty="0"/>
                    </a:p>
                  </a:txBody>
                  <a:tcPr marL="68580" marR="68580" marT="34290" marB="34290">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от 31.01.2023 №1 </a:t>
                      </a:r>
                    </a:p>
                  </a:txBody>
                  <a:tcPr marL="68580" marR="68580" marT="34290" marB="34290">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1 год и 6 мес.</a:t>
                      </a:r>
                    </a:p>
                  </a:txBody>
                  <a:tcPr marL="68580" marR="68580" marT="34290" marB="34290">
                    <a:solidFill>
                      <a:schemeClr val="accent6">
                        <a:lumMod val="20000"/>
                        <a:lumOff val="80000"/>
                      </a:schemeClr>
                    </a:solidFill>
                  </a:tcPr>
                </a:tc>
                <a:tc>
                  <a:txBody>
                    <a:bodyPr/>
                    <a:lstStyle/>
                    <a:p>
                      <a:pPr algn="ctr"/>
                      <a:r>
                        <a:rPr lang="ru-RU" sz="1200" dirty="0" err="1" smtClean="0"/>
                        <a:t>Тубольцева</a:t>
                      </a:r>
                      <a:r>
                        <a:rPr lang="ru-RU" sz="1200" dirty="0" smtClean="0"/>
                        <a:t> И.В.</a:t>
                      </a:r>
                      <a:endParaRPr lang="ru-RU" sz="1200" dirty="0"/>
                    </a:p>
                  </a:txBody>
                  <a:tcPr marL="68580" marR="68580" marT="34290" marB="34290">
                    <a:solidFill>
                      <a:schemeClr val="accent6">
                        <a:lumMod val="20000"/>
                        <a:lumOff val="80000"/>
                      </a:schemeClr>
                    </a:solidFill>
                  </a:tcPr>
                </a:tc>
                <a:extLst>
                  <a:ext uri="{0D108BD9-81ED-4DB2-BD59-A6C34878D82A}">
                    <a16:rowId xmlns:a16="http://schemas.microsoft.com/office/drawing/2014/main" xmlns="" val="10002"/>
                  </a:ext>
                </a:extLst>
              </a:tr>
              <a:tr h="251460">
                <a:tc>
                  <a:txBody>
                    <a:bodyPr/>
                    <a:lstStyle/>
                    <a:p>
                      <a:pPr marL="0" indent="0">
                        <a:buFont typeface="+mj-lt"/>
                        <a:buNone/>
                      </a:pPr>
                      <a:r>
                        <a:rPr lang="ru-RU" sz="1200" dirty="0" smtClean="0"/>
                        <a:t>3.</a:t>
                      </a:r>
                      <a:endParaRPr lang="ru-RU" sz="1200" dirty="0"/>
                    </a:p>
                  </a:txBody>
                  <a:tcPr marL="68580" marR="68580" marT="34290" marB="34290"/>
                </a:tc>
                <a:tc>
                  <a:txBody>
                    <a:bodyPr/>
                    <a:lstStyle/>
                    <a:p>
                      <a:pPr algn="ctr"/>
                      <a:r>
                        <a:rPr lang="ru-RU" sz="1200" dirty="0" smtClean="0"/>
                        <a:t>МБОУ СОШ №5</a:t>
                      </a:r>
                      <a:endParaRPr lang="ru-RU" sz="1200" dirty="0"/>
                    </a:p>
                  </a:txBody>
                  <a:tcPr marL="68580" marR="68580" marT="34290" marB="34290">
                    <a:solidFill>
                      <a:schemeClr val="accent6">
                        <a:lumMod val="20000"/>
                        <a:lumOff val="80000"/>
                      </a:schemeClr>
                    </a:solidFill>
                  </a:tcPr>
                </a:tc>
                <a:tc>
                  <a:txBody>
                    <a:bodyPr/>
                    <a:lstStyle/>
                    <a:p>
                      <a:pPr algn="ctr"/>
                      <a:r>
                        <a:rPr lang="ru-RU" sz="1200" dirty="0" smtClean="0"/>
                        <a:t>от 26.04.2023 №4</a:t>
                      </a:r>
                      <a:endParaRPr lang="ru-RU" sz="1200" dirty="0"/>
                    </a:p>
                  </a:txBody>
                  <a:tcPr marL="68580" marR="68580" marT="34290" marB="34290">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1 год и 4 мес.</a:t>
                      </a:r>
                    </a:p>
                  </a:txBody>
                  <a:tcPr marL="68580" marR="68580" marT="34290" marB="34290">
                    <a:solidFill>
                      <a:schemeClr val="accent6">
                        <a:lumMod val="20000"/>
                        <a:lumOff val="80000"/>
                      </a:schemeClr>
                    </a:solidFill>
                  </a:tcPr>
                </a:tc>
                <a:tc>
                  <a:txBody>
                    <a:bodyPr/>
                    <a:lstStyle/>
                    <a:p>
                      <a:pPr algn="ctr"/>
                      <a:r>
                        <a:rPr lang="ru-RU" sz="1200" i="1" dirty="0" err="1" smtClean="0"/>
                        <a:t>Югай</a:t>
                      </a:r>
                      <a:r>
                        <a:rPr lang="ru-RU" sz="1200" i="1" dirty="0" smtClean="0"/>
                        <a:t> Я.А.</a:t>
                      </a:r>
                      <a:endParaRPr lang="ru-RU" sz="1200" i="1" dirty="0"/>
                    </a:p>
                  </a:txBody>
                  <a:tcPr marL="68580" marR="68580" marT="34290" marB="34290">
                    <a:solidFill>
                      <a:schemeClr val="accent6">
                        <a:lumMod val="20000"/>
                        <a:lumOff val="80000"/>
                      </a:schemeClr>
                    </a:solidFill>
                  </a:tcPr>
                </a:tc>
                <a:extLst>
                  <a:ext uri="{0D108BD9-81ED-4DB2-BD59-A6C34878D82A}">
                    <a16:rowId xmlns:a16="http://schemas.microsoft.com/office/drawing/2014/main" xmlns="" val="10003"/>
                  </a:ext>
                </a:extLst>
              </a:tr>
              <a:tr h="251460">
                <a:tc>
                  <a:txBody>
                    <a:bodyPr/>
                    <a:lstStyle/>
                    <a:p>
                      <a:pPr marL="0" indent="0">
                        <a:buFont typeface="+mj-lt"/>
                        <a:buNone/>
                      </a:pPr>
                      <a:r>
                        <a:rPr lang="ru-RU" sz="1200" dirty="0" smtClean="0"/>
                        <a:t>4.</a:t>
                      </a:r>
                      <a:endParaRPr lang="ru-RU" sz="12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МБОУ ЦО «Притяжение» </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от 14.08.2023 №7</a:t>
                      </a:r>
                      <a:endParaRPr lang="ru-RU" sz="1200" dirty="0"/>
                    </a:p>
                  </a:txBody>
                  <a:tcPr marL="68580" marR="68580" marT="34290" marB="34290"/>
                </a:tc>
                <a:tc>
                  <a:txBody>
                    <a:bodyPr/>
                    <a:lstStyle/>
                    <a:p>
                      <a:pPr algn="ctr"/>
                      <a:r>
                        <a:rPr lang="ru-RU" sz="1200" dirty="0" smtClean="0"/>
                        <a:t>1 год </a:t>
                      </a:r>
                      <a:endParaRPr lang="ru-RU" sz="1200" dirty="0"/>
                    </a:p>
                  </a:txBody>
                  <a:tcPr marL="68580" marR="68580" marT="34290" marB="34290"/>
                </a:tc>
                <a:tc>
                  <a:txBody>
                    <a:bodyPr/>
                    <a:lstStyle/>
                    <a:p>
                      <a:pPr algn="ctr"/>
                      <a:r>
                        <a:rPr lang="ru-RU" sz="1200" dirty="0" smtClean="0"/>
                        <a:t>Коноплева В.Н.</a:t>
                      </a:r>
                      <a:endParaRPr lang="ru-RU" sz="1200" dirty="0"/>
                    </a:p>
                  </a:txBody>
                  <a:tcPr marL="68580" marR="68580" marT="34290" marB="34290"/>
                </a:tc>
                <a:extLst>
                  <a:ext uri="{0D108BD9-81ED-4DB2-BD59-A6C34878D82A}">
                    <a16:rowId xmlns:a16="http://schemas.microsoft.com/office/drawing/2014/main" xmlns="" val="10004"/>
                  </a:ext>
                </a:extLst>
              </a:tr>
              <a:tr h="251460">
                <a:tc>
                  <a:txBody>
                    <a:bodyPr/>
                    <a:lstStyle/>
                    <a:p>
                      <a:pPr marL="0" indent="0">
                        <a:buFont typeface="+mj-lt"/>
                        <a:buNone/>
                      </a:pPr>
                      <a:r>
                        <a:rPr lang="ru-RU" sz="1200" dirty="0" smtClean="0"/>
                        <a:t>5.</a:t>
                      </a:r>
                      <a:endParaRPr lang="ru-RU" sz="12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МБОУ СОШ №1</a:t>
                      </a:r>
                    </a:p>
                  </a:txBody>
                  <a:tcPr marL="68580" marR="68580" marT="34290" marB="34290"/>
                </a:tc>
                <a:tc>
                  <a:txBody>
                    <a:bodyPr/>
                    <a:lstStyle/>
                    <a:p>
                      <a:pPr algn="ctr"/>
                      <a:r>
                        <a:rPr lang="ru-RU" sz="1200" dirty="0" smtClean="0"/>
                        <a:t>от 15.09.2023 №8</a:t>
                      </a:r>
                      <a:endParaRPr lang="ru-RU" sz="1200" dirty="0"/>
                    </a:p>
                  </a:txBody>
                  <a:tcPr marL="68580" marR="68580" marT="34290" marB="34290"/>
                </a:tc>
                <a:tc>
                  <a:txBody>
                    <a:bodyPr/>
                    <a:lstStyle/>
                    <a:p>
                      <a:pPr algn="ctr"/>
                      <a:r>
                        <a:rPr lang="ru-RU" sz="1200" dirty="0" smtClean="0"/>
                        <a:t>11 мес.</a:t>
                      </a:r>
                      <a:endParaRPr lang="ru-RU" sz="1200" dirty="0"/>
                    </a:p>
                  </a:txBody>
                  <a:tcPr marL="68580" marR="68580" marT="34290" marB="34290"/>
                </a:tc>
                <a:tc>
                  <a:txBody>
                    <a:bodyPr/>
                    <a:lstStyle/>
                    <a:p>
                      <a:pPr algn="ctr"/>
                      <a:r>
                        <a:rPr lang="ru-RU" sz="1200" dirty="0" err="1" smtClean="0"/>
                        <a:t>Коровицкая</a:t>
                      </a:r>
                      <a:r>
                        <a:rPr lang="ru-RU" sz="1200" baseline="0" dirty="0" smtClean="0"/>
                        <a:t> Л.А.</a:t>
                      </a:r>
                      <a:endParaRPr lang="ru-RU" sz="1200" dirty="0"/>
                    </a:p>
                  </a:txBody>
                  <a:tcPr marL="68580" marR="68580" marT="34290" marB="34290"/>
                </a:tc>
                <a:extLst>
                  <a:ext uri="{0D108BD9-81ED-4DB2-BD59-A6C34878D82A}">
                    <a16:rowId xmlns:a16="http://schemas.microsoft.com/office/drawing/2014/main" xmlns="" val="10005"/>
                  </a:ext>
                </a:extLst>
              </a:tr>
              <a:tr h="251460">
                <a:tc>
                  <a:txBody>
                    <a:bodyPr/>
                    <a:lstStyle/>
                    <a:p>
                      <a:pPr marL="0" indent="0">
                        <a:buFont typeface="+mj-lt"/>
                        <a:buNone/>
                      </a:pPr>
                      <a:r>
                        <a:rPr lang="ru-RU" sz="1200" dirty="0" smtClean="0"/>
                        <a:t>6.</a:t>
                      </a:r>
                      <a:endParaRPr lang="ru-RU" sz="12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МБОУ ЦО «Содружество» </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от 15.09.2023 №8</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11 мес.</a:t>
                      </a:r>
                    </a:p>
                  </a:txBody>
                  <a:tcPr marL="68580" marR="68580" marT="34290" marB="34290"/>
                </a:tc>
                <a:tc>
                  <a:txBody>
                    <a:bodyPr/>
                    <a:lstStyle/>
                    <a:p>
                      <a:pPr algn="ctr"/>
                      <a:r>
                        <a:rPr lang="ru-RU" sz="1200" i="1" dirty="0" smtClean="0"/>
                        <a:t>Тищенко Д.Э</a:t>
                      </a:r>
                      <a:endParaRPr lang="ru-RU" sz="1200" i="1" dirty="0"/>
                    </a:p>
                  </a:txBody>
                  <a:tcPr marL="68580" marR="68580" marT="34290" marB="34290"/>
                </a:tc>
                <a:extLst>
                  <a:ext uri="{0D108BD9-81ED-4DB2-BD59-A6C34878D82A}">
                    <a16:rowId xmlns:a16="http://schemas.microsoft.com/office/drawing/2014/main" xmlns="" val="10006"/>
                  </a:ext>
                </a:extLst>
              </a:tr>
            </a:tbl>
          </a:graphicData>
        </a:graphic>
      </p:graphicFrame>
      <p:sp>
        <p:nvSpPr>
          <p:cNvPr id="4" name="Прямоугольник 3"/>
          <p:cNvSpPr/>
          <p:nvPr/>
        </p:nvSpPr>
        <p:spPr>
          <a:xfrm>
            <a:off x="544543" y="3849788"/>
            <a:ext cx="4631268" cy="300082"/>
          </a:xfrm>
          <a:prstGeom prst="rect">
            <a:avLst/>
          </a:prstGeom>
        </p:spPr>
        <p:txBody>
          <a:bodyPr wrap="none">
            <a:spAutoFit/>
          </a:bodyPr>
          <a:lstStyle/>
          <a:p>
            <a:r>
              <a:rPr lang="ru-RU" sz="1350" dirty="0"/>
              <a:t>Первичные отделения «Движение Первых» открыты так же:</a:t>
            </a:r>
          </a:p>
        </p:txBody>
      </p:sp>
      <p:graphicFrame>
        <p:nvGraphicFramePr>
          <p:cNvPr id="14" name="Таблица 13"/>
          <p:cNvGraphicFramePr>
            <a:graphicFrameLocks noGrp="1"/>
          </p:cNvGraphicFramePr>
          <p:nvPr>
            <p:extLst/>
          </p:nvPr>
        </p:nvGraphicFramePr>
        <p:xfrm>
          <a:off x="500062" y="4237781"/>
          <a:ext cx="8271527" cy="1341120"/>
        </p:xfrm>
        <a:graphic>
          <a:graphicData uri="http://schemas.openxmlformats.org/drawingml/2006/table">
            <a:tbl>
              <a:tblPr firstRow="1" bandRow="1">
                <a:tableStyleId>{5C22544A-7EE6-4342-B048-85BDC9FD1C3A}</a:tableStyleId>
              </a:tblPr>
              <a:tblGrid>
                <a:gridCol w="341964">
                  <a:extLst>
                    <a:ext uri="{9D8B030D-6E8A-4147-A177-3AD203B41FA5}">
                      <a16:colId xmlns:a16="http://schemas.microsoft.com/office/drawing/2014/main" xmlns="" val="20000"/>
                    </a:ext>
                  </a:extLst>
                </a:gridCol>
                <a:gridCol w="2007921">
                  <a:extLst>
                    <a:ext uri="{9D8B030D-6E8A-4147-A177-3AD203B41FA5}">
                      <a16:colId xmlns:a16="http://schemas.microsoft.com/office/drawing/2014/main" xmlns="" val="20001"/>
                    </a:ext>
                  </a:extLst>
                </a:gridCol>
                <a:gridCol w="2249754">
                  <a:extLst>
                    <a:ext uri="{9D8B030D-6E8A-4147-A177-3AD203B41FA5}">
                      <a16:colId xmlns:a16="http://schemas.microsoft.com/office/drawing/2014/main" xmlns="" val="20002"/>
                    </a:ext>
                  </a:extLst>
                </a:gridCol>
                <a:gridCol w="1835944">
                  <a:extLst>
                    <a:ext uri="{9D8B030D-6E8A-4147-A177-3AD203B41FA5}">
                      <a16:colId xmlns:a16="http://schemas.microsoft.com/office/drawing/2014/main" xmlns="" val="20003"/>
                    </a:ext>
                  </a:extLst>
                </a:gridCol>
                <a:gridCol w="1835944">
                  <a:extLst>
                    <a:ext uri="{9D8B030D-6E8A-4147-A177-3AD203B41FA5}">
                      <a16:colId xmlns:a16="http://schemas.microsoft.com/office/drawing/2014/main" xmlns="" val="20004"/>
                    </a:ext>
                  </a:extLst>
                </a:gridCol>
              </a:tblGrid>
              <a:tr h="480060">
                <a:tc>
                  <a:txBody>
                    <a:bodyPr/>
                    <a:lstStyle/>
                    <a:p>
                      <a:pPr algn="ctr"/>
                      <a:r>
                        <a:rPr lang="ru-RU" sz="1400" dirty="0" smtClean="0"/>
                        <a:t>№</a:t>
                      </a:r>
                      <a:endParaRPr lang="ru-RU" sz="1400" dirty="0"/>
                    </a:p>
                  </a:txBody>
                  <a:tcPr marL="68580" marR="68580" marT="34290" marB="34290"/>
                </a:tc>
                <a:tc>
                  <a:txBody>
                    <a:bodyPr/>
                    <a:lstStyle/>
                    <a:p>
                      <a:pPr algn="ctr"/>
                      <a:r>
                        <a:rPr lang="ru-RU" sz="1400" dirty="0" smtClean="0"/>
                        <a:t>ОО</a:t>
                      </a:r>
                      <a:endParaRPr lang="ru-RU" sz="1400" dirty="0"/>
                    </a:p>
                  </a:txBody>
                  <a:tcPr marL="68580" marR="68580" marT="34290" marB="34290"/>
                </a:tc>
                <a:tc>
                  <a:txBody>
                    <a:bodyPr/>
                    <a:lstStyle/>
                    <a:p>
                      <a:pPr algn="ctr"/>
                      <a:r>
                        <a:rPr lang="ru-RU" sz="1400" dirty="0" smtClean="0"/>
                        <a:t>Дата приказа о открытии ПО</a:t>
                      </a:r>
                      <a:endParaRPr lang="ru-RU" sz="1400" dirty="0"/>
                    </a:p>
                  </a:txBody>
                  <a:tcPr marL="68580" marR="68580" marT="34290" marB="34290"/>
                </a:tc>
                <a:tc>
                  <a:txBody>
                    <a:bodyPr/>
                    <a:lstStyle/>
                    <a:p>
                      <a:pPr algn="ctr"/>
                      <a:r>
                        <a:rPr lang="ru-RU" sz="1400" dirty="0" smtClean="0"/>
                        <a:t>Время в «Движении»</a:t>
                      </a:r>
                      <a:endParaRPr lang="ru-RU" sz="1400" dirty="0"/>
                    </a:p>
                  </a:txBody>
                  <a:tcPr marL="68580" marR="68580" marT="34290" marB="34290"/>
                </a:tc>
                <a:tc>
                  <a:txBody>
                    <a:bodyPr/>
                    <a:lstStyle/>
                    <a:p>
                      <a:pPr algn="ctr"/>
                      <a:r>
                        <a:rPr lang="ru-RU" sz="1400" dirty="0" smtClean="0"/>
                        <a:t>Педагог </a:t>
                      </a:r>
                      <a:endParaRPr lang="ru-RU" sz="1400" dirty="0"/>
                    </a:p>
                  </a:txBody>
                  <a:tcPr marL="68580" marR="68580" marT="34290" marB="34290"/>
                </a:tc>
                <a:extLst>
                  <a:ext uri="{0D108BD9-81ED-4DB2-BD59-A6C34878D82A}">
                    <a16:rowId xmlns:a16="http://schemas.microsoft.com/office/drawing/2014/main" xmlns="" val="10000"/>
                  </a:ext>
                </a:extLst>
              </a:tr>
              <a:tr h="274320">
                <a:tc>
                  <a:txBody>
                    <a:bodyPr/>
                    <a:lstStyle/>
                    <a:p>
                      <a:pPr marL="342900" indent="-342900">
                        <a:buFont typeface="+mj-lt"/>
                        <a:buAutoNum type="arabicPeriod"/>
                      </a:pPr>
                      <a:r>
                        <a:rPr lang="ru-RU" sz="1400" dirty="0" smtClean="0"/>
                        <a:t>1</a:t>
                      </a:r>
                      <a:endParaRPr lang="ru-RU" sz="1400" dirty="0"/>
                    </a:p>
                  </a:txBody>
                  <a:tcPr marL="68580" marR="68580" marT="34290" marB="34290"/>
                </a:tc>
                <a:tc>
                  <a:txBody>
                    <a:bodyPr/>
                    <a:lstStyle/>
                    <a:p>
                      <a:pPr algn="ctr"/>
                      <a:r>
                        <a:rPr lang="ru-RU" sz="1200" dirty="0" smtClean="0"/>
                        <a:t>МБУДО "Созвездие"</a:t>
                      </a:r>
                      <a:endParaRPr lang="ru-RU" sz="12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от 15.09.2023 №8</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smtClean="0"/>
                        <a:t>11 мес.</a:t>
                      </a:r>
                      <a:endParaRPr lang="ru-RU" sz="1200" dirty="0" smtClean="0"/>
                    </a:p>
                  </a:txBody>
                  <a:tcPr marL="68580" marR="68580" marT="34290" marB="34290"/>
                </a:tc>
                <a:tc>
                  <a:txBody>
                    <a:bodyPr/>
                    <a:lstStyle/>
                    <a:p>
                      <a:pPr algn="ctr"/>
                      <a:r>
                        <a:rPr lang="ru-RU" sz="1200" dirty="0" err="1" smtClean="0"/>
                        <a:t>Кудасова</a:t>
                      </a:r>
                      <a:r>
                        <a:rPr lang="ru-RU" sz="1200" dirty="0" smtClean="0"/>
                        <a:t> Е.А.</a:t>
                      </a:r>
                      <a:endParaRPr lang="ru-RU" sz="1200" dirty="0"/>
                    </a:p>
                  </a:txBody>
                  <a:tcPr marL="68580" marR="68580" marT="34290" marB="34290"/>
                </a:tc>
                <a:extLst>
                  <a:ext uri="{0D108BD9-81ED-4DB2-BD59-A6C34878D82A}">
                    <a16:rowId xmlns:a16="http://schemas.microsoft.com/office/drawing/2014/main" xmlns="" val="10001"/>
                  </a:ext>
                </a:extLst>
              </a:tr>
              <a:tr h="274320">
                <a:tc>
                  <a:txBody>
                    <a:bodyPr/>
                    <a:lstStyle/>
                    <a:p>
                      <a:pPr marL="0" indent="0">
                        <a:buFont typeface="+mj-lt"/>
                        <a:buNone/>
                      </a:pPr>
                      <a:r>
                        <a:rPr lang="ru-RU" sz="1400" dirty="0" smtClean="0"/>
                        <a:t>2.</a:t>
                      </a:r>
                      <a:endParaRPr lang="ru-RU" sz="1400" dirty="0"/>
                    </a:p>
                  </a:txBody>
                  <a:tcPr marL="68580" marR="68580" marT="34290" marB="34290"/>
                </a:tc>
                <a:tc>
                  <a:txBody>
                    <a:bodyPr/>
                    <a:lstStyle/>
                    <a:p>
                      <a:pPr algn="ctr"/>
                      <a:r>
                        <a:rPr lang="ru-RU" sz="1200" dirty="0" smtClean="0"/>
                        <a:t>КГБПОУ «СИЭК»</a:t>
                      </a:r>
                      <a:endParaRPr lang="ru-RU" sz="12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от 15.09.2023 №8 </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11 мес.</a:t>
                      </a:r>
                    </a:p>
                  </a:txBody>
                  <a:tcPr marL="68580" marR="68580" marT="34290" marB="34290"/>
                </a:tc>
                <a:tc>
                  <a:txBody>
                    <a:bodyPr/>
                    <a:lstStyle/>
                    <a:p>
                      <a:pPr algn="ctr"/>
                      <a:r>
                        <a:rPr lang="ru-RU" sz="1200" dirty="0" smtClean="0"/>
                        <a:t>Харченко</a:t>
                      </a:r>
                      <a:r>
                        <a:rPr lang="ru-RU" sz="1200" baseline="0" dirty="0" smtClean="0"/>
                        <a:t> А.А.</a:t>
                      </a:r>
                      <a:endParaRPr lang="ru-RU" sz="1200" dirty="0"/>
                    </a:p>
                  </a:txBody>
                  <a:tcPr marL="68580" marR="68580" marT="34290" marB="34290"/>
                </a:tc>
                <a:extLst>
                  <a:ext uri="{0D108BD9-81ED-4DB2-BD59-A6C34878D82A}">
                    <a16:rowId xmlns:a16="http://schemas.microsoft.com/office/drawing/2014/main" xmlns="" val="10002"/>
                  </a:ext>
                </a:extLst>
              </a:tr>
              <a:tr h="274320">
                <a:tc>
                  <a:txBody>
                    <a:bodyPr/>
                    <a:lstStyle/>
                    <a:p>
                      <a:pPr marL="0" indent="0">
                        <a:buFont typeface="+mj-lt"/>
                        <a:buNone/>
                      </a:pPr>
                      <a:r>
                        <a:rPr lang="ru-RU" sz="1400" dirty="0" smtClean="0"/>
                        <a:t>3.</a:t>
                      </a:r>
                      <a:endParaRPr lang="ru-RU" sz="1400" dirty="0"/>
                    </a:p>
                  </a:txBody>
                  <a:tcPr marL="68580" marR="68580" marT="34290" marB="34290"/>
                </a:tc>
                <a:tc>
                  <a:txBody>
                    <a:bodyPr/>
                    <a:lstStyle/>
                    <a:p>
                      <a:pPr algn="ctr"/>
                      <a:r>
                        <a:rPr lang="ru-RU" sz="1200" dirty="0" smtClean="0"/>
                        <a:t>КГОБУ «КШИ»</a:t>
                      </a:r>
                      <a:endParaRPr lang="ru-RU" sz="1200" dirty="0"/>
                    </a:p>
                  </a:txBody>
                  <a:tcPr marL="68580" marR="68580" marT="34290" marB="34290"/>
                </a:tc>
                <a:tc>
                  <a:txBody>
                    <a:bodyPr/>
                    <a:lstStyle/>
                    <a:p>
                      <a:pPr algn="ctr"/>
                      <a:r>
                        <a:rPr lang="ru-RU" sz="1200" dirty="0" smtClean="0"/>
                        <a:t>от 11.02.2024 №1 (МО)</a:t>
                      </a:r>
                      <a:endParaRPr lang="ru-RU" sz="12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6 мес.</a:t>
                      </a:r>
                    </a:p>
                  </a:txBody>
                  <a:tcPr marL="68580" marR="68580" marT="34290" marB="34290"/>
                </a:tc>
                <a:tc>
                  <a:txBody>
                    <a:bodyPr/>
                    <a:lstStyle/>
                    <a:p>
                      <a:pPr algn="ctr"/>
                      <a:r>
                        <a:rPr lang="ru-RU" sz="1200" i="0" dirty="0" smtClean="0"/>
                        <a:t>Долгих А.А.</a:t>
                      </a:r>
                      <a:endParaRPr lang="ru-RU" sz="1200" i="0" dirty="0"/>
                    </a:p>
                  </a:txBody>
                  <a:tcPr marL="68580" marR="68580" marT="34290" marB="3429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479508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25653"/>
            <a:ext cx="9144000" cy="5175095"/>
          </a:xfrm>
          <a:prstGeom prst="rect">
            <a:avLst/>
          </a:prstGeom>
        </p:spPr>
      </p:pic>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971082" y="1695934"/>
            <a:ext cx="1173142" cy="915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Минус 18"/>
          <p:cNvSpPr/>
          <p:nvPr/>
        </p:nvSpPr>
        <p:spPr>
          <a:xfrm>
            <a:off x="2978253" y="1397180"/>
            <a:ext cx="3158801" cy="65174"/>
          </a:xfrm>
          <a:prstGeom prst="mathMinus">
            <a:avLst/>
          </a:prstGeom>
          <a:solidFill>
            <a:srgbClr val="E2C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42" y="831603"/>
            <a:ext cx="667121" cy="918056"/>
          </a:xfrm>
          <a:prstGeom prst="rect">
            <a:avLst/>
          </a:prstGeom>
        </p:spPr>
      </p:pic>
      <p:sp>
        <p:nvSpPr>
          <p:cNvPr id="22" name="Прямоугольник 21"/>
          <p:cNvSpPr/>
          <p:nvPr/>
        </p:nvSpPr>
        <p:spPr>
          <a:xfrm>
            <a:off x="500063" y="1535893"/>
            <a:ext cx="8143875" cy="507831"/>
          </a:xfrm>
          <a:prstGeom prst="rect">
            <a:avLst/>
          </a:prstGeom>
        </p:spPr>
        <p:txBody>
          <a:bodyPr wrap="square">
            <a:spAutoFit/>
          </a:bodyPr>
          <a:lstStyle/>
          <a:p>
            <a:pPr algn="just"/>
            <a:r>
              <a:rPr lang="ru-RU" sz="1350" dirty="0"/>
              <a:t>Количество зарегистрированных  участников и заполнивших профиль на сайте «Движения Первых» по ОО, на </a:t>
            </a:r>
            <a:r>
              <a:rPr lang="ru-RU" sz="1350" dirty="0" smtClean="0"/>
              <a:t>27.08.2024 </a:t>
            </a:r>
            <a:r>
              <a:rPr lang="ru-RU" sz="1350" dirty="0"/>
              <a:t>года:</a:t>
            </a:r>
          </a:p>
        </p:txBody>
      </p:sp>
      <p:graphicFrame>
        <p:nvGraphicFramePr>
          <p:cNvPr id="10" name="Таблица 9"/>
          <p:cNvGraphicFramePr>
            <a:graphicFrameLocks noGrp="1"/>
          </p:cNvGraphicFramePr>
          <p:nvPr>
            <p:extLst/>
          </p:nvPr>
        </p:nvGraphicFramePr>
        <p:xfrm>
          <a:off x="500062" y="2120072"/>
          <a:ext cx="8256782" cy="2593876"/>
        </p:xfrm>
        <a:graphic>
          <a:graphicData uri="http://schemas.openxmlformats.org/drawingml/2006/table">
            <a:tbl>
              <a:tblPr firstRow="1" bandRow="1">
                <a:tableStyleId>{5C22544A-7EE6-4342-B048-85BDC9FD1C3A}</a:tableStyleId>
              </a:tblPr>
              <a:tblGrid>
                <a:gridCol w="434375">
                  <a:extLst>
                    <a:ext uri="{9D8B030D-6E8A-4147-A177-3AD203B41FA5}">
                      <a16:colId xmlns:a16="http://schemas.microsoft.com/office/drawing/2014/main" xmlns="" val="20000"/>
                    </a:ext>
                  </a:extLst>
                </a:gridCol>
                <a:gridCol w="1985963">
                  <a:extLst>
                    <a:ext uri="{9D8B030D-6E8A-4147-A177-3AD203B41FA5}">
                      <a16:colId xmlns:a16="http://schemas.microsoft.com/office/drawing/2014/main" xmlns="" val="20001"/>
                    </a:ext>
                  </a:extLst>
                </a:gridCol>
                <a:gridCol w="2286000">
                  <a:extLst>
                    <a:ext uri="{9D8B030D-6E8A-4147-A177-3AD203B41FA5}">
                      <a16:colId xmlns:a16="http://schemas.microsoft.com/office/drawing/2014/main" xmlns="" val="20002"/>
                    </a:ext>
                  </a:extLst>
                </a:gridCol>
                <a:gridCol w="1371600">
                  <a:extLst>
                    <a:ext uri="{9D8B030D-6E8A-4147-A177-3AD203B41FA5}">
                      <a16:colId xmlns:a16="http://schemas.microsoft.com/office/drawing/2014/main" xmlns="" val="20003"/>
                    </a:ext>
                  </a:extLst>
                </a:gridCol>
                <a:gridCol w="914400">
                  <a:extLst>
                    <a:ext uri="{9D8B030D-6E8A-4147-A177-3AD203B41FA5}">
                      <a16:colId xmlns:a16="http://schemas.microsoft.com/office/drawing/2014/main" xmlns="" val="20004"/>
                    </a:ext>
                  </a:extLst>
                </a:gridCol>
                <a:gridCol w="1264444">
                  <a:extLst>
                    <a:ext uri="{9D8B030D-6E8A-4147-A177-3AD203B41FA5}">
                      <a16:colId xmlns:a16="http://schemas.microsoft.com/office/drawing/2014/main" xmlns="" val="20005"/>
                    </a:ext>
                  </a:extLst>
                </a:gridCol>
              </a:tblGrid>
              <a:tr h="800100">
                <a:tc>
                  <a:txBody>
                    <a:bodyPr/>
                    <a:lstStyle/>
                    <a:p>
                      <a:pPr algn="ctr"/>
                      <a:r>
                        <a:rPr lang="ru-RU" sz="1200" dirty="0" smtClean="0"/>
                        <a:t>№</a:t>
                      </a:r>
                      <a:endParaRPr lang="ru-RU" sz="1200" dirty="0"/>
                    </a:p>
                  </a:txBody>
                  <a:tcPr marL="68580" marR="68580" marT="34290" marB="34290"/>
                </a:tc>
                <a:tc>
                  <a:txBody>
                    <a:bodyPr/>
                    <a:lstStyle/>
                    <a:p>
                      <a:pPr algn="ctr"/>
                      <a:r>
                        <a:rPr lang="ru-RU" sz="1200" dirty="0" smtClean="0"/>
                        <a:t>ОО</a:t>
                      </a:r>
                      <a:endParaRPr lang="ru-RU" sz="1200" dirty="0"/>
                    </a:p>
                  </a:txBody>
                  <a:tcPr marL="68580" marR="68580" marT="34290" marB="34290"/>
                </a:tc>
                <a:tc>
                  <a:txBody>
                    <a:bodyPr/>
                    <a:lstStyle/>
                    <a:p>
                      <a:pPr algn="ctr"/>
                      <a:r>
                        <a:rPr lang="ru-RU" sz="1200" dirty="0" smtClean="0"/>
                        <a:t>Всего обучающихся 1-11</a:t>
                      </a:r>
                      <a:r>
                        <a:rPr lang="ru-RU" sz="1200" baseline="0" dirty="0" smtClean="0"/>
                        <a:t> </a:t>
                      </a:r>
                      <a:r>
                        <a:rPr lang="ru-RU" sz="1200" baseline="0" dirty="0" err="1" smtClean="0"/>
                        <a:t>кл</a:t>
                      </a:r>
                      <a:r>
                        <a:rPr lang="ru-RU" sz="1200" baseline="0" dirty="0" smtClean="0"/>
                        <a:t>.</a:t>
                      </a:r>
                      <a:endParaRPr lang="ru-RU" sz="1200" dirty="0"/>
                    </a:p>
                  </a:txBody>
                  <a:tcPr marL="68580" marR="68580" marT="34290" marB="34290"/>
                </a:tc>
                <a:tc>
                  <a:txBody>
                    <a:bodyPr/>
                    <a:lstStyle/>
                    <a:p>
                      <a:pPr algn="ctr"/>
                      <a:r>
                        <a:rPr lang="ru-RU" sz="1200" dirty="0" smtClean="0"/>
                        <a:t>Количество участников с</a:t>
                      </a:r>
                      <a:r>
                        <a:rPr lang="ru-RU" sz="1200" baseline="0" dirty="0" smtClean="0"/>
                        <a:t> заполненным профилем</a:t>
                      </a:r>
                      <a:endParaRPr lang="ru-RU" sz="1200" dirty="0"/>
                    </a:p>
                  </a:txBody>
                  <a:tcPr marL="68580" marR="68580" marT="34290" marB="34290"/>
                </a:tc>
                <a:tc>
                  <a:txBody>
                    <a:bodyPr/>
                    <a:lstStyle/>
                    <a:p>
                      <a:pPr algn="ctr"/>
                      <a:r>
                        <a:rPr lang="ru-RU" sz="1200" dirty="0" smtClean="0"/>
                        <a:t>Охват</a:t>
                      </a:r>
                      <a:endParaRPr lang="ru-RU" sz="1200" dirty="0"/>
                    </a:p>
                  </a:txBody>
                  <a:tcPr marL="68580" marR="68580" marT="34290" marB="34290"/>
                </a:tc>
                <a:tc>
                  <a:txBody>
                    <a:bodyPr/>
                    <a:lstStyle/>
                    <a:p>
                      <a:pPr algn="ctr"/>
                      <a:r>
                        <a:rPr lang="ru-RU" sz="1200" dirty="0" smtClean="0"/>
                        <a:t>Ответственный Педагог </a:t>
                      </a:r>
                      <a:endParaRPr lang="ru-RU" sz="1200" dirty="0"/>
                    </a:p>
                  </a:txBody>
                  <a:tcPr marL="68580" marR="68580" marT="34290" marB="34290"/>
                </a:tc>
                <a:extLst>
                  <a:ext uri="{0D108BD9-81ED-4DB2-BD59-A6C34878D82A}">
                    <a16:rowId xmlns:a16="http://schemas.microsoft.com/office/drawing/2014/main" xmlns="" val="10000"/>
                  </a:ext>
                </a:extLst>
              </a:tr>
              <a:tr h="252998">
                <a:tc>
                  <a:txBody>
                    <a:bodyPr/>
                    <a:lstStyle/>
                    <a:p>
                      <a:pPr marL="0" indent="0">
                        <a:buFont typeface="+mj-lt"/>
                        <a:buNone/>
                      </a:pPr>
                      <a:r>
                        <a:rPr lang="ru-RU" sz="1100" dirty="0" smtClean="0"/>
                        <a:t>1.</a:t>
                      </a:r>
                      <a:endParaRPr lang="ru-RU" sz="1100" dirty="0"/>
                    </a:p>
                  </a:txBody>
                  <a:tcPr marL="68580" marR="68580" marT="34290" marB="34290"/>
                </a:tc>
                <a:tc>
                  <a:txBody>
                    <a:bodyPr/>
                    <a:lstStyle/>
                    <a:p>
                      <a:pPr algn="ctr"/>
                      <a:r>
                        <a:rPr lang="ru-RU" sz="1200" dirty="0" smtClean="0"/>
                        <a:t>МБОУ СОШ №15 </a:t>
                      </a:r>
                      <a:endParaRPr lang="ru-RU" sz="1200" dirty="0"/>
                    </a:p>
                  </a:txBody>
                  <a:tcPr marL="68580" marR="68580" marT="34290" marB="34290">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551</a:t>
                      </a:r>
                    </a:p>
                  </a:txBody>
                  <a:tcPr marL="68580" marR="68580" marT="34290" marB="34290">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313</a:t>
                      </a:r>
                    </a:p>
                  </a:txBody>
                  <a:tcPr marL="68580" marR="68580" marT="34290" marB="34290">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56.81%</a:t>
                      </a:r>
                    </a:p>
                  </a:txBody>
                  <a:tcPr marL="68580" marR="68580" marT="34290" marB="34290">
                    <a:solidFill>
                      <a:schemeClr val="accent6">
                        <a:lumMod val="20000"/>
                        <a:lumOff val="80000"/>
                      </a:schemeClr>
                    </a:solidFill>
                  </a:tcPr>
                </a:tc>
                <a:tc>
                  <a:txBody>
                    <a:bodyPr/>
                    <a:lstStyle/>
                    <a:p>
                      <a:pPr algn="ctr"/>
                      <a:r>
                        <a:rPr lang="ru-RU" sz="1200" dirty="0" err="1" smtClean="0"/>
                        <a:t>Тубольцева</a:t>
                      </a:r>
                      <a:r>
                        <a:rPr lang="ru-RU" sz="1200" dirty="0" smtClean="0"/>
                        <a:t> И.В.</a:t>
                      </a:r>
                      <a:endParaRPr lang="ru-RU" sz="1200" dirty="0"/>
                    </a:p>
                  </a:txBody>
                  <a:tcPr marL="68580" marR="68580" marT="34290" marB="34290">
                    <a:solidFill>
                      <a:schemeClr val="accent6">
                        <a:lumMod val="20000"/>
                        <a:lumOff val="80000"/>
                      </a:schemeClr>
                    </a:solidFill>
                  </a:tcPr>
                </a:tc>
                <a:extLst>
                  <a:ext uri="{0D108BD9-81ED-4DB2-BD59-A6C34878D82A}">
                    <a16:rowId xmlns:a16="http://schemas.microsoft.com/office/drawing/2014/main" xmlns="" val="10001"/>
                  </a:ext>
                </a:extLst>
              </a:tr>
              <a:tr h="252998">
                <a:tc>
                  <a:txBody>
                    <a:bodyPr/>
                    <a:lstStyle/>
                    <a:p>
                      <a:pPr marL="0" indent="0">
                        <a:buFont typeface="+mj-lt"/>
                        <a:buNone/>
                      </a:pPr>
                      <a:r>
                        <a:rPr lang="ru-RU" sz="1100" dirty="0" smtClean="0"/>
                        <a:t>2.</a:t>
                      </a:r>
                      <a:endParaRPr lang="ru-RU" sz="1100" dirty="0"/>
                    </a:p>
                  </a:txBody>
                  <a:tcPr marL="68580" marR="68580" marT="34290" marB="34290"/>
                </a:tc>
                <a:tc>
                  <a:txBody>
                    <a:bodyPr/>
                    <a:lstStyle/>
                    <a:p>
                      <a:pPr algn="ctr"/>
                      <a:r>
                        <a:rPr lang="ru-RU" sz="1200" dirty="0" smtClean="0"/>
                        <a:t>МБОУ ЦО «Интеллект» </a:t>
                      </a:r>
                      <a:endParaRPr lang="ru-RU" sz="1200" dirty="0"/>
                    </a:p>
                  </a:txBody>
                  <a:tcPr marL="68580" marR="68580" marT="34290" marB="34290">
                    <a:solidFill>
                      <a:schemeClr val="accent6">
                        <a:lumMod val="20000"/>
                        <a:lumOff val="80000"/>
                      </a:schemeClr>
                    </a:solidFill>
                  </a:tcPr>
                </a:tc>
                <a:tc>
                  <a:txBody>
                    <a:bodyPr/>
                    <a:lstStyle/>
                    <a:p>
                      <a:pPr algn="ctr"/>
                      <a:r>
                        <a:rPr lang="ru-RU" sz="1200" dirty="0" smtClean="0"/>
                        <a:t>1222</a:t>
                      </a:r>
                      <a:endParaRPr lang="ru-RU" sz="1200" dirty="0"/>
                    </a:p>
                  </a:txBody>
                  <a:tcPr marL="68580" marR="68580" marT="34290" marB="34290">
                    <a:solidFill>
                      <a:schemeClr val="accent6">
                        <a:lumMod val="20000"/>
                        <a:lumOff val="80000"/>
                      </a:schemeClr>
                    </a:solidFill>
                  </a:tcPr>
                </a:tc>
                <a:tc>
                  <a:txBody>
                    <a:bodyPr/>
                    <a:lstStyle/>
                    <a:p>
                      <a:pPr algn="ctr"/>
                      <a:r>
                        <a:rPr lang="ru-RU" sz="1200" dirty="0" smtClean="0"/>
                        <a:t>440</a:t>
                      </a:r>
                      <a:endParaRPr lang="ru-RU" sz="1200" dirty="0"/>
                    </a:p>
                  </a:txBody>
                  <a:tcPr marL="68580" marR="68580" marT="34290" marB="34290">
                    <a:solidFill>
                      <a:schemeClr val="accent6">
                        <a:lumMod val="20000"/>
                        <a:lumOff val="80000"/>
                      </a:schemeClr>
                    </a:solidFill>
                  </a:tcPr>
                </a:tc>
                <a:tc>
                  <a:txBody>
                    <a:bodyPr/>
                    <a:lstStyle/>
                    <a:p>
                      <a:pPr algn="ctr"/>
                      <a:r>
                        <a:rPr lang="ru-RU" sz="1200" dirty="0" smtClean="0"/>
                        <a:t>36.01%</a:t>
                      </a:r>
                      <a:endParaRPr lang="ru-RU" sz="1200" dirty="0"/>
                    </a:p>
                  </a:txBody>
                  <a:tcPr marL="68580" marR="68580" marT="34290" marB="34290">
                    <a:solidFill>
                      <a:schemeClr val="accent6">
                        <a:lumMod val="20000"/>
                        <a:lumOff val="80000"/>
                      </a:schemeClr>
                    </a:solidFill>
                  </a:tcPr>
                </a:tc>
                <a:tc>
                  <a:txBody>
                    <a:bodyPr/>
                    <a:lstStyle/>
                    <a:p>
                      <a:pPr algn="ctr"/>
                      <a:r>
                        <a:rPr lang="ru-RU" sz="1200" dirty="0" smtClean="0"/>
                        <a:t>Усманова Г.А</a:t>
                      </a:r>
                      <a:endParaRPr lang="ru-RU" sz="1200" dirty="0"/>
                    </a:p>
                  </a:txBody>
                  <a:tcPr marL="68580" marR="68580" marT="34290" marB="34290">
                    <a:solidFill>
                      <a:schemeClr val="accent6">
                        <a:lumMod val="20000"/>
                        <a:lumOff val="80000"/>
                      </a:schemeClr>
                    </a:solidFill>
                  </a:tcPr>
                </a:tc>
                <a:extLst>
                  <a:ext uri="{0D108BD9-81ED-4DB2-BD59-A6C34878D82A}">
                    <a16:rowId xmlns:a16="http://schemas.microsoft.com/office/drawing/2014/main" xmlns="" val="10002"/>
                  </a:ext>
                </a:extLst>
              </a:tr>
              <a:tr h="251460">
                <a:tc>
                  <a:txBody>
                    <a:bodyPr/>
                    <a:lstStyle/>
                    <a:p>
                      <a:pPr marL="0" indent="0">
                        <a:buFont typeface="+mj-lt"/>
                        <a:buNone/>
                      </a:pPr>
                      <a:r>
                        <a:rPr lang="ru-RU" sz="1100" dirty="0" smtClean="0"/>
                        <a:t>3.</a:t>
                      </a:r>
                      <a:endParaRPr lang="ru-RU" sz="11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МБОУ ЦО «Притяжение» </a:t>
                      </a:r>
                    </a:p>
                  </a:txBody>
                  <a:tcPr marL="68580" marR="68580" marT="34290" marB="34290">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1169</a:t>
                      </a:r>
                      <a:endParaRPr lang="ru-RU" sz="1200" dirty="0"/>
                    </a:p>
                  </a:txBody>
                  <a:tcPr marL="68580" marR="68580" marT="34290" marB="34290">
                    <a:solidFill>
                      <a:schemeClr val="accent6">
                        <a:lumMod val="20000"/>
                        <a:lumOff val="80000"/>
                      </a:schemeClr>
                    </a:solidFill>
                  </a:tcPr>
                </a:tc>
                <a:tc>
                  <a:txBody>
                    <a:bodyPr/>
                    <a:lstStyle/>
                    <a:p>
                      <a:pPr algn="ctr"/>
                      <a:r>
                        <a:rPr lang="ru-RU" sz="1200" dirty="0" smtClean="0"/>
                        <a:t>379</a:t>
                      </a:r>
                      <a:endParaRPr lang="ru-RU" sz="1200" dirty="0"/>
                    </a:p>
                  </a:txBody>
                  <a:tcPr marL="68580" marR="68580" marT="34290" marB="34290">
                    <a:solidFill>
                      <a:schemeClr val="accent6">
                        <a:lumMod val="20000"/>
                        <a:lumOff val="80000"/>
                      </a:schemeClr>
                    </a:solidFill>
                  </a:tcPr>
                </a:tc>
                <a:tc>
                  <a:txBody>
                    <a:bodyPr/>
                    <a:lstStyle/>
                    <a:p>
                      <a:pPr algn="ctr"/>
                      <a:r>
                        <a:rPr lang="ru-RU" sz="1200" dirty="0" smtClean="0"/>
                        <a:t>32.42%</a:t>
                      </a:r>
                      <a:endParaRPr lang="ru-RU" sz="1200" dirty="0"/>
                    </a:p>
                  </a:txBody>
                  <a:tcPr marL="68580" marR="68580" marT="34290" marB="34290">
                    <a:solidFill>
                      <a:schemeClr val="accent6">
                        <a:lumMod val="20000"/>
                        <a:lumOff val="80000"/>
                      </a:schemeClr>
                    </a:solidFill>
                  </a:tcPr>
                </a:tc>
                <a:tc>
                  <a:txBody>
                    <a:bodyPr/>
                    <a:lstStyle/>
                    <a:p>
                      <a:pPr algn="ctr"/>
                      <a:r>
                        <a:rPr lang="ru-RU" sz="1200" dirty="0" smtClean="0"/>
                        <a:t>Коноплева В.Н.</a:t>
                      </a:r>
                      <a:endParaRPr lang="ru-RU" sz="1200" dirty="0"/>
                    </a:p>
                  </a:txBody>
                  <a:tcPr marL="68580" marR="68580" marT="34290" marB="34290">
                    <a:solidFill>
                      <a:schemeClr val="accent6">
                        <a:lumMod val="20000"/>
                        <a:lumOff val="80000"/>
                      </a:schemeClr>
                    </a:solidFill>
                  </a:tcPr>
                </a:tc>
                <a:extLst>
                  <a:ext uri="{0D108BD9-81ED-4DB2-BD59-A6C34878D82A}">
                    <a16:rowId xmlns:a16="http://schemas.microsoft.com/office/drawing/2014/main" xmlns="" val="10003"/>
                  </a:ext>
                </a:extLst>
              </a:tr>
              <a:tr h="251460">
                <a:tc>
                  <a:txBody>
                    <a:bodyPr/>
                    <a:lstStyle/>
                    <a:p>
                      <a:pPr marL="0" indent="0">
                        <a:buFont typeface="+mj-lt"/>
                        <a:buNone/>
                      </a:pPr>
                      <a:r>
                        <a:rPr lang="ru-RU" sz="1100" dirty="0" smtClean="0"/>
                        <a:t>4.</a:t>
                      </a:r>
                      <a:endParaRPr lang="ru-RU" sz="1100" dirty="0"/>
                    </a:p>
                  </a:txBody>
                  <a:tcPr marL="68580" marR="68580" marT="34290" marB="34290"/>
                </a:tc>
                <a:tc>
                  <a:txBody>
                    <a:bodyPr/>
                    <a:lstStyle/>
                    <a:p>
                      <a:pPr algn="ctr"/>
                      <a:r>
                        <a:rPr lang="ru-RU" sz="1200" dirty="0" smtClean="0"/>
                        <a:t>МБОУ СОШ №5</a:t>
                      </a:r>
                      <a:endParaRPr lang="ru-RU" sz="1200" dirty="0"/>
                    </a:p>
                  </a:txBody>
                  <a:tcPr marL="68580" marR="68580" marT="34290" marB="34290"/>
                </a:tc>
                <a:tc>
                  <a:txBody>
                    <a:bodyPr/>
                    <a:lstStyle/>
                    <a:p>
                      <a:pPr algn="ctr"/>
                      <a:r>
                        <a:rPr lang="ru-RU" sz="1200" dirty="0" smtClean="0"/>
                        <a:t>519</a:t>
                      </a:r>
                      <a:endParaRPr lang="ru-RU" sz="12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128</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24.66%</a:t>
                      </a:r>
                    </a:p>
                  </a:txBody>
                  <a:tcPr marL="68580" marR="68580" marT="34290" marB="34290"/>
                </a:tc>
                <a:tc>
                  <a:txBody>
                    <a:bodyPr/>
                    <a:lstStyle/>
                    <a:p>
                      <a:pPr algn="ctr"/>
                      <a:r>
                        <a:rPr lang="ru-RU" sz="1200" i="1" dirty="0" smtClean="0"/>
                        <a:t>Лень Е.В.</a:t>
                      </a:r>
                      <a:endParaRPr lang="ru-RU" sz="1200" i="1" dirty="0"/>
                    </a:p>
                  </a:txBody>
                  <a:tcPr marL="68580" marR="68580" marT="34290" marB="34290"/>
                </a:tc>
                <a:extLst>
                  <a:ext uri="{0D108BD9-81ED-4DB2-BD59-A6C34878D82A}">
                    <a16:rowId xmlns:a16="http://schemas.microsoft.com/office/drawing/2014/main" xmlns="" val="10004"/>
                  </a:ext>
                </a:extLst>
              </a:tr>
              <a:tr h="251460">
                <a:tc>
                  <a:txBody>
                    <a:bodyPr/>
                    <a:lstStyle/>
                    <a:p>
                      <a:pPr marL="0" indent="0">
                        <a:buFont typeface="+mj-lt"/>
                        <a:buNone/>
                      </a:pPr>
                      <a:r>
                        <a:rPr lang="ru-RU" sz="1100" dirty="0" smtClean="0"/>
                        <a:t>5.</a:t>
                      </a:r>
                      <a:endParaRPr lang="ru-RU" sz="11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МБОУ ЦО «Содружество» </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853</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227</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26.61%</a:t>
                      </a:r>
                    </a:p>
                  </a:txBody>
                  <a:tcPr marL="68580" marR="68580" marT="34290" marB="34290"/>
                </a:tc>
                <a:tc>
                  <a:txBody>
                    <a:bodyPr/>
                    <a:lstStyle/>
                    <a:p>
                      <a:pPr algn="ctr"/>
                      <a:r>
                        <a:rPr lang="ru-RU" sz="1200" i="1" dirty="0" err="1" smtClean="0"/>
                        <a:t>Мокина</a:t>
                      </a:r>
                      <a:r>
                        <a:rPr lang="ru-RU" sz="1200" i="1" baseline="0" dirty="0" smtClean="0"/>
                        <a:t> В.Н. </a:t>
                      </a:r>
                      <a:endParaRPr lang="ru-RU" sz="1200" i="1" dirty="0"/>
                    </a:p>
                  </a:txBody>
                  <a:tcPr marL="68580" marR="68580" marT="34290" marB="34290"/>
                </a:tc>
                <a:extLst>
                  <a:ext uri="{0D108BD9-81ED-4DB2-BD59-A6C34878D82A}">
                    <a16:rowId xmlns:a16="http://schemas.microsoft.com/office/drawing/2014/main" xmlns="" val="10005"/>
                  </a:ext>
                </a:extLst>
              </a:tr>
              <a:tr h="251460">
                <a:tc>
                  <a:txBody>
                    <a:bodyPr/>
                    <a:lstStyle/>
                    <a:p>
                      <a:pPr marL="0" indent="0">
                        <a:buFont typeface="+mj-lt"/>
                        <a:buNone/>
                      </a:pPr>
                      <a:r>
                        <a:rPr lang="ru-RU" sz="1100" dirty="0" smtClean="0"/>
                        <a:t>6.</a:t>
                      </a:r>
                      <a:endParaRPr lang="ru-RU" sz="1100" dirty="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МБОУ СОШ №1</a:t>
                      </a:r>
                    </a:p>
                  </a:txBody>
                  <a:tcPr marL="68580" marR="68580" marT="34290" marB="34290"/>
                </a:tc>
                <a:tc>
                  <a:txBody>
                    <a:bodyPr/>
                    <a:lstStyle/>
                    <a:p>
                      <a:pPr algn="ctr"/>
                      <a:r>
                        <a:rPr lang="ru-RU" sz="1200" dirty="0" smtClean="0"/>
                        <a:t>446</a:t>
                      </a:r>
                      <a:endParaRPr lang="ru-RU" sz="1200" dirty="0"/>
                    </a:p>
                  </a:txBody>
                  <a:tcPr marL="68580" marR="68580" marT="34290" marB="34290"/>
                </a:tc>
                <a:tc>
                  <a:txBody>
                    <a:bodyPr/>
                    <a:lstStyle/>
                    <a:p>
                      <a:pPr algn="ctr"/>
                      <a:r>
                        <a:rPr lang="ru-RU" sz="1200" dirty="0" smtClean="0"/>
                        <a:t>70</a:t>
                      </a:r>
                      <a:endParaRPr lang="ru-RU" sz="1200" dirty="0"/>
                    </a:p>
                  </a:txBody>
                  <a:tcPr marL="68580" marR="68580" marT="34290" marB="34290"/>
                </a:tc>
                <a:tc>
                  <a:txBody>
                    <a:bodyPr/>
                    <a:lstStyle/>
                    <a:p>
                      <a:pPr algn="ctr"/>
                      <a:r>
                        <a:rPr lang="ru-RU" sz="1200" dirty="0" smtClean="0"/>
                        <a:t>15.7%</a:t>
                      </a:r>
                      <a:endParaRPr lang="ru-RU" sz="1200" dirty="0"/>
                    </a:p>
                  </a:txBody>
                  <a:tcPr marL="68580" marR="68580" marT="34290" marB="34290"/>
                </a:tc>
                <a:tc>
                  <a:txBody>
                    <a:bodyPr/>
                    <a:lstStyle/>
                    <a:p>
                      <a:pPr algn="ctr"/>
                      <a:r>
                        <a:rPr lang="ru-RU" sz="1200" dirty="0" err="1" smtClean="0"/>
                        <a:t>Коровицкая</a:t>
                      </a:r>
                      <a:r>
                        <a:rPr lang="ru-RU" sz="1200" baseline="0" dirty="0" smtClean="0"/>
                        <a:t> Л.А.</a:t>
                      </a:r>
                      <a:endParaRPr lang="ru-RU" sz="1200" dirty="0"/>
                    </a:p>
                  </a:txBody>
                  <a:tcPr marL="68580" marR="68580" marT="34290" marB="34290"/>
                </a:tc>
                <a:extLst>
                  <a:ext uri="{0D108BD9-81ED-4DB2-BD59-A6C34878D82A}">
                    <a16:rowId xmlns:a16="http://schemas.microsoft.com/office/drawing/2014/main" xmlns="" val="10006"/>
                  </a:ext>
                </a:extLst>
              </a:tr>
              <a:tr h="274320">
                <a:tc>
                  <a:txBody>
                    <a:bodyPr/>
                    <a:lstStyle/>
                    <a:p>
                      <a:endParaRPr lang="ru-RU" sz="1400" dirty="0"/>
                    </a:p>
                  </a:txBody>
                  <a:tcPr marL="68580" marR="68580" marT="34290" marB="34290"/>
                </a:tc>
                <a:tc>
                  <a:txBody>
                    <a:bodyPr/>
                    <a:lstStyle/>
                    <a:p>
                      <a:pPr algn="r"/>
                      <a:r>
                        <a:rPr lang="ru-RU" sz="1400" b="1" dirty="0" smtClean="0"/>
                        <a:t>ВСЕГО:</a:t>
                      </a:r>
                      <a:endParaRPr lang="ru-RU" sz="1400" b="1" dirty="0"/>
                    </a:p>
                  </a:txBody>
                  <a:tcPr marL="68580" marR="68580" marT="34290" marB="34290"/>
                </a:tc>
                <a:tc>
                  <a:txBody>
                    <a:bodyPr/>
                    <a:lstStyle/>
                    <a:p>
                      <a:pPr algn="ctr"/>
                      <a:r>
                        <a:rPr lang="ru-RU" sz="1400" b="1" dirty="0" smtClean="0"/>
                        <a:t>4760</a:t>
                      </a:r>
                      <a:endParaRPr lang="ru-RU" sz="1400" b="1" dirty="0"/>
                    </a:p>
                  </a:txBody>
                  <a:tcPr marL="68580" marR="68580" marT="34290" marB="34290"/>
                </a:tc>
                <a:tc>
                  <a:txBody>
                    <a:bodyPr/>
                    <a:lstStyle/>
                    <a:p>
                      <a:pPr algn="ctr"/>
                      <a:r>
                        <a:rPr lang="ru-RU" sz="1400" b="1" dirty="0" smtClean="0"/>
                        <a:t>1557</a:t>
                      </a:r>
                      <a:endParaRPr lang="ru-RU" sz="1400" b="1" dirty="0"/>
                    </a:p>
                  </a:txBody>
                  <a:tcPr marL="68580" marR="68580" marT="34290" marB="34290"/>
                </a:tc>
                <a:tc>
                  <a:txBody>
                    <a:bodyPr/>
                    <a:lstStyle/>
                    <a:p>
                      <a:pPr algn="ctr"/>
                      <a:r>
                        <a:rPr lang="ru-RU" sz="1400" b="1" dirty="0" smtClean="0"/>
                        <a:t>32.71%</a:t>
                      </a:r>
                      <a:endParaRPr lang="ru-RU" sz="1400" b="1" dirty="0"/>
                    </a:p>
                  </a:txBody>
                  <a:tcPr marL="68580" marR="68580" marT="34290" marB="34290"/>
                </a:tc>
                <a:tc>
                  <a:txBody>
                    <a:bodyPr/>
                    <a:lstStyle/>
                    <a:p>
                      <a:pPr algn="ctr"/>
                      <a:endParaRPr lang="ru-RU" sz="1400" b="1" dirty="0"/>
                    </a:p>
                  </a:txBody>
                  <a:tcPr marL="68580" marR="68580" marT="34290" marB="34290"/>
                </a:tc>
                <a:extLst>
                  <a:ext uri="{0D108BD9-81ED-4DB2-BD59-A6C34878D82A}">
                    <a16:rowId xmlns:a16="http://schemas.microsoft.com/office/drawing/2014/main" xmlns="" val="10007"/>
                  </a:ext>
                </a:extLst>
              </a:tr>
            </a:tbl>
          </a:graphicData>
        </a:graphic>
      </p:graphicFrame>
      <p:sp>
        <p:nvSpPr>
          <p:cNvPr id="11" name="TextBox 10"/>
          <p:cNvSpPr txBox="1"/>
          <p:nvPr/>
        </p:nvSpPr>
        <p:spPr>
          <a:xfrm>
            <a:off x="1225349" y="825653"/>
            <a:ext cx="6875979" cy="600164"/>
          </a:xfrm>
          <a:prstGeom prst="rect">
            <a:avLst/>
          </a:prstGeom>
          <a:noFill/>
          <a:effectLst>
            <a:outerShdw blurRad="279400" dist="127000" dir="5400000" sx="54000" sy="54000" algn="ctr" rotWithShape="0">
              <a:srgbClr val="000000">
                <a:alpha val="43137"/>
              </a:srgbClr>
            </a:outerShdw>
          </a:effectLst>
        </p:spPr>
        <p:txBody>
          <a:bodyPr wrap="square" rtlCol="0">
            <a:spAutoFit/>
          </a:bodyPr>
          <a:lstStyle/>
          <a:p>
            <a:pPr algn="ctr"/>
            <a:r>
              <a:rPr lang="ru-RU" sz="3300" dirty="0">
                <a:ln>
                  <a:solidFill>
                    <a:schemeClr val="accent2">
                      <a:lumMod val="50000"/>
                    </a:schemeClr>
                  </a:solidFill>
                </a:ln>
                <a:solidFill>
                  <a:srgbClr val="D64700"/>
                </a:solidFill>
                <a:latin typeface="Times New Roman" panose="02020603050405020304" pitchFamily="18" charset="0"/>
                <a:cs typeface="Times New Roman" panose="02020603050405020304" pitchFamily="18" charset="0"/>
              </a:rPr>
              <a:t>«Движение Первых»</a:t>
            </a:r>
          </a:p>
        </p:txBody>
      </p:sp>
      <p:sp>
        <p:nvSpPr>
          <p:cNvPr id="2" name="Прямоугольник 1"/>
          <p:cNvSpPr/>
          <p:nvPr/>
        </p:nvSpPr>
        <p:spPr>
          <a:xfrm>
            <a:off x="491389" y="4839033"/>
            <a:ext cx="8343900" cy="507831"/>
          </a:xfrm>
          <a:prstGeom prst="rect">
            <a:avLst/>
          </a:prstGeom>
        </p:spPr>
        <p:txBody>
          <a:bodyPr wrap="square">
            <a:spAutoFit/>
          </a:bodyPr>
          <a:lstStyle/>
          <a:p>
            <a:r>
              <a:rPr lang="ru-RU" sz="1350" dirty="0"/>
              <a:t>В «Движении Первых» официально зарегистрировано - 3472 человека. </a:t>
            </a:r>
          </a:p>
          <a:p>
            <a:r>
              <a:rPr lang="ru-RU" sz="1350" dirty="0"/>
              <a:t>Из них в роли "Учащийся" - 3127 человек и  в роли "Наставник" (старше 18 лет) - 345 чел.</a:t>
            </a:r>
          </a:p>
        </p:txBody>
      </p:sp>
    </p:spTree>
    <p:extLst>
      <p:ext uri="{BB962C8B-B14F-4D97-AF65-F5344CB8AC3E}">
        <p14:creationId xmlns:p14="http://schemas.microsoft.com/office/powerpoint/2010/main" val="94242477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2090</TotalTime>
  <Words>7734</Words>
  <Application>Microsoft Office PowerPoint</Application>
  <PresentationFormat>Экран (4:3)</PresentationFormat>
  <Paragraphs>891</Paragraphs>
  <Slides>64</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64</vt:i4>
      </vt:variant>
    </vt:vector>
  </HeadingPairs>
  <TitlesOfParts>
    <vt:vector size="71" baseType="lpstr">
      <vt:lpstr>-apple-system</vt:lpstr>
      <vt:lpstr>Arial</vt:lpstr>
      <vt:lpstr>Calibri</vt:lpstr>
      <vt:lpstr>Times New Roman</vt:lpstr>
      <vt:lpstr>Wingdings</vt:lpstr>
      <vt:lpstr>тиме</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pc-7</dc:creator>
  <cp:lastModifiedBy>Елена Геннадьевна</cp:lastModifiedBy>
  <cp:revision>255</cp:revision>
  <dcterms:created xsi:type="dcterms:W3CDTF">2022-07-05T23:20:10Z</dcterms:created>
  <dcterms:modified xsi:type="dcterms:W3CDTF">2024-08-26T11:19:29Z</dcterms:modified>
</cp:coreProperties>
</file>