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5" r:id="rId1"/>
  </p:sldMasterIdLst>
  <p:sldIdLst>
    <p:sldId id="256" r:id="rId2"/>
    <p:sldId id="257" r:id="rId3"/>
    <p:sldId id="259" r:id="rId4"/>
    <p:sldId id="258" r:id="rId5"/>
    <p:sldId id="266" r:id="rId6"/>
    <p:sldId id="260" r:id="rId7"/>
    <p:sldId id="261" r:id="rId8"/>
    <p:sldId id="270" r:id="rId9"/>
    <p:sldId id="262" r:id="rId10"/>
    <p:sldId id="267" r:id="rId11"/>
    <p:sldId id="271" r:id="rId12"/>
    <p:sldId id="265" r:id="rId13"/>
    <p:sldId id="263" r:id="rId14"/>
    <p:sldId id="264" r:id="rId15"/>
    <p:sldId id="272" r:id="rId16"/>
    <p:sldId id="269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85712278184115E-2"/>
          <c:y val="3.9028878005223783E-2"/>
          <c:w val="0.9399348177504302"/>
          <c:h val="0.603768172404566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Платформа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softEdge rad="12700"/>
              </a:effectLst>
              <a:scene3d>
                <a:camera prst="orthographicFront"/>
                <a:lightRig rig="threePt" dir="t"/>
              </a:scene3d>
              <a:sp3d>
                <a:bevelT w="101600" prst="riblet"/>
              </a:sp3d>
            </c:spPr>
          </c:dPt>
          <c:dPt>
            <c:idx val="3"/>
            <c:invertIfNegative val="0"/>
            <c:bubble3D val="0"/>
            <c:spPr>
              <a:solidFill>
                <a:schemeClr val="accent3">
                  <a:lumMod val="60000"/>
                  <a:lumOff val="40000"/>
                  <a:alpha val="95000"/>
                </a:schemeClr>
              </a:solidFill>
              <a:ln cap="rnd" cmpd="sng">
                <a:gradFill>
                  <a:gsLst>
                    <a:gs pos="9000">
                      <a:srgbClr val="FEC1BF">
                        <a:lumMod val="51000"/>
                        <a:lumOff val="49000"/>
                      </a:srgbClr>
                    </a:gs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effectLst/>
              <a:scene3d>
                <a:camera prst="orthographicFront"/>
                <a:lightRig rig="threePt" dir="t">
                  <a:rot lat="0" lon="0" rev="7200000"/>
                </a:lightRig>
              </a:scene3d>
              <a:sp3d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rgbClr val="7030A0">
                  <a:alpha val="85000"/>
                </a:srgbClr>
              </a:solidFill>
              <a:ln cap="rnd" cmpd="dbl">
                <a:solidFill>
                  <a:srgbClr val="7030A0">
                    <a:alpha val="45000"/>
                  </a:srgb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</c:dPt>
          <c:dLbls>
            <c:dLbl>
              <c:idx val="0"/>
              <c:layout>
                <c:manualLayout>
                  <c:x val="-4.256759700887216E-3"/>
                  <c:y val="0.209342560253438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128379850443647E-3"/>
                  <c:y val="0.253414678201531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0.167474048202751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128379850443608E-3"/>
                  <c:y val="0.187306501279392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5607938599014552E-16"/>
                  <c:y val="0.178492077689774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Telegram
</c:v>
                </c:pt>
                <c:pt idx="1">
                  <c:v>WhatsApp</c:v>
                </c:pt>
                <c:pt idx="2">
                  <c:v>VK Видео в месяц</c:v>
                </c:pt>
                <c:pt idx="3">
                  <c:v>VK (соцсеть в день)</c:v>
                </c:pt>
                <c:pt idx="4">
                  <c:v>Max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96</c:v>
                </c:pt>
                <c:pt idx="1">
                  <c:v>89.4</c:v>
                </c:pt>
                <c:pt idx="2">
                  <c:v>82.8</c:v>
                </c:pt>
                <c:pt idx="3">
                  <c:v>78</c:v>
                </c:pt>
                <c:pt idx="4">
                  <c:v>73.7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2"/>
        <c:overlap val="31"/>
        <c:axId val="685430880"/>
        <c:axId val="685431664"/>
      </c:barChart>
      <c:catAx>
        <c:axId val="6854308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beve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ru-RU"/>
          </a:p>
        </c:txPr>
        <c:crossAx val="685431664"/>
        <c:crosses val="autoZero"/>
        <c:auto val="1"/>
        <c:lblAlgn val="ctr"/>
        <c:lblOffset val="100"/>
        <c:noMultiLvlLbl val="0"/>
      </c:catAx>
      <c:valAx>
        <c:axId val="685431664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r>
                  <a:rPr lang="ru-RU" b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Млн. человек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crossAx val="685430880"/>
        <c:crosses val="autoZero"/>
        <c:crossBetween val="between"/>
      </c:valAx>
      <c:spPr>
        <a:noFill/>
        <a:ln cap="rnd" cmpd="sng">
          <a:solidFill>
            <a:schemeClr val="accent5">
              <a:hueMod val="94000"/>
              <a:alpha val="80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165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006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242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516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512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7609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32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380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3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17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619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706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928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522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080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70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190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7093">
              <a:srgbClr val="BED5DE"/>
            </a:gs>
            <a:gs pos="82000">
              <a:srgbClr val="EAEEDA"/>
            </a:gs>
            <a:gs pos="0">
              <a:schemeClr val="accent5">
                <a:lumMod val="5000"/>
                <a:lumOff val="95000"/>
                <a:alpha val="39000"/>
              </a:schemeClr>
            </a:gs>
            <a:gs pos="34040">
              <a:schemeClr val="tx2">
                <a:alpha val="61000"/>
                <a:lumMod val="24000"/>
                <a:lumOff val="76000"/>
              </a:schemeClr>
            </a:gs>
            <a:gs pos="100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EEF388-E190-40DA-B9F1-F3F1748393AF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249D01D-877D-4427-B618-04AAF46C8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4006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  <p:sldLayoutId id="2147484147" r:id="rId12"/>
    <p:sldLayoutId id="2147484148" r:id="rId13"/>
    <p:sldLayoutId id="2147484149" r:id="rId14"/>
    <p:sldLayoutId id="2147484150" r:id="rId15"/>
    <p:sldLayoutId id="2147484151" r:id="rId16"/>
    <p:sldLayoutId id="214748415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4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boiko_mv\AppData\Local\Packages\Microsoft.Windows.Photos_8wekyb3d8bbwe\TempState\ShareServiceTempFolder\герб2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448" y="197657"/>
            <a:ext cx="717451" cy="8206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665018" y="1018309"/>
            <a:ext cx="113364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Роль СМИ и </a:t>
            </a:r>
            <a:r>
              <a:rPr lang="ru-RU" sz="36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соцсетей</a:t>
            </a:r>
            <a:r>
              <a:rPr lang="ru-RU" sz="3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в распространении террористических и экстремистских идей</a:t>
            </a:r>
            <a:endParaRPr lang="ru-RU" sz="36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4145" y="5799984"/>
            <a:ext cx="11857355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/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</a:t>
            </a:r>
            <a:r>
              <a:rPr lang="ru-RU" sz="28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и  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межнациональной политики </a:t>
            </a:r>
          </a:p>
          <a:p>
            <a:pPr lvl="0" algn="ctr" defTabSz="457200"/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Енютина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Анна Евгеньевна, к. телефон  8 (42352) </a:t>
            </a:r>
            <a:r>
              <a:rPr lang="ru-RU" sz="28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2-44-89</a:t>
            </a:r>
            <a:endParaRPr lang="ru-RU" sz="28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430" y="2310552"/>
            <a:ext cx="4970958" cy="3189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504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0175" y="117892"/>
            <a:ext cx="9705976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Реальные истории (Кейсы)</a:t>
            </a:r>
            <a:endParaRPr lang="ru-RU" sz="1600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Это не кино. Это было с такими же, как вы.</a:t>
            </a:r>
            <a:endParaRPr lang="ru-RU" sz="2400" b="1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247447"/>
              </p:ext>
            </p:extLst>
          </p:nvPr>
        </p:nvGraphicFramePr>
        <p:xfrm>
          <a:off x="342900" y="1082259"/>
          <a:ext cx="11572876" cy="436140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028252"/>
                <a:gridCol w="3399872"/>
                <a:gridCol w="2825451"/>
                <a:gridCol w="2362457"/>
                <a:gridCol w="1956844"/>
              </a:tblGrid>
              <a:tr h="51435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Возраст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Город/Регион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Что сделал? (Кратко)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Связь с </a:t>
                      </a:r>
                      <a:r>
                        <a:rPr lang="ru-RU" sz="20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соцсетями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Наказание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13560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15-17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Псковская обл.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Готовили поджоги военкоматов по заданию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Куратор из Telegram, обещали деньги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Арест, до 20 лет тюрьмы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  <a:tr h="137270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Архангельск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Перевела деньги "бойфренду" на нужды</a:t>
                      </a:r>
                      <a:endParaRPr lang="ru-RU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Романтика в соцсети, обман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Уголовное дело (финансирование терроризма)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  <a:tr h="113560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14-17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Вся РФ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Писали сообщения о "минировании" школ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"Легкий заработок" в Telegram-ботах</a:t>
                      </a:r>
                      <a:endParaRPr lang="ru-RU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5 лет колонии (ст. 207 УК РФ)</a:t>
                      </a:r>
                      <a:endParaRPr lang="ru-RU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00175" y="5688449"/>
            <a:ext cx="10172700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b="1" dirty="0" smtClean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 трагедии — не просто "сумасшествие" отдельных людей. Это результат долгого "заражения" сознания человека агрессивным контентом, поиском поддержки в закрытых чатах и желанием стать "известным" любой ценой, как те "герои", о которых пишут СМИ и говорят в </a:t>
            </a:r>
            <a:r>
              <a:rPr lang="ru-RU" b="1" dirty="0" err="1" smtClean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пабликах</a:t>
            </a:r>
            <a:r>
              <a:rPr lang="ru-RU" b="1" dirty="0" smtClean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522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145510"/>
              </p:ext>
            </p:extLst>
          </p:nvPr>
        </p:nvGraphicFramePr>
        <p:xfrm>
          <a:off x="190500" y="457349"/>
          <a:ext cx="11934825" cy="500862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075927"/>
                <a:gridCol w="1945085"/>
                <a:gridCol w="1093788"/>
                <a:gridCol w="2962275"/>
                <a:gridCol w="3038475"/>
                <a:gridCol w="1819275"/>
              </a:tblGrid>
              <a:tr h="589862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Год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Регион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Возраст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Преступление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Роль соцсетей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Наказание / Статья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</a:tr>
              <a:tr h="83027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2023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Екатеринбург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16-17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Подготовка нападения на колледж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Закрытые чаты "Колумбайн"*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Лишение свободы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0" marT="65643" marB="65643" anchor="ctr"/>
                </a:tc>
              </a:tr>
              <a:tr h="83027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2023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Нижневартовск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16-17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Поджог административного здания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Задание от куратора в Telegram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Уголовное дело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0" marT="65643" marB="65643" anchor="ctr"/>
                </a:tc>
              </a:tr>
              <a:tr h="83027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2023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Поволжье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Перевод денег террористам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Романтическое знакомство в сети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Финансирование терроризма (до 10 лет)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0" marT="65643" marB="65643" anchor="ctr"/>
                </a:tc>
              </a:tr>
              <a:tr h="83027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2023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Московская обл.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Ложное минирование школы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"Легкий заработок" в Telegram-боте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Ст. 207 УК РФ (до 5 лет)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0" marT="65643" marB="65643" anchor="ctr"/>
                </a:tc>
              </a:tr>
              <a:tr h="107068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2024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Ярославль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Попытка поджога релейного шкафа</a:t>
                      </a:r>
                      <a:endParaRPr lang="ru-RU" sz="14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Предложение заработка в Telegram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105029" marT="65643" marB="656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Ст. 281 УК РФ (диверсия, до 20 лет)</a:t>
                      </a:r>
                      <a:endParaRPr lang="ru-RU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029" marR="0" marT="65643" marB="65643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24049" y="5839510"/>
            <a:ext cx="8905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Движение "</a:t>
            </a:r>
            <a:r>
              <a:rPr lang="ru-RU" sz="2400" b="1" i="1" dirty="0" err="1" smtClean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Колумбайн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" признано террористическим и запрещено в РФ.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382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43196" y="20041"/>
            <a:ext cx="61462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УГОЛОВНАЯ</a:t>
            </a: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ОТВЕТСТВЕННОСТЬ: 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ИГРА СО СМЕРТЬЮ</a:t>
            </a:r>
            <a:endParaRPr lang="ru-RU" sz="2400" b="1" i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9321"/>
            <a:ext cx="4193533" cy="9002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 наступления ответственности — с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 лет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 тяжким статьям — с 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 лет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442" y="900245"/>
            <a:ext cx="2193885" cy="9873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815" y="1560983"/>
            <a:ext cx="4856003" cy="3616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600" b="1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Экстремизм в </a:t>
            </a:r>
            <a:r>
              <a:rPr lang="ru-RU" sz="1600" b="1" dirty="0" err="1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соцсетях</a:t>
            </a:r>
            <a:endParaRPr lang="ru-RU" sz="1600" b="1" dirty="0" smtClean="0">
              <a:solidFill>
                <a:srgbClr val="0F1115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16" y="1922620"/>
            <a:ext cx="4856003" cy="49013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lnSpc>
                <a:spcPts val="21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Что считается преступлением:</a:t>
            </a:r>
            <a:endParaRPr lang="ru-RU" sz="1600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85725" lvl="1" indent="371475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Публичные призывы к экстремизму.</a:t>
            </a:r>
          </a:p>
          <a:p>
            <a:pPr marL="85725" lvl="1" indent="371475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Возбуждение ненависти либо вражды (по национальному, религиозному признаку).</a:t>
            </a:r>
          </a:p>
          <a:p>
            <a:pPr marL="85725" lvl="1" indent="371475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Публичное демонстрирование запрещенной символики.</a:t>
            </a: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Статья УК РФ:</a:t>
            </a:r>
            <a:endParaRPr lang="ru-RU" sz="1600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Ст. 280, 282, 282.4</a:t>
            </a: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Наказание (реальное):</a:t>
            </a:r>
            <a:endParaRPr lang="ru-RU" sz="1600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Штраф 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до 600 000 рублей</a:t>
            </a:r>
            <a:r>
              <a:rPr lang="ru-RU" sz="16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Лишение свободы 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до 6 лет</a:t>
            </a:r>
            <a:r>
              <a:rPr lang="ru-RU" sz="16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Запрет на определенные должности.</a:t>
            </a:r>
          </a:p>
          <a:p>
            <a:pPr marL="742950" lvl="1" indent="-285750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Судимость (закрывает дорогу в госслужбу, силовые структуры, многие вузы).</a:t>
            </a:r>
            <a:endParaRPr lang="ru-RU" sz="1600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56412" y="3188847"/>
            <a:ext cx="2566202" cy="90024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b="1" dirty="0" smtClean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Терроризм (оправдание и призывы)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b="8156"/>
          <a:stretch/>
        </p:blipFill>
        <p:spPr>
          <a:xfrm>
            <a:off x="8210550" y="3188847"/>
            <a:ext cx="1345864" cy="91608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210550" y="4104935"/>
            <a:ext cx="3912064" cy="27469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lnSpc>
                <a:spcPts val="21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Что считается преступлением:</a:t>
            </a:r>
            <a:endParaRPr lang="ru-RU" sz="1400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85725" lvl="1" indent="371475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Публичные призывы к террористической деятельности.</a:t>
            </a:r>
          </a:p>
          <a:p>
            <a:pPr marL="85725" lvl="1" indent="371475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Оправдание терроризма (в том числе в комментариях, на стене).</a:t>
            </a:r>
          </a:p>
          <a:p>
            <a:pPr lvl="0">
              <a:lnSpc>
                <a:spcPts val="21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1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Статья УК РФ:</a:t>
            </a:r>
            <a:r>
              <a:rPr lang="ru-RU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Ст. 205.2</a:t>
            </a:r>
          </a:p>
          <a:p>
            <a:pPr lvl="0">
              <a:lnSpc>
                <a:spcPts val="21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1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Наказание (реальное):</a:t>
            </a:r>
            <a:endParaRPr lang="ru-RU" sz="1400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66700" lvl="1" indent="190500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Штраф </a:t>
            </a:r>
            <a:r>
              <a:rPr lang="ru-RU" sz="1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до 1 миллиона рублей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266700" lvl="1" indent="190500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Лишение свободы </a:t>
            </a:r>
            <a:r>
              <a:rPr lang="ru-RU" sz="1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до 7 лет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96016" y="1778784"/>
            <a:ext cx="321453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Участие и содействие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96018" y="2142860"/>
            <a:ext cx="3214532" cy="47089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lnSpc>
                <a:spcPts val="21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Что считается преступлением:</a:t>
            </a:r>
            <a:endParaRPr lang="ru-RU" sz="1400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61950" lvl="1" indent="-180975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Участие в деятельности террористической организации.</a:t>
            </a:r>
          </a:p>
          <a:p>
            <a:pPr marL="361950" lvl="1" indent="-180975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Финансирование (даже перевод 100 рублей "на помощь").</a:t>
            </a:r>
          </a:p>
          <a:p>
            <a:pPr marL="361950" lvl="1" indent="-180975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Прохождение обучения.</a:t>
            </a:r>
          </a:p>
          <a:p>
            <a:pPr lvl="0">
              <a:lnSpc>
                <a:spcPts val="21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1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Статья УК РФ:</a:t>
            </a:r>
            <a:endParaRPr lang="ru-RU" sz="1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1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Ст. 205.3, 205.4, 205.5</a:t>
            </a:r>
          </a:p>
          <a:p>
            <a:pPr lvl="0">
              <a:lnSpc>
                <a:spcPts val="21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1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Наказание (реальное):</a:t>
            </a:r>
            <a:endParaRPr lang="ru-RU" sz="1400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85725" lvl="1" indent="371475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Лишение свободы </a:t>
            </a:r>
            <a:r>
              <a:rPr lang="ru-RU" sz="1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до 15 лет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85725" lvl="1" indent="371475">
              <a:lnSpc>
                <a:spcPts val="21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Ограничение свободы после отбытия срока.</a:t>
            </a:r>
            <a:endParaRPr lang="ru-RU" sz="1400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4286" y="696696"/>
            <a:ext cx="3604591" cy="25335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5125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43075" y="454057"/>
            <a:ext cx="9570249" cy="3986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ru-RU" sz="32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SOS. Как понять, что друг попал в беду</a:t>
            </a:r>
            <a:endParaRPr lang="ru-RU" sz="3200" dirty="0"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8500" y="978039"/>
            <a:ext cx="87128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rgbClr val="C00000"/>
                </a:solidFill>
                <a:effectLst/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🔴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Резко сменил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аватарку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на агрессивную символику.</a:t>
            </a:r>
            <a:b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🔴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Перестал общаться со старыми друзьями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(«вы не понимаете», «вы быдло»).</a:t>
            </a:r>
            <a:b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🔴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Появились новые "друзья" в сети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 которых он ничего не рассказывает.</a:t>
            </a:r>
            <a:b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🔴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Закрыл профиль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 стал использовать "двойные" аккаунты.</a:t>
            </a:r>
            <a:b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🔴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речи появились слова-маркеры: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«Система», «Пора просыпаться», «Братство», «Белая раса», «Халифат», «Все лгут», «Будет весело».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072" t="41423" r="12664"/>
          <a:stretch/>
        </p:blipFill>
        <p:spPr>
          <a:xfrm>
            <a:off x="0" y="1828800"/>
            <a:ext cx="3253424" cy="29679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65209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675" y="47625"/>
            <a:ext cx="12125325" cy="6609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2800" b="1" i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Куда бежать, если страшно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 Symbol" panose="020B0502040204020203" pitchFamily="34" charset="0"/>
              </a:rPr>
              <a:t>📞</a:t>
            </a:r>
            <a:r>
              <a:rPr lang="ru-RU" sz="2400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8-800-2000-122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— Всероссийский телефон доверия (анонимно, бесплатно, 24/7)</a:t>
            </a:r>
            <a:b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 Symbol" panose="020B0502040204020203" pitchFamily="34" charset="0"/>
              </a:rPr>
              <a:t>📞</a:t>
            </a:r>
            <a:r>
              <a:rPr lang="ru-RU" sz="2400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1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02 / 112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—МВД России: сайт </a:t>
            </a:r>
            <a:r>
              <a:rPr lang="ru-RU" sz="2400" dirty="0" err="1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мвд.рф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телефоныДЧ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ФСБ России: сайт fsb.ru, горячая линия.</a:t>
            </a:r>
          </a:p>
          <a:p>
            <a:pPr>
              <a:lnSpc>
                <a:spcPct val="150000"/>
              </a:lnSpc>
            </a:pPr>
            <a:r>
              <a:rPr lang="ru-RU" sz="2400" dirty="0" err="1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Роскомнадзор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обращение через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сайт rkn.gov.ru.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Горячая линия «Антитеррор»: 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8 800 700‑71‑02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rgbClr val="0F1115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Лига безопасного интернета: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hotline@ligainternet.ru.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 Symbol" panose="020B0502040204020203" pitchFamily="34" charset="0"/>
              </a:rPr>
              <a:t>🌐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Сайт: </a:t>
            </a:r>
            <a:r>
              <a:rPr lang="en-U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minjust.gov.ru</a:t>
            </a:r>
            <a:r>
              <a:rPr lang="en-US" sz="2400" dirty="0"/>
              <a:t>.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(как проверить, не экстремистский ли сайт)</a:t>
            </a:r>
            <a:b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 Symbol" panose="020B0502040204020203" pitchFamily="34" charset="0"/>
              </a:rPr>
              <a:t>📱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Кнопка "Пожаловаться"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в любой </a:t>
            </a:r>
            <a:r>
              <a:rPr lang="ru-RU" sz="2400" dirty="0" err="1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соцсети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176" y="1277496"/>
            <a:ext cx="2857500" cy="267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929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1762" y="94930"/>
            <a:ext cx="8393113" cy="676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endParaRPr lang="ru-RU" sz="2400" b="1" i="1" dirty="0" smtClean="0">
              <a:solidFill>
                <a:srgbClr val="00206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ru-RU" sz="2400" b="1" i="1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ТЕСТ-ДРАЙВ. А ТЫ БЫ ПОПАЛСЯ?</a:t>
            </a:r>
            <a:endParaRPr lang="ru-RU" sz="1600" i="1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Если незнакомец пишет тебе комплименты — это приятно?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Ты любишь чувствовать себя частью "особой" группы?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Ты иногда злишься на "несправедливость мира"?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Ты можешь промолчать, если друг зовет тебя в "закрытый канал", чтобы не обидеть?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400" b="1" dirty="0" smtClean="0"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4" t="6746" r="4018" b="6944"/>
          <a:stretch/>
        </p:blipFill>
        <p:spPr bwMode="auto">
          <a:xfrm>
            <a:off x="8639174" y="185577"/>
            <a:ext cx="3467101" cy="4143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158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075" y="381000"/>
            <a:ext cx="72008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!!!!!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Интернет — это огромная сила, которая может быть как светом, так и оружием.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2400" b="1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!!!!!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Твоя главная защита — твой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ум, критическое мышление и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умение анализировать информацию.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2400" b="1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!!!!!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Не дай себя использовать как инструмент для чужой войны.</a:t>
            </a:r>
            <a:endParaRPr lang="ru-RU" sz="2400" b="1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7283" t="303" r="5496"/>
          <a:stretch/>
        </p:blipFill>
        <p:spPr>
          <a:xfrm>
            <a:off x="7419974" y="267120"/>
            <a:ext cx="4706065" cy="43017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56049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3382" y="3338810"/>
            <a:ext cx="87671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СПАСИБО ЗА ВНИМАНИЕ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56" t="28593" b="34801"/>
          <a:stretch/>
        </p:blipFill>
        <p:spPr>
          <a:xfrm>
            <a:off x="2395539" y="600076"/>
            <a:ext cx="7153279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32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9782" y="293929"/>
            <a:ext cx="8933856" cy="390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00"/>
              </a:lnSpc>
              <a:spcBef>
                <a:spcPts val="1200"/>
              </a:spcBef>
              <a:spcAft>
                <a:spcPts val="600"/>
              </a:spcAft>
            </a:pPr>
            <a:r>
              <a:rPr lang="ru-RU" sz="36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Почему эта тема важна для нас?</a:t>
            </a:r>
            <a:endParaRPr lang="ru-RU" sz="3600" dirty="0"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250" y="838200"/>
            <a:ext cx="6753225" cy="27853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5725" lvl="1">
              <a:lnSpc>
                <a:spcPts val="21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ru-RU" sz="20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Мы живем в эпоху информации, где главное   </a:t>
            </a:r>
          </a:p>
          <a:p>
            <a:pPr marL="85725" lvl="1">
              <a:lnSpc>
                <a:spcPts val="21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ru-RU" sz="2000" dirty="0">
                <a:solidFill>
                  <a:srgbClr val="0F111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F111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</a:t>
            </a:r>
            <a:r>
              <a:rPr lang="ru-RU" sz="20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оружие — это не только ракеты, но и слова.</a:t>
            </a:r>
          </a:p>
          <a:p>
            <a:pPr marL="447675" lvl="1" indent="-85725">
              <a:lnSpc>
                <a:spcPts val="21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ü"/>
              <a:tabLst>
                <a:tab pos="914400" algn="l"/>
              </a:tabLst>
            </a:pPr>
            <a:endParaRPr lang="ru-RU" sz="2000" dirty="0">
              <a:solidFill>
                <a:srgbClr val="0F1115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47675" lvl="1" indent="-85725">
              <a:lnSpc>
                <a:spcPts val="21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ru-RU" sz="20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Терроризм XXI века — это во многом</a:t>
            </a:r>
          </a:p>
          <a:p>
            <a:pPr marL="447675" lvl="1" indent="-85725">
              <a:lnSpc>
                <a:spcPts val="21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ru-RU" sz="20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медийный</a:t>
            </a:r>
            <a:r>
              <a:rPr lang="ru-RU" sz="20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» феномен. Ему нужны не столько</a:t>
            </a:r>
          </a:p>
          <a:p>
            <a:pPr marL="447675" lvl="1" indent="-85725">
              <a:lnSpc>
                <a:spcPts val="21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ru-RU" sz="2000" dirty="0">
                <a:solidFill>
                  <a:srgbClr val="0F111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новые бойцы, сколько резонанс и паника.</a:t>
            </a:r>
          </a:p>
          <a:p>
            <a:pPr marL="361950" indent="180975">
              <a:lnSpc>
                <a:spcPts val="2100"/>
              </a:lnSpc>
              <a:buSzPts val="1000"/>
              <a:tabLst>
                <a:tab pos="914400" algn="l"/>
              </a:tabLst>
            </a:pPr>
            <a:endParaRPr lang="ru-RU" sz="2000" dirty="0" smtClean="0">
              <a:solidFill>
                <a:srgbClr val="0F1115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61950" indent="85725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0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Интернет и </a:t>
            </a:r>
            <a:r>
              <a:rPr lang="ru-RU" sz="2000" dirty="0" err="1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соцсети</a:t>
            </a:r>
            <a:r>
              <a:rPr lang="ru-RU" sz="20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— идеальная среда для   </a:t>
            </a:r>
          </a:p>
          <a:p>
            <a:pPr marL="361950" indent="85725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0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вербовки, потому что мы проводим там  </a:t>
            </a:r>
          </a:p>
          <a:p>
            <a:pPr marL="361950" indent="85725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00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большую часть времени.</a:t>
            </a:r>
            <a:endParaRPr lang="ru-RU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90500" y="838200"/>
            <a:ext cx="352425" cy="180975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19075" y="838200"/>
            <a:ext cx="352425" cy="180975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90499" y="1843772"/>
            <a:ext cx="352425" cy="180975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19075" y="2714625"/>
            <a:ext cx="352425" cy="180975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-1" y="4591050"/>
            <a:ext cx="6848476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По данным на начало 2026 года, интернетом в России пользуются около </a:t>
            </a:r>
            <a:r>
              <a:rPr lang="ru-RU" sz="2000" b="1" i="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106 млн человек</a:t>
            </a:r>
            <a:r>
              <a:rPr lang="ru-RU" sz="2000" b="0" i="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что составляет примерно </a:t>
            </a:r>
            <a:r>
              <a:rPr lang="ru-RU" sz="2000" b="1" i="0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74% населения</a:t>
            </a:r>
            <a:r>
              <a:rPr lang="ru-RU" sz="2000" b="0" i="0" dirty="0" smtClean="0">
                <a:solidFill>
                  <a:srgbClr val="0F111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страны. Это 6-й показатель в мире по абсолютному числу пользователей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213" y="1217958"/>
            <a:ext cx="4933536" cy="4413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492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7702" y="120134"/>
            <a:ext cx="8258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Основные понятия: Терроризм и Экстремизм</a:t>
            </a:r>
            <a:endParaRPr lang="ru-RU" sz="2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612"/>
          <a:stretch/>
        </p:blipFill>
        <p:spPr bwMode="auto">
          <a:xfrm>
            <a:off x="85725" y="943541"/>
            <a:ext cx="5940004" cy="41243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15000" y="671691"/>
            <a:ext cx="6372402" cy="6186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smtClean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Экстремизм: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Приверженность крайним взглядам и методам действий (политическим, религиозным, национальным). Это «идейная база».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smtClean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Терроризм: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Крайняя форма экстремизма. Это запугивание населения, насилие для достижения политических целей.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smtClean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Ключевая мысль:</a:t>
            </a:r>
            <a:r>
              <a:rPr lang="ru-RU" sz="2400" dirty="0" smtClean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Экстремизм — это болезнь сознания, а терроризм — её смертельный симптом</a:t>
            </a:r>
            <a:r>
              <a:rPr lang="ru-RU" dirty="0" smtClean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94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8446" y="0"/>
            <a:ext cx="99233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Аудитория ключевых платформ</a:t>
            </a:r>
            <a:endParaRPr lang="ru-RU" sz="2800" b="1" i="1" dirty="0"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990931507"/>
              </p:ext>
            </p:extLst>
          </p:nvPr>
        </p:nvGraphicFramePr>
        <p:xfrm>
          <a:off x="0" y="1018309"/>
          <a:ext cx="5944899" cy="5943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97265"/>
              </p:ext>
            </p:extLst>
          </p:nvPr>
        </p:nvGraphicFramePr>
        <p:xfrm>
          <a:off x="6120245" y="523221"/>
          <a:ext cx="6071755" cy="633477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586250"/>
                <a:gridCol w="1234932"/>
                <a:gridCol w="1724649"/>
                <a:gridCol w="1525924"/>
              </a:tblGrid>
              <a:tr h="960559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Поколение</a:t>
                      </a:r>
                    </a:p>
                  </a:txBody>
                  <a:tcPr marR="121920" marT="76200" marB="762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Возраст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Ключевые платформы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Время в сети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260403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Альфа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14–16 лет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VK Видео, VK Музыка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Часто «на ходу», но могут смотреть видео &gt;2 часов 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260403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Зумеры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17–29 лет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Telegram (41%), </a:t>
                      </a:r>
                      <a:r>
                        <a:rPr lang="ru-RU" sz="1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TikTok</a:t>
                      </a: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(23%), VK Клипы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Около 5 часов в день, часто во время еды 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  <a:tr h="1593011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Миллениалы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30–44 года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VK, Telegram (26%), отечественные </a:t>
                      </a:r>
                      <a:r>
                        <a:rPr lang="ru-RU" sz="1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соцсети</a:t>
                      </a: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(33%)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~5 ч 50 мин в день, самая активная ежедневная аудитория 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  <a:tr h="1260403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Поколение X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 лет и старше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Отечественные </a:t>
                      </a:r>
                      <a:r>
                        <a:rPr lang="ru-RU" sz="12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соцсети</a:t>
                      </a: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(48%), Telegram (20%)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~3 ч 45 мин в день, структурированный подход 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</a:tbl>
          </a:graphicData>
        </a:graphic>
      </p:graphicFrame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35" y="0"/>
            <a:ext cx="3314699" cy="20366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989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96" t="3793" r="5590" b="4238"/>
          <a:stretch/>
        </p:blipFill>
        <p:spPr>
          <a:xfrm>
            <a:off x="4171950" y="0"/>
            <a:ext cx="802005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1894" t="39432" r="20105" b="31041"/>
          <a:stretch/>
        </p:blipFill>
        <p:spPr>
          <a:xfrm>
            <a:off x="202973" y="0"/>
            <a:ext cx="3854677" cy="2228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7963" t="67896" r="63954" b="2350"/>
          <a:stretch/>
        </p:blipFill>
        <p:spPr>
          <a:xfrm>
            <a:off x="876637" y="2181226"/>
            <a:ext cx="2507348" cy="2324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6481" t="68216" r="6111"/>
          <a:stretch/>
        </p:blipFill>
        <p:spPr>
          <a:xfrm>
            <a:off x="0" y="4457701"/>
            <a:ext cx="417195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962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880" y="761051"/>
            <a:ext cx="73251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Почему </a:t>
            </a:r>
            <a:r>
              <a:rPr lang="ru-RU" sz="2400" b="1" i="0" dirty="0" err="1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соцсети</a:t>
            </a:r>
            <a:r>
              <a:rPr lang="ru-RU" sz="2400" b="1" i="0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— удобная площадка для экстремистов?</a:t>
            </a:r>
            <a:endParaRPr lang="ru-RU" sz="24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8314" y="191666"/>
            <a:ext cx="101216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Социальные сети — главный полигон вербовки</a:t>
            </a:r>
            <a:endParaRPr lang="ru-RU" sz="2800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800340" y="6531715"/>
            <a:ext cx="60212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C0D0E"/>
                </a:solidFill>
                <a:effectLst/>
                <a:latin typeface="-apple-system"/>
              </a:rPr>
              <a:t>.</a:t>
            </a:r>
            <a:endParaRPr lang="ru-RU" dirty="0"/>
          </a:p>
        </p:txBody>
      </p:sp>
      <p:pic>
        <p:nvPicPr>
          <p:cNvPr id="7174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4" t="7610" r="12356" b="6212"/>
          <a:stretch/>
        </p:blipFill>
        <p:spPr bwMode="auto">
          <a:xfrm>
            <a:off x="7667108" y="819574"/>
            <a:ext cx="4417631" cy="506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32880" y="1659105"/>
            <a:ext cx="7156174" cy="765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Анонимность: возможность скрывать личность и местоположение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2879" y="2704825"/>
            <a:ext cx="7156173" cy="11003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Широкий охват аудитории: мгновенное распространение информации среди миллионов пользователей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2878" y="3928285"/>
            <a:ext cx="7156174" cy="765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Высокая скорость коммуникации: оперативная координация действий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32878" y="4878122"/>
            <a:ext cx="7156174" cy="765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Минимальный контроль: сложность отслеживания и блокировки всех экстремистских материалов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2878" y="5889585"/>
            <a:ext cx="7156174" cy="765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Инструменты </a:t>
            </a:r>
            <a:r>
              <a:rPr lang="ru-RU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таргетинга</a:t>
            </a:r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: возможность находить и воздействовать на уязвимые группы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549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77059" y="-121386"/>
            <a:ext cx="8929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5 шагов воронки вовлечения</a:t>
            </a:r>
            <a:endParaRPr lang="ru-RU" sz="4000" i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95" t="12774" r="15682" b="12215"/>
          <a:stretch/>
        </p:blipFill>
        <p:spPr bwMode="auto">
          <a:xfrm>
            <a:off x="22460" y="618556"/>
            <a:ext cx="5716408" cy="625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09625" y="1294276"/>
            <a:ext cx="377189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Приманка (Знакомство)</a:t>
            </a:r>
            <a:endParaRPr lang="ru-RU" sz="2400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79804" y="2480369"/>
            <a:ext cx="3401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Друг (Доверие)</a:t>
            </a:r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34159" y="3792763"/>
            <a:ext cx="252282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Свой  круг (Закрытость)</a:t>
            </a:r>
            <a:endParaRPr lang="ru-RU" sz="2000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81175" y="4933950"/>
            <a:ext cx="2552700" cy="361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Враг (Образ)</a:t>
            </a:r>
            <a:endParaRPr lang="ru-RU" sz="2000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53968" y="6002538"/>
            <a:ext cx="18533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Дело </a:t>
            </a: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(Действие)</a:t>
            </a:r>
            <a:endParaRPr lang="ru-RU" sz="2000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245" y="716100"/>
            <a:ext cx="1166757" cy="928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386066" y="744001"/>
            <a:ext cx="4417304" cy="90024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5725" lvl="1" algn="ctr">
              <a:lnSpc>
                <a:spcPts val="2100"/>
              </a:lnSpc>
              <a:spcAft>
                <a:spcPts val="0"/>
              </a:spcAft>
              <a:buSzPts val="1000"/>
              <a:tabLst>
                <a:tab pos="0" algn="l"/>
                <a:tab pos="914400" algn="l"/>
              </a:tabLs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Привет! Классный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аватар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Слушаешь ту же музыку, что и я?»</a:t>
            </a:r>
            <a:endParaRPr lang="ru-RU" sz="2000" b="1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52" name="Picture 8" descr="Picture backgroun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1424" r="12455" b="10624"/>
          <a:stretch/>
        </p:blipFill>
        <p:spPr bwMode="auto">
          <a:xfrm>
            <a:off x="5721024" y="2021911"/>
            <a:ext cx="1682887" cy="1122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7403911" y="2030246"/>
            <a:ext cx="4501134" cy="90024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ts val="21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«Ты один это понимаешь. Меня тоже бесит эта несправедливость...»</a:t>
            </a:r>
            <a:endParaRPr lang="ru-RU" sz="2000" b="1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/>
          <a:srcRect l="22540" t="8521" r="25414" b="-1"/>
          <a:stretch/>
        </p:blipFill>
        <p:spPr>
          <a:xfrm>
            <a:off x="5934187" y="3308189"/>
            <a:ext cx="1206967" cy="1051813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7386066" y="3293596"/>
            <a:ext cx="4501134" cy="90024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ts val="21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endParaRPr lang="ru-RU" sz="2000" b="1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lvl="1" algn="ctr">
              <a:lnSpc>
                <a:spcPts val="21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«Вступай в наш чат. Здесь только свои, настоящие».</a:t>
            </a:r>
            <a:endParaRPr lang="ru-RU" sz="2000" b="1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4170" y="4458166"/>
            <a:ext cx="1096984" cy="1096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Прямоугольник 28"/>
          <p:cNvSpPr/>
          <p:nvPr/>
        </p:nvSpPr>
        <p:spPr>
          <a:xfrm>
            <a:off x="7403911" y="4372143"/>
            <a:ext cx="4501134" cy="1169551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ts val="21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«Они во всем виноваты (власти, мигранты, другие нации). С ними надо бороться».</a:t>
            </a:r>
            <a:endParaRPr lang="ru-RU" sz="2000" b="1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/>
          <a:srcRect l="17370" t="27688" r="14183" b="10301"/>
          <a:stretch/>
        </p:blipFill>
        <p:spPr>
          <a:xfrm>
            <a:off x="6077881" y="5917720"/>
            <a:ext cx="1096984" cy="9938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Прямоугольник 30"/>
          <p:cNvSpPr/>
          <p:nvPr/>
        </p:nvSpPr>
        <p:spPr>
          <a:xfrm>
            <a:off x="7403911" y="5650013"/>
            <a:ext cx="4501134" cy="1169551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ctr">
              <a:lnSpc>
                <a:spcPts val="21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endParaRPr lang="ru-RU" sz="2000" b="1" dirty="0" smtClean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lvl="1" algn="ctr">
              <a:lnSpc>
                <a:spcPts val="2100"/>
              </a:lnSpc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«Сделай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репост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... Передай посылку... Ты готов стать героем?»</a:t>
            </a:r>
            <a:endParaRPr lang="ru-RU" sz="2000" b="1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360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" y="0"/>
            <a:ext cx="11706225" cy="145351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Экстремистским является контент, имеющий признаки формальной выраженности значений, законодательно запрещенных к публичному выражению на территории Российской Федерации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" t="3879" r="3423" b="9537"/>
          <a:stretch/>
        </p:blipFill>
        <p:spPr bwMode="auto">
          <a:xfrm>
            <a:off x="695324" y="1367790"/>
            <a:ext cx="10915651" cy="556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58381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7957" y="104932"/>
            <a:ext cx="8986756" cy="3616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00"/>
              </a:lnSpc>
              <a:spcBef>
                <a:spcPts val="12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Современные инструменты: </a:t>
            </a:r>
            <a:r>
              <a:rPr lang="ru-RU" sz="2400" b="1" dirty="0" err="1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Мемы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ТикТок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Игры</a:t>
            </a:r>
            <a:endParaRPr lang="ru-RU" sz="2400" dirty="0"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52" y="1148179"/>
            <a:ext cx="4772025" cy="34291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052" y="624959"/>
            <a:ext cx="477202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Через смех к ненависти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942" y="889408"/>
            <a:ext cx="5130524" cy="36957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88942" y="488593"/>
            <a:ext cx="513200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</a:rPr>
              <a:t>TikTok</a:t>
            </a:r>
            <a:r>
              <a:rPr lang="en-US" sz="2800" b="1" dirty="0" smtClean="0">
                <a:solidFill>
                  <a:srgbClr val="002060"/>
                </a:solidFill>
              </a:rPr>
              <a:t>-</a:t>
            </a:r>
            <a:r>
              <a:rPr lang="ru-RU" sz="2800" b="1" dirty="0" smtClean="0">
                <a:solidFill>
                  <a:srgbClr val="002060"/>
                </a:solidFill>
              </a:rPr>
              <a:t>мозг»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28528" y="3881253"/>
            <a:ext cx="457348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Реальность как </a:t>
            </a:r>
            <a:r>
              <a:rPr lang="ru-RU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квест</a:t>
            </a:r>
            <a:endParaRPr lang="ru-RU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009" y="4250585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8201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924</TotalTime>
  <Words>920</Words>
  <Application>Microsoft Office PowerPoint</Application>
  <PresentationFormat>Широкоэкранный</PresentationFormat>
  <Paragraphs>189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-apple-system</vt:lpstr>
      <vt:lpstr>Arial</vt:lpstr>
      <vt:lpstr>Calibri</vt:lpstr>
      <vt:lpstr>Century Gothic</vt:lpstr>
      <vt:lpstr>Courier New</vt:lpstr>
      <vt:lpstr>Segoe UI</vt:lpstr>
      <vt:lpstr>Segoe UI Symbol</vt:lpstr>
      <vt:lpstr>Symbol</vt:lpstr>
      <vt:lpstr>Times New Roman</vt:lpstr>
      <vt:lpstr>Verdana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Экстремистским является контент, имеющий признаки формальной выраженности значений, законодательно запрещенных к публичному выражению на территории Российской Федерации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42</cp:revision>
  <dcterms:created xsi:type="dcterms:W3CDTF">2026-03-29T12:02:44Z</dcterms:created>
  <dcterms:modified xsi:type="dcterms:W3CDTF">2026-03-30T03:26:50Z</dcterms:modified>
</cp:coreProperties>
</file>