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2"/>
  </p:notesMasterIdLst>
  <p:sldIdLst>
    <p:sldId id="256" r:id="rId2"/>
    <p:sldId id="257" r:id="rId3"/>
    <p:sldId id="260" r:id="rId4"/>
    <p:sldId id="276" r:id="rId5"/>
    <p:sldId id="261" r:id="rId6"/>
    <p:sldId id="265" r:id="rId7"/>
    <p:sldId id="278" r:id="rId8"/>
    <p:sldId id="279" r:id="rId9"/>
    <p:sldId id="280" r:id="rId10"/>
    <p:sldId id="281" r:id="rId11"/>
    <p:sldId id="259" r:id="rId12"/>
    <p:sldId id="258" r:id="rId13"/>
    <p:sldId id="263" r:id="rId14"/>
    <p:sldId id="282" r:id="rId15"/>
    <p:sldId id="264" r:id="rId16"/>
    <p:sldId id="277" r:id="rId17"/>
    <p:sldId id="266" r:id="rId18"/>
    <p:sldId id="267" r:id="rId19"/>
    <p:sldId id="268" r:id="rId20"/>
    <p:sldId id="26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391" autoAdjust="0"/>
    <p:restoredTop sz="94660"/>
  </p:normalViewPr>
  <p:slideViewPr>
    <p:cSldViewPr>
      <p:cViewPr>
        <p:scale>
          <a:sx n="40" d="100"/>
          <a:sy n="40" d="100"/>
        </p:scale>
        <p:origin x="-3588" y="-15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C3786-7021-4AC5-9FAA-837CE6583282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9FE4BC-C6CF-461B-9831-CB5D27659DC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4746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5844-1C69-4DE8-99E2-8CB256B947CC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9558978-00D4-4504-85EA-FD09928459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5844-1C69-4DE8-99E2-8CB256B947CC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58978-00D4-4504-85EA-FD0992845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5844-1C69-4DE8-99E2-8CB256B947CC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58978-00D4-4504-85EA-FD0992845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5844-1C69-4DE8-99E2-8CB256B947CC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58978-00D4-4504-85EA-FD0992845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5844-1C69-4DE8-99E2-8CB256B947CC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58978-00D4-4504-85EA-FD09928459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5844-1C69-4DE8-99E2-8CB256B947CC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58978-00D4-4504-85EA-FD0992845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5844-1C69-4DE8-99E2-8CB256B947CC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58978-00D4-4504-85EA-FD0992845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5844-1C69-4DE8-99E2-8CB256B947CC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58978-00D4-4504-85EA-FD0992845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5844-1C69-4DE8-99E2-8CB256B947CC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58978-00D4-4504-85EA-FD09928459C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5844-1C69-4DE8-99E2-8CB256B947CC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58978-00D4-4504-85EA-FD09928459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05844-1C69-4DE8-99E2-8CB256B947CC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58978-00D4-4504-85EA-FD09928459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3F05844-1C69-4DE8-99E2-8CB256B947CC}" type="datetimeFigureOut">
              <a:rPr lang="ru-RU" smtClean="0"/>
              <a:pPr/>
              <a:t>19.04.2017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58978-00D4-4504-85EA-FD09928459C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600" dirty="0" smtClean="0"/>
              <a:t>История городской думы от </a:t>
            </a:r>
            <a:r>
              <a:rPr lang="en-US" sz="3600" b="1" dirty="0" smtClean="0"/>
              <a:t>XX</a:t>
            </a:r>
            <a:r>
              <a:rPr lang="ru-RU" sz="3600" dirty="0" smtClean="0"/>
              <a:t> века к </a:t>
            </a:r>
            <a:r>
              <a:rPr lang="en-US" sz="3600" b="1" dirty="0" smtClean="0"/>
              <a:t>XXI</a:t>
            </a:r>
            <a:endParaRPr lang="ru-RU" sz="3600" b="1" dirty="0"/>
          </a:p>
        </p:txBody>
      </p:sp>
      <p:pic>
        <p:nvPicPr>
          <p:cNvPr id="4" name="Picture 2" descr="D:\Admin\Desktop\ДУМА СПАССКА 100\bPOaXx-9rdc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117129" y="347458"/>
            <a:ext cx="4320480" cy="232688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Admin\Desktop\ДУМА СПАССКА 100\g2057_spassk_city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353682"/>
            <a:ext cx="1726780" cy="24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43608" y="4581128"/>
            <a:ext cx="57935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cs typeface="Arial" panose="020B0604020202020204" pitchFamily="34" charset="0"/>
              </a:rPr>
              <a:t>Урок, посвящённый развитию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cs typeface="Arial" panose="020B0604020202020204" pitchFamily="34" charset="0"/>
              </a:rPr>
              <a:t>местного самоуправления в Спасске-Дальнем</a:t>
            </a:r>
            <a:endParaRPr lang="ru-RU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9321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219"/>
          <a:stretch/>
        </p:blipFill>
        <p:spPr>
          <a:xfrm>
            <a:off x="607357" y="605117"/>
            <a:ext cx="7944972" cy="5647765"/>
          </a:xfrm>
          <a:prstGeom prst="rect">
            <a:avLst/>
          </a:prstGeom>
          <a:ln w="76200"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367331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6823" y="614363"/>
            <a:ext cx="7543800" cy="5629275"/>
          </a:xfrm>
          <a:prstGeom prst="rect">
            <a:avLst/>
          </a:prstGeom>
          <a:ln w="76200"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7623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53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27584" y="1916832"/>
            <a:ext cx="7632848" cy="4427622"/>
          </a:xfrm>
          <a:prstGeom prst="rect">
            <a:avLst/>
          </a:prstGeom>
          <a:noFill/>
          <a:ln w="76200"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57399" y="620688"/>
            <a:ext cx="67842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Городская управа </a:t>
            </a:r>
            <a:endParaRPr lang="ru-RU" b="1" dirty="0" smtClean="0">
              <a:solidFill>
                <a:schemeClr val="accent1"/>
              </a:solidFill>
            </a:endParaRPr>
          </a:p>
          <a:p>
            <a:r>
              <a:rPr lang="ru-RU" b="1" dirty="0" smtClean="0">
                <a:solidFill>
                  <a:schemeClr val="accent1"/>
                </a:solidFill>
              </a:rPr>
              <a:t>на </a:t>
            </a:r>
            <a:r>
              <a:rPr lang="ru-RU" b="1" dirty="0">
                <a:solidFill>
                  <a:schemeClr val="accent1"/>
                </a:solidFill>
              </a:rPr>
              <a:t>перекрёстке улиц Преображенской и Николаевской</a:t>
            </a:r>
            <a:endParaRPr lang="ru-RU" b="1" dirty="0">
              <a:solidFill>
                <a:schemeClr val="accent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108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943"/>
          <a:stretch/>
        </p:blipFill>
        <p:spPr>
          <a:xfrm>
            <a:off x="589427" y="584948"/>
            <a:ext cx="7978592" cy="5688106"/>
          </a:xfrm>
          <a:prstGeom prst="rect">
            <a:avLst/>
          </a:prstGeom>
          <a:ln w="76200"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360022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Admin\Desktop\ДУМА СПАССКА 100\2-фото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259632" y="1844824"/>
            <a:ext cx="6386095" cy="4517914"/>
          </a:xfrm>
          <a:prstGeom prst="rect">
            <a:avLst/>
          </a:prstGeom>
          <a:noFill/>
          <a:ln w="76200"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57399" y="620688"/>
            <a:ext cx="63081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Первый Спасский Уездный съезд Советов </a:t>
            </a:r>
            <a:r>
              <a:rPr lang="ru-RU" b="1" dirty="0" smtClean="0">
                <a:solidFill>
                  <a:schemeClr val="accent1"/>
                </a:solidFill>
              </a:rPr>
              <a:t>рабочих,</a:t>
            </a:r>
          </a:p>
          <a:p>
            <a:r>
              <a:rPr lang="ru-RU" b="1" dirty="0" smtClean="0">
                <a:solidFill>
                  <a:schemeClr val="accent1"/>
                </a:solidFill>
              </a:rPr>
              <a:t>крестьянских </a:t>
            </a:r>
            <a:r>
              <a:rPr lang="ru-RU" b="1" dirty="0">
                <a:solidFill>
                  <a:schemeClr val="accent1"/>
                </a:solidFill>
              </a:rPr>
              <a:t>и красноармейских депутатов</a:t>
            </a:r>
            <a:endParaRPr lang="ru-RU" b="1" dirty="0">
              <a:solidFill>
                <a:schemeClr val="accent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777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F:\ПЛАМЯ РЕВОЛЮЦИИ МУИ\6-я пленка\29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12285" y="2348880"/>
            <a:ext cx="7872295" cy="3826042"/>
          </a:xfrm>
          <a:prstGeom prst="rect">
            <a:avLst/>
          </a:prstGeom>
          <a:noFill/>
          <a:ln w="76200"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57399" y="620688"/>
            <a:ext cx="56973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Фотография Спасской слободы,</a:t>
            </a:r>
          </a:p>
          <a:p>
            <a:r>
              <a:rPr lang="ru-RU" b="1" dirty="0" smtClean="0">
                <a:solidFill>
                  <a:schemeClr val="accent1"/>
                </a:solidFill>
              </a:rPr>
              <a:t>сделанная в период интервенции 1918-1919 гг.</a:t>
            </a:r>
            <a:endParaRPr lang="ru-RU" b="1" dirty="0">
              <a:solidFill>
                <a:schemeClr val="accent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519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ПЛАМЯ РЕВОЛЮЦИИ МУИ\6-я пленка\2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58" y="404664"/>
            <a:ext cx="8131969" cy="6099425"/>
          </a:xfrm>
          <a:prstGeom prst="rect">
            <a:avLst/>
          </a:prstGeom>
          <a:noFill/>
          <a:ln w="76200"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5118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F:\ПЛАМЯ РЕВОЛЮЦИИ МУИ\2 папка от С.Иващука\1405621_рес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34269"/>
            <a:ext cx="7552262" cy="473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57399" y="620688"/>
            <a:ext cx="67842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Городская управа </a:t>
            </a:r>
            <a:endParaRPr lang="ru-RU" b="1" dirty="0" smtClean="0">
              <a:solidFill>
                <a:schemeClr val="accent1"/>
              </a:solidFill>
            </a:endParaRPr>
          </a:p>
          <a:p>
            <a:r>
              <a:rPr lang="ru-RU" b="1" dirty="0" smtClean="0">
                <a:solidFill>
                  <a:schemeClr val="accent1"/>
                </a:solidFill>
              </a:rPr>
              <a:t>на </a:t>
            </a:r>
            <a:r>
              <a:rPr lang="ru-RU" b="1" dirty="0">
                <a:solidFill>
                  <a:schemeClr val="accent1"/>
                </a:solidFill>
              </a:rPr>
              <a:t>перекрёстке улиц Преображенской и Николаевской</a:t>
            </a:r>
            <a:endParaRPr lang="ru-RU" b="1" dirty="0">
              <a:solidFill>
                <a:schemeClr val="accent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1542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Admin\Desktop\ДУМА СПАССКА 100\11078261_460361717461227_7373709416183419210_n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84893" y="2348880"/>
            <a:ext cx="8280920" cy="3774484"/>
          </a:xfrm>
          <a:prstGeom prst="rect">
            <a:avLst/>
          </a:prstGeom>
          <a:noFill/>
          <a:ln w="76200"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57399" y="620688"/>
            <a:ext cx="617508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Улица Борисова в 60-е гг.</a:t>
            </a:r>
            <a:r>
              <a:rPr lang="en-US" b="1" dirty="0" smtClean="0">
                <a:solidFill>
                  <a:schemeClr val="accent1"/>
                </a:solidFill>
              </a:rPr>
              <a:t> XX </a:t>
            </a:r>
            <a:r>
              <a:rPr lang="ru-RU" b="1" dirty="0" smtClean="0">
                <a:solidFill>
                  <a:schemeClr val="accent1"/>
                </a:solidFill>
              </a:rPr>
              <a:t>века</a:t>
            </a:r>
          </a:p>
          <a:p>
            <a:r>
              <a:rPr lang="ru-RU" b="1" dirty="0" smtClean="0">
                <a:solidFill>
                  <a:schemeClr val="accent1"/>
                </a:solidFill>
              </a:rPr>
              <a:t>На снимке в дали видно здание Городской управы</a:t>
            </a:r>
          </a:p>
          <a:p>
            <a:r>
              <a:rPr lang="ru-RU" b="1" dirty="0" smtClean="0">
                <a:solidFill>
                  <a:schemeClr val="accent1"/>
                </a:solidFill>
              </a:rPr>
              <a:t>(ныне там расположен Малый Арбат) </a:t>
            </a:r>
            <a:endParaRPr lang="ru-RU" b="1" dirty="0">
              <a:solidFill>
                <a:schemeClr val="accent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072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Admin\Desktop\ДУМА СПАССКА 100\Pervaya-Dum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91242"/>
            <a:ext cx="7840938" cy="4418077"/>
          </a:xfrm>
          <a:prstGeom prst="rect">
            <a:avLst/>
          </a:prstGeom>
          <a:noFill/>
          <a:ln w="76200"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11560" y="620687"/>
            <a:ext cx="78409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Председателем Думы Спасска-Дальнего в 2016 году был избран Алексей Сысоев, заместителями</a:t>
            </a:r>
          </a:p>
          <a:p>
            <a:r>
              <a:rPr lang="ru-RU" b="1" dirty="0" smtClean="0">
                <a:solidFill>
                  <a:schemeClr val="accent1"/>
                </a:solidFill>
              </a:rPr>
              <a:t>– Татьяна </a:t>
            </a:r>
            <a:r>
              <a:rPr lang="ru-RU" b="1" dirty="0" err="1" smtClean="0">
                <a:solidFill>
                  <a:schemeClr val="accent1"/>
                </a:solidFill>
              </a:rPr>
              <a:t>Труднева</a:t>
            </a:r>
            <a:r>
              <a:rPr lang="ru-RU" b="1" dirty="0" smtClean="0">
                <a:solidFill>
                  <a:schemeClr val="accent1"/>
                </a:solidFill>
              </a:rPr>
              <a:t> и Юрий Пивоваров</a:t>
            </a:r>
            <a:endParaRPr lang="ru-RU" b="1" dirty="0">
              <a:solidFill>
                <a:schemeClr val="accent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238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1844824"/>
            <a:ext cx="7435740" cy="4678830"/>
          </a:xfrm>
          <a:ln w="76200">
            <a:solidFill>
              <a:schemeClr val="bg1">
                <a:lumMod val="6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467544" y="476672"/>
            <a:ext cx="8208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Сидение царя Михаила Фёдоровича с боярами</a:t>
            </a:r>
          </a:p>
          <a:p>
            <a:r>
              <a:rPr lang="ru-RU" b="1" dirty="0" smtClean="0">
                <a:solidFill>
                  <a:schemeClr val="accent1"/>
                </a:solidFill>
              </a:rPr>
              <a:t>в его государевой комнате (1893)</a:t>
            </a:r>
          </a:p>
          <a:p>
            <a:pPr algn="r"/>
            <a:r>
              <a:rPr lang="ru-RU" dirty="0" smtClean="0"/>
              <a:t>Художник Андрей Рябушкин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2297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F:\Маханова\мпг\UR-cdTw7oHk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89596"/>
            <a:ext cx="7259366" cy="4491732"/>
          </a:xfrm>
          <a:prstGeom prst="rect">
            <a:avLst/>
          </a:prstGeom>
          <a:noFill/>
          <a:ln w="76200"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57399" y="620688"/>
            <a:ext cx="65501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1"/>
                </a:solidFill>
              </a:rPr>
              <a:t>Будущее городской Думы – Молодёжный парламент,</a:t>
            </a:r>
          </a:p>
          <a:p>
            <a:r>
              <a:rPr lang="ru-RU" b="1" dirty="0" smtClean="0">
                <a:solidFill>
                  <a:schemeClr val="accent1"/>
                </a:solidFill>
              </a:rPr>
              <a:t>собравший под крыло юных и активных </a:t>
            </a:r>
            <a:r>
              <a:rPr lang="ru-RU" b="1" dirty="0" err="1" smtClean="0">
                <a:solidFill>
                  <a:schemeClr val="accent1"/>
                </a:solidFill>
              </a:rPr>
              <a:t>спассчан</a:t>
            </a:r>
            <a:r>
              <a:rPr lang="ru-RU" b="1" dirty="0" smtClean="0">
                <a:solidFill>
                  <a:schemeClr val="accent1"/>
                </a:solidFill>
              </a:rPr>
              <a:t> </a:t>
            </a:r>
            <a:endParaRPr lang="ru-RU" b="1" dirty="0">
              <a:solidFill>
                <a:schemeClr val="accent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24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86200" y="723900"/>
            <a:ext cx="4572000" cy="5181600"/>
          </a:xfrm>
          <a:ln w="76200">
            <a:solidFill>
              <a:schemeClr val="bg1">
                <a:lumMod val="65000"/>
              </a:schemeClr>
            </a:solidFill>
          </a:ln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755576" y="2780928"/>
            <a:ext cx="2298634" cy="2016224"/>
          </a:xfrm>
        </p:spPr>
        <p:txBody>
          <a:bodyPr>
            <a:normAutofit fontScale="850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владельцы </a:t>
            </a:r>
            <a:r>
              <a:rPr lang="ru-RU" dirty="0"/>
              <a:t>недвижимости из дворян, чиновников, духовенства;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купцы трёх гильдий;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ремесленники, записанные в цехи;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иностранцы и иногородние;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именитые граждане;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посадские люди 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3568" y="1844824"/>
            <a:ext cx="2448272" cy="831580"/>
          </a:xfrm>
        </p:spPr>
        <p:txBody>
          <a:bodyPr>
            <a:noAutofit/>
          </a:bodyPr>
          <a:lstStyle/>
          <a:p>
            <a:pPr algn="ctr"/>
            <a:r>
              <a:rPr lang="ru-RU" sz="1400" b="1" cap="none" dirty="0" smtClean="0"/>
              <a:t>Шесть разрядов «городских обывателей», представленных в Думе при Екатерине </a:t>
            </a:r>
            <a:r>
              <a:rPr lang="en-US" sz="1400" b="1" cap="none" dirty="0" smtClean="0"/>
              <a:t>II</a:t>
            </a:r>
            <a:r>
              <a:rPr lang="ru-RU" sz="1400" b="1" cap="none" dirty="0" smtClean="0"/>
              <a:t>:</a:t>
            </a:r>
            <a:endParaRPr lang="ru-RU" sz="1400" b="1" cap="none" dirty="0"/>
          </a:p>
        </p:txBody>
      </p:sp>
    </p:spTree>
    <p:extLst>
      <p:ext uri="{BB962C8B-B14F-4D97-AF65-F5344CB8AC3E}">
        <p14:creationId xmlns:p14="http://schemas.microsoft.com/office/powerpoint/2010/main" xmlns="" val="396406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cap="none" dirty="0" smtClean="0"/>
              <a:t>Городская реформа </a:t>
            </a:r>
            <a:r>
              <a:rPr lang="ru-RU" cap="none" dirty="0"/>
              <a:t>А</a:t>
            </a:r>
            <a:r>
              <a:rPr lang="ru-RU" cap="none" dirty="0" smtClean="0"/>
              <a:t>лександра </a:t>
            </a:r>
            <a:r>
              <a:rPr lang="en-US" dirty="0" smtClean="0"/>
              <a:t>II</a:t>
            </a:r>
            <a:endParaRPr lang="ru-RU" dirty="0"/>
          </a:p>
        </p:txBody>
      </p:sp>
      <p:pic>
        <p:nvPicPr>
          <p:cNvPr id="6" name="Picture 2" descr="D:\Admin\Desktop\ДУМА СПАССКА 100\13600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53470"/>
            <a:ext cx="7056784" cy="4415531"/>
          </a:xfrm>
          <a:prstGeom prst="rect">
            <a:avLst/>
          </a:prstGeom>
          <a:noFill/>
          <a:ln w="76200"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3774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2226" y="1844824"/>
            <a:ext cx="7962907" cy="4639236"/>
          </a:xfrm>
          <a:prstGeom prst="rect">
            <a:avLst/>
          </a:prstGeom>
          <a:ln w="76200">
            <a:solidFill>
              <a:schemeClr val="bg1">
                <a:lumMod val="65000"/>
              </a:schemeClr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657399" y="620688"/>
            <a:ext cx="51363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1"/>
                </a:solidFill>
                <a:cs typeface="Arial" panose="020B0604020202020204" pitchFamily="34" charset="0"/>
              </a:rPr>
              <a:t>Фотография из Владивостокской хроники</a:t>
            </a:r>
          </a:p>
          <a:p>
            <a:r>
              <a:rPr lang="ru-RU" b="1" dirty="0" smtClean="0">
                <a:solidFill>
                  <a:schemeClr val="accent1"/>
                </a:solidFill>
                <a:cs typeface="Arial" panose="020B0604020202020204" pitchFamily="34" charset="0"/>
              </a:rPr>
              <a:t>за 13 ноября 1905 года</a:t>
            </a:r>
            <a:endParaRPr lang="ru-RU" b="1" dirty="0">
              <a:solidFill>
                <a:schemeClr val="accent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668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F:\ПЛАМЯ РЕВОЛЮЦИИ МУИ\2 папка от С.Иващука\Преображенская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31230"/>
            <a:ext cx="7210419" cy="471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57399" y="620688"/>
            <a:ext cx="50433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1"/>
                </a:solidFill>
                <a:cs typeface="Arial" panose="020B0604020202020204" pitchFamily="34" charset="0"/>
              </a:rPr>
              <a:t>Фотография Спасской слободы,</a:t>
            </a:r>
          </a:p>
          <a:p>
            <a:r>
              <a:rPr lang="ru-RU" b="1" dirty="0" smtClean="0">
                <a:solidFill>
                  <a:schemeClr val="accent1"/>
                </a:solidFill>
                <a:cs typeface="Arial" panose="020B0604020202020204" pitchFamily="34" charset="0"/>
              </a:rPr>
              <a:t>сделанная в годы японской интервенции</a:t>
            </a:r>
            <a:endParaRPr lang="ru-RU" b="1" dirty="0">
              <a:solidFill>
                <a:schemeClr val="accent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345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D:\Admin\Desktop\ДУМА СПАССКА 100\3-фото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49342" y="1916832"/>
            <a:ext cx="7767670" cy="4537626"/>
          </a:xfrm>
          <a:prstGeom prst="rect">
            <a:avLst/>
          </a:prstGeom>
          <a:noFill/>
          <a:ln w="76200"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57399" y="620688"/>
            <a:ext cx="57983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  <a:cs typeface="Arial" panose="020B0604020202020204" pitchFamily="34" charset="0"/>
              </a:rPr>
              <a:t>Митинг в </a:t>
            </a:r>
            <a:r>
              <a:rPr lang="ru-RU" b="1" dirty="0" smtClean="0">
                <a:solidFill>
                  <a:schemeClr val="accent1"/>
                </a:solidFill>
                <a:cs typeface="Arial" panose="020B0604020202020204" pitchFamily="34" charset="0"/>
              </a:rPr>
              <a:t>Спасске.</a:t>
            </a:r>
          </a:p>
          <a:p>
            <a:r>
              <a:rPr lang="ru-RU" b="1" dirty="0" smtClean="0">
                <a:solidFill>
                  <a:schemeClr val="accent1"/>
                </a:solidFill>
                <a:cs typeface="Arial" panose="020B0604020202020204" pitchFamily="34" charset="0"/>
              </a:rPr>
              <a:t>Первое празднование Октябрьской </a:t>
            </a:r>
            <a:r>
              <a:rPr lang="ru-RU" b="1" dirty="0">
                <a:solidFill>
                  <a:schemeClr val="accent1"/>
                </a:solidFill>
                <a:cs typeface="Arial" panose="020B0604020202020204" pitchFamily="34" charset="0"/>
              </a:rPr>
              <a:t>революции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360571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971600" y="1896665"/>
            <a:ext cx="7294936" cy="4513383"/>
          </a:xfrm>
          <a:prstGeom prst="rect">
            <a:avLst/>
          </a:prstGeom>
          <a:ln w="76200">
            <a:solidFill>
              <a:schemeClr val="bg1">
                <a:lumMod val="65000"/>
              </a:schemeClr>
            </a:solidFill>
          </a:ln>
        </p:spPr>
      </p:pic>
      <p:sp>
        <p:nvSpPr>
          <p:cNvPr id="6" name="Прямоугольник 5"/>
          <p:cNvSpPr/>
          <p:nvPr/>
        </p:nvSpPr>
        <p:spPr>
          <a:xfrm>
            <a:off x="657399" y="768497"/>
            <a:ext cx="68707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1"/>
                </a:solidFill>
                <a:cs typeface="Arial" panose="020B0604020202020204" pitchFamily="34" charset="0"/>
              </a:rPr>
              <a:t>Заседание первого состава Временного правительства</a:t>
            </a:r>
            <a:endParaRPr lang="ru-RU" b="1" dirty="0">
              <a:solidFill>
                <a:schemeClr val="accent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234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D:\Admin\Desktop\ДУМА СПАССКА 100\1-фото.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971600" y="1968721"/>
            <a:ext cx="7144063" cy="4438429"/>
          </a:xfrm>
          <a:prstGeom prst="rect">
            <a:avLst/>
          </a:prstGeom>
          <a:noFill/>
          <a:ln w="76200"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57399" y="620688"/>
            <a:ext cx="77845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  <a:cs typeface="Arial" panose="020B0604020202020204" pitchFamily="34" charset="0"/>
              </a:rPr>
              <a:t>Фото участников 1-й общественно-политической </a:t>
            </a:r>
            <a:r>
              <a:rPr lang="ru-RU" b="1" dirty="0" smtClean="0">
                <a:solidFill>
                  <a:schemeClr val="accent1"/>
                </a:solidFill>
                <a:cs typeface="Arial" panose="020B0604020202020204" pitchFamily="34" charset="0"/>
              </a:rPr>
              <a:t>конференции</a:t>
            </a:r>
          </a:p>
          <a:p>
            <a:r>
              <a:rPr lang="ru-RU" b="1" dirty="0" smtClean="0">
                <a:solidFill>
                  <a:schemeClr val="accent1"/>
                </a:solidFill>
                <a:cs typeface="Arial" panose="020B0604020202020204" pitchFamily="34" charset="0"/>
              </a:rPr>
              <a:t>советского </a:t>
            </a:r>
            <a:r>
              <a:rPr lang="ru-RU" b="1" dirty="0">
                <a:solidFill>
                  <a:schemeClr val="accent1"/>
                </a:solidFill>
                <a:cs typeface="Arial" panose="020B0604020202020204" pitchFamily="34" charset="0"/>
              </a:rPr>
              <a:t>народного учительства Спасского </a:t>
            </a:r>
            <a:r>
              <a:rPr lang="ru-RU" b="1" dirty="0" smtClean="0">
                <a:solidFill>
                  <a:schemeClr val="accent1"/>
                </a:solidFill>
                <a:cs typeface="Arial" panose="020B0604020202020204" pitchFamily="34" charset="0"/>
              </a:rPr>
              <a:t>уезда</a:t>
            </a:r>
            <a:endParaRPr lang="ru-RU" b="1" dirty="0">
              <a:solidFill>
                <a:schemeClr val="accent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084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2063</TotalTime>
  <Words>211</Words>
  <Application>Microsoft Office PowerPoint</Application>
  <PresentationFormat>Экран (4:3)</PresentationFormat>
  <Paragraphs>38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Аптека</vt:lpstr>
      <vt:lpstr>История городской думы от XX века к XXI</vt:lpstr>
      <vt:lpstr>Слайд 2</vt:lpstr>
      <vt:lpstr>Шесть разрядов «городских обывателей», представленных в Думе при Екатерине II:</vt:lpstr>
      <vt:lpstr>Городская реформа Александра II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</cp:lastModifiedBy>
  <cp:revision>15</cp:revision>
  <dcterms:created xsi:type="dcterms:W3CDTF">2017-04-06T23:56:44Z</dcterms:created>
  <dcterms:modified xsi:type="dcterms:W3CDTF">2017-04-19T06:25:34Z</dcterms:modified>
</cp:coreProperties>
</file>