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7"/>
  </p:notesMasterIdLst>
  <p:handoutMasterIdLst>
    <p:handoutMasterId r:id="rId18"/>
  </p:handoutMasterIdLst>
  <p:sldIdLst>
    <p:sldId id="290" r:id="rId2"/>
    <p:sldId id="289" r:id="rId3"/>
    <p:sldId id="320" r:id="rId4"/>
    <p:sldId id="283" r:id="rId5"/>
    <p:sldId id="285" r:id="rId6"/>
    <p:sldId id="309" r:id="rId7"/>
    <p:sldId id="319" r:id="rId8"/>
    <p:sldId id="314" r:id="rId9"/>
    <p:sldId id="315" r:id="rId10"/>
    <p:sldId id="316" r:id="rId11"/>
    <p:sldId id="317" r:id="rId12"/>
    <p:sldId id="318" r:id="rId13"/>
    <p:sldId id="288" r:id="rId14"/>
    <p:sldId id="307" r:id="rId15"/>
    <p:sldId id="278" r:id="rId1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D1B34"/>
    <a:srgbClr val="4D4D4D"/>
    <a:srgbClr val="0072BC"/>
    <a:srgbClr val="F37065"/>
    <a:srgbClr val="F8A8A2"/>
    <a:srgbClr val="ABC8E7"/>
    <a:srgbClr val="89B1DE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639" autoAdjust="0"/>
  </p:normalViewPr>
  <p:slideViewPr>
    <p:cSldViewPr>
      <p:cViewPr varScale="1">
        <p:scale>
          <a:sx n="86" d="100"/>
          <a:sy n="86" d="100"/>
        </p:scale>
        <p:origin x="-85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798" y="-84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E8DF9-96AD-40EC-A4F7-330BA3FBA682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42E62C-C6BF-45BF-91ED-7AF723EFCF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46433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E75FA7-844E-429E-8096-05F75DD867F9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718AF1-EC64-417C-8C72-3FD2D4B38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9420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18AF1-EC64-417C-8C72-3FD2D4B387B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3895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ово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4680519"/>
          </a:xfrm>
        </p:spPr>
        <p:txBody>
          <a:bodyPr/>
          <a:lstStyle>
            <a:lvl1pPr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446074D7-7B97-4C60-B38F-D77E1B39E885}" type="datetime1">
              <a:rPr lang="ru-RU" smtClean="0"/>
              <a:pPr/>
              <a:t>06.11.2019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002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17209395-9309-40E7-BD11-3D5233B4DE8A}" type="datetime1">
              <a:rPr lang="ru-RU" smtClean="0"/>
              <a:pPr/>
              <a:t>06.11.2019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779912" y="1052736"/>
            <a:ext cx="4779603" cy="5157192"/>
          </a:xfrm>
          <a:prstGeom prst="rect">
            <a:avLst/>
          </a:prstGeom>
        </p:spPr>
      </p:pic>
      <p:sp>
        <p:nvSpPr>
          <p:cNvPr id="14" name="Объект 13"/>
          <p:cNvSpPr>
            <a:spLocks noGrp="1"/>
          </p:cNvSpPr>
          <p:nvPr>
            <p:ph sz="quarter" idx="14" hasCustomPrompt="1"/>
          </p:nvPr>
        </p:nvSpPr>
        <p:spPr>
          <a:xfrm>
            <a:off x="4787900" y="1844675"/>
            <a:ext cx="3097213" cy="36004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6" name="Таблица 15"/>
          <p:cNvSpPr>
            <a:spLocks noGrp="1"/>
          </p:cNvSpPr>
          <p:nvPr>
            <p:ph type="tbl" sz="quarter" idx="15"/>
          </p:nvPr>
        </p:nvSpPr>
        <p:spPr>
          <a:xfrm>
            <a:off x="496888" y="1412875"/>
            <a:ext cx="3427412" cy="446405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12511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 фотографией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283968" y="1556792"/>
            <a:ext cx="3888432" cy="4536503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pPr/>
              <a:t>06.11.2019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4"/>
          </p:nvPr>
        </p:nvSpPr>
        <p:spPr>
          <a:xfrm>
            <a:off x="496888" y="1557338"/>
            <a:ext cx="3600450" cy="36004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6629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pPr/>
              <a:t>06.11.2019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5077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март-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pPr/>
              <a:t>06.11.2019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Рисунок SmartArt 4"/>
          <p:cNvSpPr>
            <a:spLocks noGrp="1"/>
          </p:cNvSpPr>
          <p:nvPr>
            <p:ph type="dgm" sz="quarter" idx="14"/>
          </p:nvPr>
        </p:nvSpPr>
        <p:spPr>
          <a:xfrm>
            <a:off x="467544" y="1412875"/>
            <a:ext cx="7704906" cy="475297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2905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pPr/>
              <a:t>06.11.2019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Диаграмма 5"/>
          <p:cNvSpPr>
            <a:spLocks noGrp="1"/>
          </p:cNvSpPr>
          <p:nvPr>
            <p:ph type="chart" sz="quarter" idx="14"/>
          </p:nvPr>
        </p:nvSpPr>
        <p:spPr>
          <a:xfrm>
            <a:off x="467544" y="1412875"/>
            <a:ext cx="7704906" cy="46799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052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pPr/>
              <a:t>06.11.2019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Таблица 4"/>
          <p:cNvSpPr>
            <a:spLocks noGrp="1"/>
          </p:cNvSpPr>
          <p:nvPr>
            <p:ph type="tbl" sz="quarter" idx="14"/>
          </p:nvPr>
        </p:nvSpPr>
        <p:spPr>
          <a:xfrm>
            <a:off x="467544" y="1412875"/>
            <a:ext cx="7704906" cy="44640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7635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4784"/>
            <a:ext cx="3528392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8825"/>
            <a:ext cx="3528392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048124" y="5157192"/>
            <a:ext cx="3590921" cy="1005458"/>
          </a:xfrm>
          <a:prstGeom prst="rect">
            <a:avLst/>
          </a:prstGeom>
        </p:spPr>
      </p:pic>
      <p:sp>
        <p:nvSpPr>
          <p:cNvPr id="9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680"/>
            <a:ext cx="2304256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xmlns="" val="1350674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екстово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4680519"/>
          </a:xfrm>
        </p:spPr>
        <p:txBody>
          <a:bodyPr/>
          <a:lstStyle>
            <a:lvl1pPr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63784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8612012" y="6554111"/>
            <a:ext cx="281409" cy="14424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0" marR="0" lvl="0" indent="0" algn="r" defTabSz="966201" rtl="0" eaLnBrk="1" fontAlgn="base" latinLnBrk="0" hangingPunct="1">
              <a:lnSpc>
                <a:spcPts val="1267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1747F3F-2E8A-4EAB-A46A-01A88D87E6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66201" rtl="0" eaLnBrk="1" fontAlgn="base" latinLnBrk="0" hangingPunct="1">
                <a:lnSpc>
                  <a:spcPts val="1267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254981" y="120959"/>
            <a:ext cx="8638443" cy="554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0805" tIns="40403" rIns="80805" bIns="40403" rtlCol="0" anchor="ctr">
            <a:noAutofit/>
          </a:bodyPr>
          <a:lstStyle>
            <a:lvl1pPr>
              <a:lnSpc>
                <a:spcPct val="100000"/>
              </a:lnSpc>
              <a:defRPr lang="en-US" sz="21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marL="0" lvl="0" defTabSz="1027874" eaLnBrk="1" fontAlgn="auto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4065609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пы булитов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4680519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Типы </a:t>
            </a:r>
            <a:r>
              <a:rPr lang="ru-RU" dirty="0" err="1" smtClean="0"/>
              <a:t>булитов</a:t>
            </a:r>
            <a:endParaRPr lang="ru-RU" dirty="0" smtClean="0"/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  <a:p>
            <a:pPr lvl="3"/>
            <a:r>
              <a:rPr lang="ru-RU" dirty="0" smtClean="0"/>
              <a:t>Третий уровень</a:t>
            </a:r>
          </a:p>
          <a:p>
            <a:pPr lvl="4"/>
            <a:r>
              <a:rPr lang="ru-RU" dirty="0" smtClean="0"/>
              <a:t>Четвертый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pPr/>
              <a:t>06.11.2019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7892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203848" y="2895079"/>
            <a:ext cx="4032448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203848" y="4509120"/>
            <a:ext cx="4032448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27584" y="476672"/>
            <a:ext cx="3590921" cy="1005458"/>
          </a:xfrm>
          <a:prstGeom prst="rect">
            <a:avLst/>
          </a:prstGeom>
        </p:spPr>
      </p:pic>
      <p:sp>
        <p:nvSpPr>
          <p:cNvPr id="22" name="Объект 2"/>
          <p:cNvSpPr>
            <a:spLocks noGrp="1"/>
          </p:cNvSpPr>
          <p:nvPr>
            <p:ph idx="13" hasCustomPrompt="1"/>
          </p:nvPr>
        </p:nvSpPr>
        <p:spPr>
          <a:xfrm>
            <a:off x="3203848" y="6237312"/>
            <a:ext cx="4032448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xmlns="" val="912623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7"/>
          <p:cNvSpPr/>
          <p:nvPr userDrawn="1"/>
        </p:nvSpPr>
        <p:spPr>
          <a:xfrm>
            <a:off x="3890075" y="1"/>
            <a:ext cx="5253925" cy="6857999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53925" h="6857999">
                <a:moveTo>
                  <a:pt x="294467" y="0"/>
                </a:moveTo>
                <a:lnTo>
                  <a:pt x="5253925" y="0"/>
                </a:lnTo>
                <a:lnTo>
                  <a:pt x="5253925" y="6857999"/>
                </a:lnTo>
                <a:lnTo>
                  <a:pt x="0" y="6857999"/>
                </a:lnTo>
                <a:lnTo>
                  <a:pt x="1108128" y="2069023"/>
                </a:lnTo>
                <a:lnTo>
                  <a:pt x="2944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4784"/>
            <a:ext cx="3528392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8825"/>
            <a:ext cx="3528392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048124" y="5157192"/>
            <a:ext cx="3590921" cy="1005458"/>
          </a:xfrm>
          <a:prstGeom prst="rect">
            <a:avLst/>
          </a:prstGeom>
        </p:spPr>
      </p:pic>
      <p:sp>
        <p:nvSpPr>
          <p:cNvPr id="14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680"/>
            <a:ext cx="2304256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xmlns="" val="4163717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Слайд-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/>
          <p:nvPr userDrawn="1"/>
        </p:nvSpPr>
        <p:spPr>
          <a:xfrm>
            <a:off x="-10260" y="550518"/>
            <a:ext cx="7678604" cy="5752892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4207789 w 9167247"/>
              <a:gd name="connsiteY0" fmla="*/ 0 h 6857999"/>
              <a:gd name="connsiteX1" fmla="*/ 0 w 9167247"/>
              <a:gd name="connsiteY1" fmla="*/ 0 h 6857999"/>
              <a:gd name="connsiteX2" fmla="*/ 9167247 w 9167247"/>
              <a:gd name="connsiteY2" fmla="*/ 6857999 h 6857999"/>
              <a:gd name="connsiteX3" fmla="*/ 3913322 w 9167247"/>
              <a:gd name="connsiteY3" fmla="*/ 6857999 h 6857999"/>
              <a:gd name="connsiteX4" fmla="*/ 5021450 w 9167247"/>
              <a:gd name="connsiteY4" fmla="*/ 2069023 h 6857999"/>
              <a:gd name="connsiteX5" fmla="*/ 4207789 w 9167247"/>
              <a:gd name="connsiteY5" fmla="*/ 0 h 6857999"/>
              <a:gd name="connsiteX0" fmla="*/ 4207789 w 5021450"/>
              <a:gd name="connsiteY0" fmla="*/ 0 h 6873497"/>
              <a:gd name="connsiteX1" fmla="*/ 0 w 5021450"/>
              <a:gd name="connsiteY1" fmla="*/ 0 h 6873497"/>
              <a:gd name="connsiteX2" fmla="*/ 15498 w 5021450"/>
              <a:gd name="connsiteY2" fmla="*/ 6873497 h 6873497"/>
              <a:gd name="connsiteX3" fmla="*/ 3913322 w 5021450"/>
              <a:gd name="connsiteY3" fmla="*/ 6857999 h 6873497"/>
              <a:gd name="connsiteX4" fmla="*/ 5021450 w 5021450"/>
              <a:gd name="connsiteY4" fmla="*/ 2069023 h 6873497"/>
              <a:gd name="connsiteX5" fmla="*/ 4207789 w 5021450"/>
              <a:gd name="connsiteY5" fmla="*/ 0 h 6873497"/>
              <a:gd name="connsiteX0" fmla="*/ 7722556 w 8536217"/>
              <a:gd name="connsiteY0" fmla="*/ 0 h 6873497"/>
              <a:gd name="connsiteX1" fmla="*/ 0 w 8536217"/>
              <a:gd name="connsiteY1" fmla="*/ 9246 h 6873497"/>
              <a:gd name="connsiteX2" fmla="*/ 3530265 w 8536217"/>
              <a:gd name="connsiteY2" fmla="*/ 6873497 h 6873497"/>
              <a:gd name="connsiteX3" fmla="*/ 7428089 w 8536217"/>
              <a:gd name="connsiteY3" fmla="*/ 6857999 h 6873497"/>
              <a:gd name="connsiteX4" fmla="*/ 8536217 w 8536217"/>
              <a:gd name="connsiteY4" fmla="*/ 2069023 h 6873497"/>
              <a:gd name="connsiteX5" fmla="*/ 7722556 w 8536217"/>
              <a:gd name="connsiteY5" fmla="*/ 0 h 6873497"/>
              <a:gd name="connsiteX0" fmla="*/ 7722556 w 8536217"/>
              <a:gd name="connsiteY0" fmla="*/ 0 h 6864251"/>
              <a:gd name="connsiteX1" fmla="*/ 0 w 8536217"/>
              <a:gd name="connsiteY1" fmla="*/ 9246 h 6864251"/>
              <a:gd name="connsiteX2" fmla="*/ 6416 w 8536217"/>
              <a:gd name="connsiteY2" fmla="*/ 6864251 h 6864251"/>
              <a:gd name="connsiteX3" fmla="*/ 7428089 w 8536217"/>
              <a:gd name="connsiteY3" fmla="*/ 6857999 h 6864251"/>
              <a:gd name="connsiteX4" fmla="*/ 8536217 w 8536217"/>
              <a:gd name="connsiteY4" fmla="*/ 2069023 h 6864251"/>
              <a:gd name="connsiteX5" fmla="*/ 7722556 w 8536217"/>
              <a:gd name="connsiteY5" fmla="*/ 0 h 6864251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36513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73498"/>
              <a:gd name="connsiteX1" fmla="*/ 0 w 8536217"/>
              <a:gd name="connsiteY1" fmla="*/ 9246 h 6873498"/>
              <a:gd name="connsiteX2" fmla="*/ 15497 w 8536217"/>
              <a:gd name="connsiteY2" fmla="*/ 6873498 h 6873498"/>
              <a:gd name="connsiteX3" fmla="*/ 7428089 w 8536217"/>
              <a:gd name="connsiteY3" fmla="*/ 6857999 h 6873498"/>
              <a:gd name="connsiteX4" fmla="*/ 8536217 w 8536217"/>
              <a:gd name="connsiteY4" fmla="*/ 2069023 h 6873498"/>
              <a:gd name="connsiteX5" fmla="*/ 7722556 w 8536217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478682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6413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64252"/>
              <a:gd name="connsiteX1" fmla="*/ 0 w 8999402"/>
              <a:gd name="connsiteY1" fmla="*/ 0 h 6864252"/>
              <a:gd name="connsiteX2" fmla="*/ 6413 w 8999402"/>
              <a:gd name="connsiteY2" fmla="*/ 6864252 h 6864252"/>
              <a:gd name="connsiteX3" fmla="*/ 7891274 w 8999402"/>
              <a:gd name="connsiteY3" fmla="*/ 6857999 h 6864252"/>
              <a:gd name="connsiteX4" fmla="*/ 8999402 w 8999402"/>
              <a:gd name="connsiteY4" fmla="*/ 2069023 h 6864252"/>
              <a:gd name="connsiteX5" fmla="*/ 8185741 w 8999402"/>
              <a:gd name="connsiteY5" fmla="*/ 0 h 686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99402" h="6864252">
                <a:moveTo>
                  <a:pt x="8185741" y="0"/>
                </a:moveTo>
                <a:lnTo>
                  <a:pt x="0" y="0"/>
                </a:lnTo>
                <a:cubicBezTo>
                  <a:pt x="2139" y="2285002"/>
                  <a:pt x="4274" y="4579250"/>
                  <a:pt x="6413" y="6864252"/>
                </a:cubicBezTo>
                <a:lnTo>
                  <a:pt x="7891274" y="6857999"/>
                </a:lnTo>
                <a:lnTo>
                  <a:pt x="8999402" y="2069023"/>
                </a:lnTo>
                <a:lnTo>
                  <a:pt x="8185741" y="0"/>
                </a:lnTo>
                <a:close/>
              </a:path>
            </a:pathLst>
          </a:custGeom>
          <a:solidFill>
            <a:srgbClr val="00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43808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9" name="Подзаголовок 2"/>
          <p:cNvSpPr txBox="1">
            <a:spLocks/>
          </p:cNvSpPr>
          <p:nvPr userDrawn="1"/>
        </p:nvSpPr>
        <p:spPr>
          <a:xfrm>
            <a:off x="2843808" y="5661248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44EA-6A61-441B-9399-54A33483BC2E}" type="datetime1">
              <a:rPr lang="ru-RU" smtClean="0"/>
              <a:pPr/>
              <a:t>06.11.2019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2843808" y="1484784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0909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Слайд-разделитель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683568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192" y="6309320"/>
            <a:ext cx="2133600" cy="365125"/>
          </a:xfrm>
        </p:spPr>
        <p:txBody>
          <a:bodyPr/>
          <a:lstStyle/>
          <a:p>
            <a:fld id="{52F389DC-9E19-4EE8-A8D3-3244F47808F8}" type="datetime1">
              <a:rPr lang="ru-RU" smtClean="0"/>
              <a:pPr/>
              <a:t>06.11.2019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3007" y="5015830"/>
            <a:ext cx="3590921" cy="1005458"/>
          </a:xfrm>
          <a:prstGeom prst="rect">
            <a:avLst/>
          </a:prstGeom>
        </p:spPr>
      </p:pic>
      <p:sp>
        <p:nvSpPr>
          <p:cNvPr id="13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1484784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4982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Слайд-разделитель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707904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725668" y="5296123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E28C9B7-77DB-42B5-AD07-0761FECA3530}" type="datetime1">
              <a:rPr lang="ru-RU" smtClean="0"/>
              <a:pPr/>
              <a:t>06.11.2019</a:t>
            </a:fld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одзаголовок 2"/>
          <p:cNvSpPr txBox="1">
            <a:spLocks/>
          </p:cNvSpPr>
          <p:nvPr userDrawn="1"/>
        </p:nvSpPr>
        <p:spPr>
          <a:xfrm>
            <a:off x="3707904" y="6309320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707904" y="1556792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6571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792088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E7F6E1B9-6978-49A0-B769-AA0B478E9013}" type="datetime1">
              <a:rPr lang="ru-RU" smtClean="0"/>
              <a:pPr/>
              <a:t>06.11.2019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6700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3394720" cy="4536504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EFB904C4-4AB9-4D84-8905-B291CF4EBD02}" type="datetime1">
              <a:rPr lang="ru-RU" smtClean="0"/>
              <a:pPr/>
              <a:t>06.11.2019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779912" y="1052736"/>
            <a:ext cx="4779603" cy="5157192"/>
          </a:xfrm>
          <a:prstGeom prst="rect">
            <a:avLst/>
          </a:prstGeom>
        </p:spPr>
      </p:pic>
      <p:sp>
        <p:nvSpPr>
          <p:cNvPr id="9" name="Полилиния 8"/>
          <p:cNvSpPr/>
          <p:nvPr userDrawn="1"/>
        </p:nvSpPr>
        <p:spPr>
          <a:xfrm>
            <a:off x="4479010" y="1890793"/>
            <a:ext cx="3773837" cy="3525865"/>
          </a:xfrm>
          <a:custGeom>
            <a:avLst/>
            <a:gdLst>
              <a:gd name="connsiteX0" fmla="*/ 15498 w 3773837"/>
              <a:gd name="connsiteY0" fmla="*/ 0 h 3525865"/>
              <a:gd name="connsiteX1" fmla="*/ 3332136 w 3773837"/>
              <a:gd name="connsiteY1" fmla="*/ 0 h 3525865"/>
              <a:gd name="connsiteX2" fmla="*/ 3773837 w 3773837"/>
              <a:gd name="connsiteY2" fmla="*/ 1751309 h 3525865"/>
              <a:gd name="connsiteX3" fmla="*/ 3363132 w 3773837"/>
              <a:gd name="connsiteY3" fmla="*/ 3525865 h 3525865"/>
              <a:gd name="connsiteX4" fmla="*/ 0 w 3773837"/>
              <a:gd name="connsiteY4" fmla="*/ 3525865 h 3525865"/>
              <a:gd name="connsiteX5" fmla="*/ 418454 w 3773837"/>
              <a:gd name="connsiteY5" fmla="*/ 1720312 h 3525865"/>
              <a:gd name="connsiteX6" fmla="*/ 15498 w 3773837"/>
              <a:gd name="connsiteY6" fmla="*/ 0 h 3525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3837" h="3525865">
                <a:moveTo>
                  <a:pt x="15498" y="0"/>
                </a:moveTo>
                <a:lnTo>
                  <a:pt x="3332136" y="0"/>
                </a:lnTo>
                <a:lnTo>
                  <a:pt x="3773837" y="1751309"/>
                </a:lnTo>
                <a:lnTo>
                  <a:pt x="3363132" y="3525865"/>
                </a:lnTo>
                <a:lnTo>
                  <a:pt x="0" y="3525865"/>
                </a:lnTo>
                <a:lnTo>
                  <a:pt x="418454" y="1720312"/>
                </a:lnTo>
                <a:lnTo>
                  <a:pt x="15498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5147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6F5B6-0779-414D-AD4B-2629AC442E8D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D1AC2-DB3A-44E5-BAA1-B1713F7756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8849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49" r:id="rId3"/>
    <p:sldLayoutId id="2147483660" r:id="rId4"/>
    <p:sldLayoutId id="2147483662" r:id="rId5"/>
    <p:sldLayoutId id="2147483663" r:id="rId6"/>
    <p:sldLayoutId id="2147483664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6" r:id="rId15"/>
    <p:sldLayoutId id="2147483693" r:id="rId16"/>
    <p:sldLayoutId id="2147483694" r:id="rId17"/>
    <p:sldLayoutId id="2147483695" r:id="rId18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jpe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4D4D4D"/>
                </a:solidFill>
              </a:rPr>
              <a:t>Инструменты поддержки малого и среднего предпринимательства</a:t>
            </a:r>
            <a:endParaRPr lang="ru-RU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852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03451733"/>
              </p:ext>
            </p:extLst>
          </p:nvPr>
        </p:nvGraphicFramePr>
        <p:xfrm>
          <a:off x="185051" y="873204"/>
          <a:ext cx="8773898" cy="5493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704570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itchFamily="34" charset="0"/>
                          <a:cs typeface="Arial" pitchFamily="34" charset="0"/>
                        </a:rPr>
                        <a:t>Направление</a:t>
                      </a:r>
                      <a:endParaRPr lang="ru-RU" sz="105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406" marR="84406">
                    <a:solidFill>
                      <a:srgbClr val="0072B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itchFamily="34" charset="0"/>
                          <a:cs typeface="Arial" pitchFamily="34" charset="0"/>
                        </a:rPr>
                        <a:t>Критерии</a:t>
                      </a:r>
                      <a:endParaRPr lang="ru-RU" sz="105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406" marR="84406">
                    <a:solidFill>
                      <a:srgbClr val="0072BC"/>
                    </a:solidFill>
                  </a:tcPr>
                </a:tc>
              </a:tr>
              <a:tr h="3806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Дальневосточный федеральный округ</a:t>
                      </a: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зарегистрирован на территории Дальневосточного федерального </a:t>
                      </a:r>
                      <a:r>
                        <a:rPr lang="ru-RU" sz="105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округа.</a:t>
                      </a:r>
                      <a:endParaRPr lang="ru-RU" sz="105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Монопрофильные</a:t>
                      </a: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муниципальные подразделения (моногорода)</a:t>
                      </a: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зарегистрирован или осуществляет свою деятельность на территории </a:t>
                      </a:r>
                      <a:r>
                        <a:rPr lang="ru-RU" sz="1050" dirty="0" err="1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монопрофильного</a:t>
                      </a: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муниципального подразделения (моногорода</a:t>
                      </a:r>
                      <a:r>
                        <a:rPr lang="ru-RU" sz="105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).</a:t>
                      </a:r>
                      <a:endParaRPr lang="ru-RU" sz="105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Сельскохозяйственная кооперация</a:t>
                      </a: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является сельскохозяйственным производственным или потребительским кооперативом или членом сельскохозяйственного потребительского кооператива – крестьянским (фермерским) </a:t>
                      </a:r>
                      <a:r>
                        <a:rPr lang="ru-RU" sz="105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хозяйством.</a:t>
                      </a:r>
                      <a:endParaRPr lang="ru-RU" sz="105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Женское предпринимательство</a:t>
                      </a: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является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или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обществом с ограниченной ответственностью, при условии, что единоличным исполнительным органом такой организации является женщина – гражданка РФ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и/или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- 50% и более долей в уставном капитале организации принадлежит физическим лицам – женщинам, являющимся гражданами РФ,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или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является индивидуальным предпринимателем–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женщиной, гражданкой РФ.</a:t>
                      </a: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Северо-Кавказский федеральный округ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зарегистрирован на территории Северо-Кавказского федерального округа.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Серебряный бизнес</a:t>
                      </a: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Индивидуальные предприниматели в возрасте не менее 45 лет и не более 65 лет или юридические лица, при условии, что единоличным исполнительным органом такого юридического лица является гражданин (-ка) РФ в возрасте не менее 45 лет и не более 65 лет и 50% и более долей в уставном капитале этой организации принадлежит указанному гражданину (-</a:t>
                      </a:r>
                      <a:r>
                        <a:rPr lang="ru-RU" sz="1050" kern="1200" dirty="0" err="1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ке</a:t>
                      </a: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 РФ.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или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МСП, соответствующий любому из перечисленных </a:t>
                      </a: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условий:</a:t>
                      </a:r>
                      <a:endParaRPr lang="en-US" sz="1050" kern="1200" dirty="0" smtClean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r>
                        <a:rPr lang="en-US" sz="1050" kern="1200" baseline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доля </a:t>
                      </a: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сотрудников в возрасте от 45 лет в штате субъекта МСП превышает 30% от общего числа сотрудников в штате субъекта МСП на дату подачи кредитной заявки;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</a:t>
                      </a: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доля </a:t>
                      </a: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сотрудников в возрасте от 45 лет, принятых субъектом МСП на работу в течение последних двух лет до даты подачи кредитной заявки, превышает 30% от общего числа сотрудников субъекта МСП, принятых им на работу в течение этого периода.</a:t>
                      </a:r>
                    </a:p>
                  </a:txBody>
                  <a:tcPr marL="63305" marR="63305" marT="0" marB="0"/>
                </a:tc>
              </a:tr>
            </a:tbl>
          </a:graphicData>
        </a:graphic>
      </p:graphicFrame>
      <p:sp>
        <p:nvSpPr>
          <p:cNvPr id="5" name="Freeform 5"/>
          <p:cNvSpPr/>
          <p:nvPr/>
        </p:nvSpPr>
        <p:spPr>
          <a:xfrm>
            <a:off x="137430" y="188640"/>
            <a:ext cx="8755049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Критерии отнесения к приоритетным направлениям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580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18803346"/>
              </p:ext>
            </p:extLst>
          </p:nvPr>
        </p:nvGraphicFramePr>
        <p:xfrm>
          <a:off x="185051" y="873204"/>
          <a:ext cx="8773898" cy="540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5254"/>
                <a:gridCol w="7178644"/>
              </a:tblGrid>
              <a:tr h="370840">
                <a:tc>
                  <a:txBody>
                    <a:bodyPr/>
                    <a:lstStyle/>
                    <a:p>
                      <a:pPr marL="0" algn="ctr" defTabSz="1072689" rtl="0" eaLnBrk="1" latinLnBrk="0" hangingPunct="1"/>
                      <a:r>
                        <a:rPr lang="ru-RU" sz="10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Направление</a:t>
                      </a:r>
                      <a:endParaRPr lang="ru-RU" sz="10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>
                    <a:solidFill>
                      <a:srgbClr val="0072B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689" rtl="0" eaLnBrk="1" latinLnBrk="0" hangingPunct="1"/>
                      <a:r>
                        <a:rPr lang="ru-RU" sz="10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Критерии</a:t>
                      </a:r>
                      <a:endParaRPr lang="ru-RU" sz="10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>
                    <a:solidFill>
                      <a:srgbClr val="0072B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err="1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Стартапы</a:t>
                      </a:r>
                      <a:endParaRPr lang="ru-RU" sz="1000" b="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МСП, с даты регистрации которого на дату обращения в Банк прошло не более 5 лет, или субъект МСП, который с даты государственной регистрации не осуществлял производство (реализацию услуги) или осуществлял в незначительном объеме. Деятельность субъекта МСП и (или) реализуемый проект соответствуют одному из следующих критериев: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 реализуется в высокотехнологичных отраслях (информационные технологии, биотехнологии, робототехника, станкостроение, фармацевтика) и (или) в отраслях экономики, в которых реализуются приоритетные направления развития науки, технологий и техники в Российской Федерации, а также критические технологии Российской Федерации, утвержденные Указом Президента Российской Федерации от 7 июля 2011 г. № 899 «Об утверждении приоритетных направлений развития науки, технологий и техники в Российской Федерации и перечня критических технологий Российской Федерации»;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 деятельность субъекта МСП или реализация проекта осуществляется в Приоритетных отраслях с использованием инноваций и (или) высоких технологий, позволяющих создать новый для рынка продукт или продукт с более высокими качественными характеристиками по сравнению с существующими аналогичными продуктами на рынке или </a:t>
                      </a:r>
                      <a:r>
                        <a:rPr lang="ru-RU" sz="1000" b="0" dirty="0" err="1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экспортно</a:t>
                      </a: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ориентированный импортозамещающий продукт;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 деятельность субъекта МСП или реализуемый проект, осуществляемые в Приоритетных отраслях экономики, масштабируемы; ежегодный прирост выручки на протяжении последних трех лет, завершившихся на дату представления заявки на получение гарантии, составил не менее 20% или прогнозные данные финансовой модели реализуемого проекта подтверждают ежегодный прирост выручки не менее 20% на протяжении не менее 3 лет с момента завершения инвестиционной фазы проекта.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Соответствие деятельности субъекта МСП и (или) реализуемого им проекта критериям отнесения к </a:t>
                      </a:r>
                      <a:r>
                        <a:rPr lang="ru-RU" sz="1000" b="0" dirty="0" err="1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Стартапу</a:t>
                      </a: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подтверждается заключением организаций, оказывающих услуги по проведению научной, технической экспертизы, бизнес-экспертизы проектов субъектов МСП, в том числе в целях развития исследований, разработок субъектов МСП и коммерциализации их результатов.</a:t>
                      </a: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Газели</a:t>
                      </a: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marL="0" marR="87630" indent="20638" algn="just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должен соответствовать критериям отнесения к быстрорастущим инновационным, высокотехнологичным предприятиям, утвержденным Рабочей группой по вопросам оказания поддержки субъектам малого и среднего предпринимательства высокотехнологичных секторов экономики, в том числе внедряющим инновации, осуществляющим проекты в сфере </a:t>
                      </a:r>
                      <a:r>
                        <a:rPr lang="ru-RU" sz="1000" b="0" dirty="0" err="1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импортозамещения</a:t>
                      </a: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 (или) производящим экспортную продукцию и услуги, созданной АО «Корпорация «МСП» и иными институтами развития, в том числе следующим критериям:</a:t>
                      </a:r>
                      <a:endParaRPr lang="ru-RU" sz="1000" b="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0" marR="87630" indent="20638" algn="just" fontAlgn="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 осуществление деятельности не менее 3 лет</a:t>
                      </a:r>
                      <a:r>
                        <a:rPr lang="ru-RU" sz="100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;–</a:t>
                      </a: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деятельность субъекта МСП осуществляется в Приоритетных отраслях экономики и обеспечивает ежегодный прирост выручки не менее 20% на протяжении последних трех лет, завершившихся на дату представления заявки на получение </a:t>
                      </a:r>
                      <a:r>
                        <a:rPr lang="ru-RU" sz="100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гарантии,</a:t>
                      </a:r>
                      <a:r>
                        <a:rPr lang="ru-RU" sz="1000" b="0" baseline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имеет </a:t>
                      </a: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 данным бухгалтерской отчетности за последний календарный год положительный финансовый </a:t>
                      </a:r>
                      <a:r>
                        <a:rPr lang="ru-RU" sz="100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результат;</a:t>
                      </a:r>
                      <a:r>
                        <a:rPr lang="ru-RU" sz="1000" b="0" baseline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имеет </a:t>
                      </a:r>
                      <a:r>
                        <a:rPr lang="ru-RU" sz="1000" b="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 данным бухгалтерской отчетности за последний календарный год положительные чистые </a:t>
                      </a:r>
                      <a:r>
                        <a:rPr lang="ru-RU" sz="100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активы.</a:t>
                      </a:r>
                      <a:endParaRPr lang="ru-RU" sz="1000" b="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</a:tr>
            </a:tbl>
          </a:graphicData>
        </a:graphic>
      </p:graphicFrame>
      <p:sp>
        <p:nvSpPr>
          <p:cNvPr id="5" name="Freeform 5"/>
          <p:cNvSpPr/>
          <p:nvPr/>
        </p:nvSpPr>
        <p:spPr>
          <a:xfrm>
            <a:off x="137430" y="188640"/>
            <a:ext cx="8755049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Критерии отнесения к приоритетным направлениям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294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99966041"/>
              </p:ext>
            </p:extLst>
          </p:nvPr>
        </p:nvGraphicFramePr>
        <p:xfrm>
          <a:off x="185051" y="873204"/>
          <a:ext cx="8773898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5254"/>
                <a:gridCol w="7178644"/>
              </a:tblGrid>
              <a:tr h="370840">
                <a:tc>
                  <a:txBody>
                    <a:bodyPr/>
                    <a:lstStyle/>
                    <a:p>
                      <a:pPr marL="0" algn="ctr" defTabSz="1072689" rtl="0" eaLnBrk="1" latinLnBrk="0" hangingPunct="1"/>
                      <a:r>
                        <a:rPr lang="ru-RU" sz="105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Направление</a:t>
                      </a:r>
                      <a:endParaRPr lang="ru-RU" sz="105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>
                    <a:solidFill>
                      <a:srgbClr val="0072B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689" rtl="0" eaLnBrk="1" latinLnBrk="0" hangingPunct="1"/>
                      <a:r>
                        <a:rPr lang="ru-RU" sz="105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Критерии</a:t>
                      </a:r>
                      <a:endParaRPr lang="ru-RU" sz="105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>
                    <a:solidFill>
                      <a:srgbClr val="0072B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Спорт</a:t>
                      </a: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Субъекты МСП, реализующие проекты в области создания и развития объектов спортивной инфраструктуры, в </a:t>
                      </a:r>
                      <a:r>
                        <a:rPr lang="ru-RU" sz="1050" kern="1200" dirty="0" err="1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т.ч</a:t>
                      </a: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соответствии с Бизнес планом, сформированным на портале "Бизнес-навигатор МСП" на цели, реализуемые в сфере в сфере физической культуры и спорта, либо в рамках исполнения контрактов в соответствии с Федеральными законами 223-ФЗ и 44-ФЗ цели поставки спорттоваров, поставки или ремонта спортивного оборудования, а также на цели финансирования инвестиций в области создания и развития объектов спортивной инфраструктуры.</a:t>
                      </a: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Семейный бизнес</a:t>
                      </a: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Субъекты МСП, соответствующие любому из перечисленных условий: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Индивидуальные предприниматели, наемными работниками которых являются члены их семей (не менее одного);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Юридические лица, в штате, которых работают члены семьи (не менее одного) лица/лиц (одной семьи),  которым принадлежит 100% долей в уставном капитале.</a:t>
                      </a: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Участники закупок у крупнейших заказчиков по 223-ФЗ, 44-ФЗ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в течение последних 2 лет заключал хотя бы 1 контракт в рамках Федеральных законов 223-ФЗ и 44-ФЗ.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Экспортно-ориентированные компании либо экспортеры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Субъекты МСП – осуществляющие поставки производимой продукции на зарубежные рынки (далее – экспортеры) в рамках соответствующего контракта или производители, заключившие с экспортером договор на поставку производимой ими продукции на зарубежные рынки.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911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Субъекты МСП, бизнес которых пострадал от стихийных бедствий.</a:t>
                      </a: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Молодежь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Индивидуальные предприниматели в возрасте не более 30 лет или юридические лица, при условии, что единоличным исполнительным органом такого юридического лица является гражданин (-ка) РФ в возрасте не более 30 лет и 50% и более долей в уставном капитале этой организации принадлежит указанному гражданину (-</a:t>
                      </a:r>
                      <a:r>
                        <a:rPr lang="ru-RU" sz="1050" kern="1200" dirty="0" err="1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ке</a:t>
                      </a: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 РФ.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Лица с ограниченными возможностями здоровья (ОВЗ)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обеспечивает занятость лицам с ограниченными возможностями здоровья при условии, что по итогам предыдущего календарного года среднесписочная численность указанных лиц среди работников Субъекта МСП составляет не менее 50%, а доля в фонде оплаты труда - не менее 25%.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Фасоль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Субъекты МСП, осуществляющие сотрудничество с ООО «Метро Кэш энд Кэрри Россия» в рамках открытия мини-</a:t>
                      </a:r>
                      <a:r>
                        <a:rPr lang="ru-RU" sz="1050" kern="1200" dirty="0" err="1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маркетов</a:t>
                      </a:r>
                      <a:r>
                        <a:rPr lang="ru-RU" sz="10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«Фасоль».</a:t>
                      </a:r>
                      <a:endParaRPr lang="ru-RU" sz="10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</a:tr>
            </a:tbl>
          </a:graphicData>
        </a:graphic>
      </p:graphicFrame>
      <p:sp>
        <p:nvSpPr>
          <p:cNvPr id="5" name="Freeform 5"/>
          <p:cNvSpPr/>
          <p:nvPr/>
        </p:nvSpPr>
        <p:spPr>
          <a:xfrm>
            <a:off x="137430" y="188640"/>
            <a:ext cx="8755049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Критерии отнесения к приоритетным направлениям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905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13</a:t>
            </a:fld>
            <a:endParaRPr lang="ru-RU" dirty="0"/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53918687"/>
              </p:ext>
            </p:extLst>
          </p:nvPr>
        </p:nvGraphicFramePr>
        <p:xfrm>
          <a:off x="323528" y="908720"/>
          <a:ext cx="7560840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60840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Гарантии в рамках №44-ФЗ и №223-ФЗ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4784100" y="1844824"/>
            <a:ext cx="14959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ГАРАНТИИ</a:t>
            </a:r>
            <a:endParaRPr lang="ru-RU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4784100" y="2852936"/>
            <a:ext cx="5725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784100" y="4149080"/>
            <a:ext cx="18822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СТОИМОСТЬ ГАРАНТИИ</a:t>
            </a:r>
            <a:endParaRPr lang="ru-RU" sz="11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860198" y="3162177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811674" y="4458320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819405" y="2156679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432172" y="2318683"/>
            <a:ext cx="1800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До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1 0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00 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451696" y="3162177"/>
            <a:ext cx="3152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гарантия до 10 млн руб. –  до 24 часов</a:t>
            </a:r>
          </a:p>
          <a:p>
            <a:pPr marL="171450" indent="-171450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гарантия до 100 млн руб. –  до 2 рабочих дней</a:t>
            </a:r>
          </a:p>
          <a:p>
            <a:pPr marL="171450" indent="-171450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гарантия от 1000 млн руб. –  до 5 рабочих дней</a:t>
            </a:r>
          </a:p>
        </p:txBody>
      </p:sp>
      <p:sp>
        <p:nvSpPr>
          <p:cNvPr id="29" name="Freeform 5"/>
          <p:cNvSpPr/>
          <p:nvPr/>
        </p:nvSpPr>
        <p:spPr>
          <a:xfrm>
            <a:off x="323528" y="116632"/>
            <a:ext cx="7560840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Гарантийная поддержка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3484" y="1862378"/>
            <a:ext cx="4319099" cy="373426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432172" y="4437112"/>
            <a:ext cx="317227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до 2 млн.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рублей - 4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годовых, но не менее 999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рублей;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от 2 млн. руб. до 50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 - 3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годовых;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от 50 млн. руб. до 1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млрд рублей - от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2 %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годовых.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941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04248" y="6381328"/>
            <a:ext cx="2133600" cy="365125"/>
          </a:xfrm>
        </p:spPr>
        <p:txBody>
          <a:bodyPr/>
          <a:lstStyle/>
          <a:p>
            <a:fld id="{F0C3E1D0-B99E-411B-BCE4-D3E6DB7EA499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8798" t="10288" r="18256" b="39868"/>
          <a:stretch/>
        </p:blipFill>
        <p:spPr bwMode="auto">
          <a:xfrm>
            <a:off x="251760" y="980229"/>
            <a:ext cx="8172000" cy="37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846268" y="411582"/>
            <a:ext cx="614164" cy="2016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172400" y="3933056"/>
            <a:ext cx="288032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388424" y="3717032"/>
            <a:ext cx="254124" cy="3642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4869160"/>
            <a:ext cx="81750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700" dirty="0" smtClean="0"/>
          </a:p>
          <a:p>
            <a:r>
              <a:rPr lang="ru-RU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Консультации и техническая поддержка:  </a:t>
            </a:r>
          </a:p>
          <a:p>
            <a:r>
              <a:rPr lang="ru-RU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тел. </a:t>
            </a:r>
            <a:r>
              <a:rPr lang="ru-RU" sz="1700" b="1" dirty="0" smtClean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8 </a:t>
            </a:r>
            <a:r>
              <a:rPr lang="ru-RU" sz="1700" b="1" dirty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800 </a:t>
            </a:r>
            <a:r>
              <a:rPr lang="ru-RU" sz="1700" b="1" dirty="0" smtClean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30 20 100, </a:t>
            </a:r>
            <a:endParaRPr lang="ru-RU" sz="1700" b="1" dirty="0">
              <a:solidFill>
                <a:srgbClr val="ED1B34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электронный адрес: </a:t>
            </a:r>
            <a:r>
              <a:rPr lang="en-US" sz="1700" b="1" dirty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msbsupport@mspbank.ru</a:t>
            </a:r>
            <a:endParaRPr lang="ru-RU" sz="1700" b="1" dirty="0">
              <a:solidFill>
                <a:srgbClr val="ED1B3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Freeform 5"/>
          <p:cNvSpPr/>
          <p:nvPr/>
        </p:nvSpPr>
        <p:spPr>
          <a:xfrm>
            <a:off x="361379" y="104292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lvl="0" defTabSz="8001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Портал АИС НГС – </a:t>
            </a: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smbfin.ru 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303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15</a:t>
            </a:fld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7547"/>
          <a:stretch/>
        </p:blipFill>
        <p:spPr bwMode="auto">
          <a:xfrm>
            <a:off x="166977" y="227346"/>
            <a:ext cx="6997311" cy="6514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207702" y="116633"/>
            <a:ext cx="2532650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239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3778"/>
            <a:ext cx="5914999" cy="868958"/>
          </a:xfrm>
        </p:spPr>
        <p:txBody>
          <a:bodyPr/>
          <a:lstStyle/>
          <a:p>
            <a:pPr algn="l"/>
            <a:r>
              <a:rPr lang="ru-RU" sz="3600" dirty="0" smtClean="0">
                <a:latin typeface="Arial" pitchFamily="34" charset="0"/>
                <a:cs typeface="Arial" pitchFamily="34" charset="0"/>
              </a:rPr>
              <a:t>О Банке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3756316"/>
              </p:ext>
            </p:extLst>
          </p:nvPr>
        </p:nvGraphicFramePr>
        <p:xfrm>
          <a:off x="467544" y="1268762"/>
          <a:ext cx="7704856" cy="46516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4856"/>
              </a:tblGrid>
              <a:tr h="965930">
                <a:tc>
                  <a:txBody>
                    <a:bodyPr/>
                    <a:lstStyle/>
                    <a:p>
                      <a:endParaRPr lang="ru-RU" sz="14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92142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2142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92142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8E7"/>
                    </a:solidFill>
                  </a:tcPr>
                </a:tc>
              </a:tr>
              <a:tr h="921426">
                <a:tc>
                  <a:txBody>
                    <a:bodyPr/>
                    <a:lstStyle/>
                    <a:p>
                      <a:endParaRPr lang="ru-RU" sz="1400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ru-RU" sz="14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</a:t>
                      </a:r>
                      <a:endParaRPr lang="ru-RU"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8A8A2"/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5952" b="30213"/>
          <a:stretch/>
        </p:blipFill>
        <p:spPr>
          <a:xfrm>
            <a:off x="539553" y="5217354"/>
            <a:ext cx="432047" cy="5039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3497" r="10786"/>
          <a:stretch/>
        </p:blipFill>
        <p:spPr>
          <a:xfrm>
            <a:off x="540000" y="4293096"/>
            <a:ext cx="432000" cy="5039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73" r="6139"/>
          <a:stretch/>
        </p:blipFill>
        <p:spPr>
          <a:xfrm>
            <a:off x="540000" y="3356992"/>
            <a:ext cx="542886" cy="4749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11560" y="2492896"/>
            <a:ext cx="471326" cy="5040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11560" y="1556792"/>
            <a:ext cx="553061" cy="50405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31640" y="5157192"/>
            <a:ext cx="19974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АО «МСП Банк» 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учреждено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331640" y="4077072"/>
            <a:ext cx="31920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Реализует государственную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программу финансовой 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поддержки МСП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331640" y="3212976"/>
            <a:ext cx="2726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Реализует гарантийную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поддержку МСП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331640" y="2420888"/>
            <a:ext cx="27622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Участник национальной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гарантийной системы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331640" y="1484784"/>
            <a:ext cx="3869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Осуществляет кредитование МСП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4932040" y="5363924"/>
            <a:ext cx="1099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1999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год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458549" y="4338977"/>
            <a:ext cx="14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2004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921771" y="3383119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2013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365827" y="2510314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2016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830790" y="1556792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2017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4731082" y="731318"/>
            <a:ext cx="2505214" cy="4840512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Блок-схема: узел 18"/>
          <p:cNvSpPr/>
          <p:nvPr/>
        </p:nvSpPr>
        <p:spPr>
          <a:xfrm>
            <a:off x="6156200" y="2636912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6625393" y="1714791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узел 35"/>
          <p:cNvSpPr/>
          <p:nvPr/>
        </p:nvSpPr>
        <p:spPr>
          <a:xfrm>
            <a:off x="5705277" y="3494825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659082" y="5499830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5136853" y="4565509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692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685410"/>
            <a:ext cx="3602365" cy="4616674"/>
          </a:xfrm>
          <a:prstGeom prst="rect">
            <a:avLst/>
          </a:prstGeom>
        </p:spPr>
      </p:pic>
      <p:sp>
        <p:nvSpPr>
          <p:cNvPr id="30" name="Freeform 5"/>
          <p:cNvSpPr/>
          <p:nvPr/>
        </p:nvSpPr>
        <p:spPr>
          <a:xfrm>
            <a:off x="179512" y="125258"/>
            <a:ext cx="8138869" cy="423422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МСП Банк снижает ставки по кредитам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9512" y="620688"/>
            <a:ext cx="439248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МСП Банк предлагает предприятиям малого и среднего бизнеса воспользоваться Программой субсидирования кредитования Министерства экономического развития РФ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Для всех предпринимателей, которым с </a:t>
            </a:r>
            <a:endParaRPr lang="ru-RU" sz="1000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200" b="1" dirty="0" smtClean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sz="1200" b="1" dirty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октября по 31 декабря 2019 года</a:t>
            </a:r>
            <a:r>
              <a:rPr lang="ru-RU" sz="1200" dirty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будет выдан кредит, предоставляется сниженная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ставка.</a:t>
            </a:r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000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Снижение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ставки происходит в рамках участия в реализации национального проекта «Малое и среднее предпринимательство и поддержка предпринимательской инициативы» и направлено на развитие и поддержку малых и средних компаний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России.</a:t>
            </a:r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51520" y="3068506"/>
            <a:ext cx="31037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u="sng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бизнеса –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8,0% годовых</a:t>
            </a:r>
          </a:p>
          <a:p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8,25% годовых</a:t>
            </a:r>
          </a:p>
          <a:p>
            <a:endParaRPr lang="ru-RU" sz="1000" u="sng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000" b="1" u="sng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При кредитовании на инвестиционные цели:</a:t>
            </a:r>
          </a:p>
          <a:p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Для субъектов среднего бизнеса –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0%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годовых</a:t>
            </a:r>
          </a:p>
          <a:p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Для субъектов малого бизнеса –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8,0%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годовых</a:t>
            </a:r>
          </a:p>
          <a:p>
            <a:endParaRPr lang="ru-RU" sz="1000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55576" y="2753903"/>
            <a:ext cx="17075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sp>
        <p:nvSpPr>
          <p:cNvPr id="35" name="TextBox 34"/>
          <p:cNvSpPr txBox="1"/>
          <p:nvPr/>
        </p:nvSpPr>
        <p:spPr>
          <a:xfrm>
            <a:off x="755576" y="5155566"/>
            <a:ext cx="141737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36" name="TextBox 35"/>
          <p:cNvSpPr txBox="1"/>
          <p:nvPr/>
        </p:nvSpPr>
        <p:spPr>
          <a:xfrm>
            <a:off x="307635" y="5517232"/>
            <a:ext cx="374305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000">
                <a:solidFill>
                  <a:srgbClr val="4D4D4D"/>
                </a:solidFill>
              </a:defRPr>
            </a:lvl1pPr>
          </a:lstStyle>
          <a:p>
            <a:r>
              <a:rPr lang="ru-RU" b="1" u="sng" dirty="0">
                <a:latin typeface="Arial" pitchFamily="34" charset="0"/>
                <a:cs typeface="Arial" pitchFamily="34" charset="0"/>
              </a:rPr>
              <a:t>На инвестиционные цели: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от  </a:t>
            </a:r>
            <a:r>
              <a:rPr lang="ru-RU" dirty="0">
                <a:latin typeface="Arial" pitchFamily="34" charset="0"/>
                <a:cs typeface="Arial" pitchFamily="34" charset="0"/>
              </a:rPr>
              <a:t>0,5 млн рублей и не более 1 млрд руб. 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ru-RU" b="1" u="sng" dirty="0">
                <a:latin typeface="Arial" pitchFamily="34" charset="0"/>
                <a:cs typeface="Arial" pitchFamily="34" charset="0"/>
              </a:rPr>
              <a:t>На пополнение оборотных средств: 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не менее 0,5 млн рублей и не более 500 млн рублей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771111" y="5543073"/>
            <a:ext cx="12827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38" name="TextBox 37"/>
          <p:cNvSpPr txBox="1"/>
          <p:nvPr/>
        </p:nvSpPr>
        <p:spPr>
          <a:xfrm>
            <a:off x="3771111" y="5827330"/>
            <a:ext cx="38252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u="sng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 инвестиционные цели</a:t>
            </a:r>
            <a:r>
              <a:rPr lang="ru-RU" sz="10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не более 10 лет</a:t>
            </a:r>
          </a:p>
          <a:p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000" b="1" u="sng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 пополнение оборотных средств</a:t>
            </a:r>
            <a:r>
              <a:rPr lang="ru-RU" sz="10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не более 3-х лет</a:t>
            </a: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9512" y="2537879"/>
            <a:ext cx="632508" cy="603089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9512" y="4936039"/>
            <a:ext cx="639863" cy="625153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824895" y="4939317"/>
            <a:ext cx="603089" cy="58837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1737" y="6582544"/>
            <a:ext cx="769664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i="1" dirty="0">
                <a:latin typeface="Arial" pitchFamily="34" charset="0"/>
                <a:cs typeface="Arial" pitchFamily="34" charset="0"/>
              </a:rPr>
              <a:t>*c перечнем приоритетных ниш можно ознакомиться на сайте Банка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1521" y="4293095"/>
            <a:ext cx="3312367" cy="598983"/>
          </a:xfrm>
          <a:prstGeom prst="rect">
            <a:avLst/>
          </a:prstGeom>
          <a:solidFill>
            <a:srgbClr val="ED1B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Ставка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7,75%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 на любые цели для предпринимателей, ведущих свою деятельность в приоритетных нишах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Банка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xmlns="" val="416339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4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058408185"/>
              </p:ext>
            </p:extLst>
          </p:nvPr>
        </p:nvGraphicFramePr>
        <p:xfrm>
          <a:off x="395536" y="1412777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«Оборотное кредитование»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95536" y="2124145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ополнение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оборотных средств, финансирование текущей деятельности (включая выплату заработной платы и пр. платежи, за исключением уплаты налогов и сборов), а также финансирование участия в тендере (конкурсе).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2969927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339752" y="2969926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387854" y="2969927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415850" y="3329967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415428" y="3329967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30841" y="3282335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8" y="3329967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500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07348" y="3329967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75928" y="3212976"/>
            <a:ext cx="31390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Приоритетные отрасли: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годовых;</a:t>
            </a:r>
            <a:endParaRPr lang="ru-RU" sz="1000" u="sng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Неприоритетные отрасли:</a:t>
            </a:r>
            <a:endParaRPr lang="en-US" sz="1000" u="sng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годовых;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10,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</p:txBody>
      </p:sp>
      <p:sp>
        <p:nvSpPr>
          <p:cNvPr id="34" name="Заголовок 1"/>
          <p:cNvSpPr>
            <a:spLocks noGrp="1"/>
          </p:cNvSpPr>
          <p:nvPr>
            <p:ph type="title"/>
          </p:nvPr>
        </p:nvSpPr>
        <p:spPr>
          <a:xfrm>
            <a:off x="385193" y="116632"/>
            <a:ext cx="6419055" cy="648073"/>
          </a:xfrm>
        </p:spPr>
        <p:txBody>
          <a:bodyPr/>
          <a:lstStyle/>
          <a:p>
            <a:pPr algn="l"/>
            <a:r>
              <a:rPr lang="ru-RU" sz="3600" dirty="0" smtClean="0">
                <a:latin typeface="Arial" pitchFamily="34" charset="0"/>
                <a:cs typeface="Arial" pitchFamily="34" charset="0"/>
              </a:rPr>
              <a:t>Продукты Банка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8" name="Таблица 4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304578891"/>
              </p:ext>
            </p:extLst>
          </p:nvPr>
        </p:nvGraphicFramePr>
        <p:xfrm>
          <a:off x="403700" y="4077073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«Инвестиционное кредитование»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403700" y="4788441"/>
            <a:ext cx="76328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 для приобретения, реконструкции, модернизации, ремонта основных средств, а также для строительства зданий и сооружений производственного назначения.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03700" y="5517233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51" name="TextBox 50"/>
          <p:cNvSpPr txBox="1"/>
          <p:nvPr/>
        </p:nvSpPr>
        <p:spPr>
          <a:xfrm>
            <a:off x="2347916" y="5517232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52" name="TextBox 51"/>
          <p:cNvSpPr txBox="1"/>
          <p:nvPr/>
        </p:nvSpPr>
        <p:spPr>
          <a:xfrm>
            <a:off x="4396018" y="5517233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424014" y="5877273"/>
            <a:ext cx="603089" cy="588379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423592" y="5877273"/>
            <a:ext cx="632508" cy="603089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39005" y="5829641"/>
            <a:ext cx="639863" cy="625153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1051772" y="5877273"/>
            <a:ext cx="947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1000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015512" y="5877273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84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Freeform 5"/>
          <p:cNvSpPr/>
          <p:nvPr/>
        </p:nvSpPr>
        <p:spPr>
          <a:xfrm>
            <a:off x="433387" y="764705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в рамках базовых кредитных продуктов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96657" y="5758092"/>
            <a:ext cx="31390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Приоритетные отрасли: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1% годовых;</a:t>
            </a:r>
            <a:endParaRPr lang="ru-RU" sz="1000" u="sng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Неприоритетные отрасли:</a:t>
            </a:r>
            <a:endParaRPr lang="en-US" sz="1000" u="sng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1% годовых;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10,1% годовых</a:t>
            </a:r>
          </a:p>
        </p:txBody>
      </p:sp>
    </p:spTree>
    <p:extLst>
      <p:ext uri="{BB962C8B-B14F-4D97-AF65-F5344CB8AC3E}">
        <p14:creationId xmlns:p14="http://schemas.microsoft.com/office/powerpoint/2010/main" xmlns="" val="411923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5</a:t>
            </a:fld>
            <a:endParaRPr lang="ru-RU" dirty="0"/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17631408"/>
              </p:ext>
            </p:extLst>
          </p:nvPr>
        </p:nvGraphicFramePr>
        <p:xfrm>
          <a:off x="395536" y="907559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«Контрактное кредитование»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23528" y="1843663"/>
            <a:ext cx="316835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расходов, связанных с исполнением Заемщиком контракта в рамках Федеральных законов 223-ФЗ и 44-ФЗ, но не более 70% суммы контракта уменьшенной на сумму аванса, предусмотренного контрактом или полученного от заказчика, а также на сумму произведенных оплат в рамках выполнения контракта. в случае если финансирование осуществляется до заключения контракта - не более 70% от величины максимальной закупки, указанной в параметрах закупки на сайте zakupki.gov.ru.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536" y="4579968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2555776" y="4579967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716016" y="4579968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631874" y="4940008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43590" y="4940008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30841" y="4892376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8" y="4940008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50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23372" y="4940008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36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79912" y="1699647"/>
            <a:ext cx="4121593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5536" y="5437673"/>
            <a:ext cx="20162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но не более 70% суммы контракта, уменьшенной на сумму полученного аванса и на сумму произведенных оплат за выполнение контракта от заказчика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627784" y="5436512"/>
            <a:ext cx="20162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но не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более срока действия контракта, увеличенного на 90 дней.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76098" y="4940008"/>
            <a:ext cx="31390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Приоритетные отрасли: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годовых;</a:t>
            </a:r>
            <a:endParaRPr lang="ru-RU" sz="1000" u="sng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Неприоритетные отрасли:</a:t>
            </a:r>
            <a:endParaRPr lang="en-US" sz="1000" u="sng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годовых;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10,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</p:txBody>
      </p:sp>
      <p:sp>
        <p:nvSpPr>
          <p:cNvPr id="27" name="Freeform 5"/>
          <p:cNvSpPr/>
          <p:nvPr/>
        </p:nvSpPr>
        <p:spPr>
          <a:xfrm>
            <a:off x="433387" y="332656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в рамках базовых кредитных продуктов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039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6</a:t>
            </a:fld>
            <a:endParaRPr lang="ru-RU" dirty="0"/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767261241"/>
              </p:ext>
            </p:extLst>
          </p:nvPr>
        </p:nvGraphicFramePr>
        <p:xfrm>
          <a:off x="395536" y="907559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«Рефинансирование»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23528" y="1843663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- 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рефинансирование кредитов  (займов), выданных другими кредитными организациями на оборотные и инвестиционные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цели.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" name="Picture 2" descr="C:\Users\b05frv\Desktop\Depositphotos_58440907_original-val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2368" y="1700808"/>
            <a:ext cx="457200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4487946" y="4769857"/>
            <a:ext cx="3996607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>
                <a:latin typeface="Arial" pitchFamily="34" charset="0"/>
                <a:cs typeface="Arial" pitchFamily="34" charset="0"/>
              </a:rPr>
              <a:t>Приоритетные отрасли на оборотные 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цели: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годовых;</a:t>
            </a:r>
          </a:p>
          <a:p>
            <a:r>
              <a:rPr lang="ru-RU" sz="1000" u="sng" dirty="0">
                <a:latin typeface="Arial" pitchFamily="34" charset="0"/>
                <a:cs typeface="Arial" pitchFamily="34" charset="0"/>
              </a:rPr>
              <a:t>Приоритетные отрасли на 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инвестиционные цели: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9,1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годовых</a:t>
            </a:r>
            <a:endParaRPr lang="ru-RU" sz="1000" u="sng" dirty="0" smtClean="0">
              <a:latin typeface="Arial" pitchFamily="34" charset="0"/>
              <a:cs typeface="Arial" pitchFamily="34" charset="0"/>
            </a:endParaRPr>
          </a:p>
          <a:p>
            <a:endParaRPr lang="ru-RU" sz="1000" u="sng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Неприоритетные </a:t>
            </a:r>
            <a:r>
              <a:rPr lang="ru-RU" sz="1000" u="sng" dirty="0">
                <a:latin typeface="Arial" pitchFamily="34" charset="0"/>
                <a:cs typeface="Arial" pitchFamily="34" charset="0"/>
              </a:rPr>
              <a:t>отрасли на 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оборотные цели: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годовых;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10,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endParaRPr lang="ru-RU" sz="1000" u="sng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>
                <a:latin typeface="Arial" pitchFamily="34" charset="0"/>
                <a:cs typeface="Arial" pitchFamily="34" charset="0"/>
              </a:rPr>
              <a:t>Неприоритетные отрасли на 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инвестиционные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Для субъектов среднего бизнеса – 9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1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годовых;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Для субъектов малого бизнеса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10,1%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2937599"/>
            <a:ext cx="12827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000" dirty="0"/>
          </a:p>
        </p:txBody>
      </p:sp>
      <p:sp>
        <p:nvSpPr>
          <p:cNvPr id="32" name="TextBox 31"/>
          <p:cNvSpPr txBox="1"/>
          <p:nvPr/>
        </p:nvSpPr>
        <p:spPr>
          <a:xfrm>
            <a:off x="359391" y="4448145"/>
            <a:ext cx="11608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000" dirty="0"/>
          </a:p>
        </p:txBody>
      </p:sp>
      <p:sp>
        <p:nvSpPr>
          <p:cNvPr id="33" name="TextBox 32"/>
          <p:cNvSpPr txBox="1"/>
          <p:nvPr/>
        </p:nvSpPr>
        <p:spPr>
          <a:xfrm>
            <a:off x="3779912" y="4448145"/>
            <a:ext cx="1534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000" dirty="0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055" y="4849380"/>
            <a:ext cx="603089" cy="588379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7446" y="4770127"/>
            <a:ext cx="632508" cy="603089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3284984"/>
            <a:ext cx="639863" cy="625153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99592" y="4869160"/>
            <a:ext cx="2441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пополнение оборотных средств, финансирование текущей деятельности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 не более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 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финансирование инвестиций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не более 84 месяцев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7584" y="3261038"/>
            <a:ext cx="2539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до 500 млн рублей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до 1000 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Freeform 5"/>
          <p:cNvSpPr/>
          <p:nvPr/>
        </p:nvSpPr>
        <p:spPr>
          <a:xfrm>
            <a:off x="433387" y="260648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в рамках базовых кредитных продуктов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5766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7</a:t>
            </a:fld>
            <a:endParaRPr lang="ru-RU" dirty="0"/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503598105"/>
              </p:ext>
            </p:extLst>
          </p:nvPr>
        </p:nvGraphicFramePr>
        <p:xfrm>
          <a:off x="395536" y="907559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«Микрокредит»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23528" y="1843663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- 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организацию и (или) развитие бизнеса в части пополнения оборотных средств, финансирования текущей деятельности (включая выплату заработной платы и пр. платежи, за исключением уплаты налогов и сборов), а также финансирования инвестиций.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487946" y="4769857"/>
            <a:ext cx="9637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13% годовых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2937599"/>
            <a:ext cx="12827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000" dirty="0"/>
          </a:p>
        </p:txBody>
      </p:sp>
      <p:sp>
        <p:nvSpPr>
          <p:cNvPr id="32" name="TextBox 31"/>
          <p:cNvSpPr txBox="1"/>
          <p:nvPr/>
        </p:nvSpPr>
        <p:spPr>
          <a:xfrm>
            <a:off x="359391" y="4448145"/>
            <a:ext cx="11608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000" dirty="0"/>
          </a:p>
        </p:txBody>
      </p:sp>
      <p:sp>
        <p:nvSpPr>
          <p:cNvPr id="33" name="TextBox 32"/>
          <p:cNvSpPr txBox="1"/>
          <p:nvPr/>
        </p:nvSpPr>
        <p:spPr>
          <a:xfrm>
            <a:off x="3779912" y="4448145"/>
            <a:ext cx="1534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000" dirty="0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055" y="4849380"/>
            <a:ext cx="603089" cy="588379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7446" y="4770127"/>
            <a:ext cx="632508" cy="603089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3284984"/>
            <a:ext cx="639863" cy="625153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99592" y="4869160"/>
            <a:ext cx="2441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Н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е более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 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27584" y="3261038"/>
            <a:ext cx="2539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Для индивидуальных предпринимателей: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0,5 до 5 млн рублей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Для юридических лиц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0,5 до 10 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Freeform 5"/>
          <p:cNvSpPr/>
          <p:nvPr/>
        </p:nvSpPr>
        <p:spPr>
          <a:xfrm>
            <a:off x="433387" y="260648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в рамках базовых кредитных продуктов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b05frv\Desktop\micro_credit_0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90048" y="1628801"/>
            <a:ext cx="378042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ounded Rectangular Callout 1"/>
          <p:cNvSpPr/>
          <p:nvPr/>
        </p:nvSpPr>
        <p:spPr>
          <a:xfrm rot="9006540">
            <a:off x="6883644" y="377923"/>
            <a:ext cx="1303699" cy="955612"/>
          </a:xfrm>
          <a:custGeom>
            <a:avLst/>
            <a:gdLst>
              <a:gd name="connsiteX0" fmla="*/ 0 w 5410200"/>
              <a:gd name="connsiteY0" fmla="*/ 444509 h 2667000"/>
              <a:gd name="connsiteX1" fmla="*/ 444509 w 5410200"/>
              <a:gd name="connsiteY1" fmla="*/ 0 h 2667000"/>
              <a:gd name="connsiteX2" fmla="*/ 901700 w 5410200"/>
              <a:gd name="connsiteY2" fmla="*/ 0 h 2667000"/>
              <a:gd name="connsiteX3" fmla="*/ 901700 w 5410200"/>
              <a:gd name="connsiteY3" fmla="*/ 0 h 2667000"/>
              <a:gd name="connsiteX4" fmla="*/ 2254250 w 5410200"/>
              <a:gd name="connsiteY4" fmla="*/ 0 h 2667000"/>
              <a:gd name="connsiteX5" fmla="*/ 4965691 w 5410200"/>
              <a:gd name="connsiteY5" fmla="*/ 0 h 2667000"/>
              <a:gd name="connsiteX6" fmla="*/ 5410200 w 5410200"/>
              <a:gd name="connsiteY6" fmla="*/ 444509 h 2667000"/>
              <a:gd name="connsiteX7" fmla="*/ 5410200 w 5410200"/>
              <a:gd name="connsiteY7" fmla="*/ 1555750 h 2667000"/>
              <a:gd name="connsiteX8" fmla="*/ 5410200 w 5410200"/>
              <a:gd name="connsiteY8" fmla="*/ 1555750 h 2667000"/>
              <a:gd name="connsiteX9" fmla="*/ 5410200 w 5410200"/>
              <a:gd name="connsiteY9" fmla="*/ 2222500 h 2667000"/>
              <a:gd name="connsiteX10" fmla="*/ 5410200 w 5410200"/>
              <a:gd name="connsiteY10" fmla="*/ 2222491 h 2667000"/>
              <a:gd name="connsiteX11" fmla="*/ 4965691 w 5410200"/>
              <a:gd name="connsiteY11" fmla="*/ 2667000 h 2667000"/>
              <a:gd name="connsiteX12" fmla="*/ 2254250 w 5410200"/>
              <a:gd name="connsiteY12" fmla="*/ 2667000 h 2667000"/>
              <a:gd name="connsiteX13" fmla="*/ 1688848 w 5410200"/>
              <a:gd name="connsiteY13" fmla="*/ 3397518 h 2667000"/>
              <a:gd name="connsiteX14" fmla="*/ 901700 w 5410200"/>
              <a:gd name="connsiteY14" fmla="*/ 2667000 h 2667000"/>
              <a:gd name="connsiteX15" fmla="*/ 444509 w 5410200"/>
              <a:gd name="connsiteY15" fmla="*/ 2667000 h 2667000"/>
              <a:gd name="connsiteX16" fmla="*/ 0 w 5410200"/>
              <a:gd name="connsiteY16" fmla="*/ 2222491 h 2667000"/>
              <a:gd name="connsiteX17" fmla="*/ 0 w 5410200"/>
              <a:gd name="connsiteY17" fmla="*/ 2222500 h 2667000"/>
              <a:gd name="connsiteX18" fmla="*/ 0 w 5410200"/>
              <a:gd name="connsiteY18" fmla="*/ 1555750 h 2667000"/>
              <a:gd name="connsiteX19" fmla="*/ 0 w 5410200"/>
              <a:gd name="connsiteY19" fmla="*/ 1555750 h 2667000"/>
              <a:gd name="connsiteX20" fmla="*/ 0 w 5410200"/>
              <a:gd name="connsiteY20" fmla="*/ 444509 h 2667000"/>
              <a:gd name="connsiteX0" fmla="*/ 0 w 5410200"/>
              <a:gd name="connsiteY0" fmla="*/ 444509 h 3397518"/>
              <a:gd name="connsiteX1" fmla="*/ 444509 w 5410200"/>
              <a:gd name="connsiteY1" fmla="*/ 0 h 3397518"/>
              <a:gd name="connsiteX2" fmla="*/ 901700 w 5410200"/>
              <a:gd name="connsiteY2" fmla="*/ 0 h 3397518"/>
              <a:gd name="connsiteX3" fmla="*/ 901700 w 5410200"/>
              <a:gd name="connsiteY3" fmla="*/ 0 h 3397518"/>
              <a:gd name="connsiteX4" fmla="*/ 2254250 w 5410200"/>
              <a:gd name="connsiteY4" fmla="*/ 0 h 3397518"/>
              <a:gd name="connsiteX5" fmla="*/ 4965691 w 5410200"/>
              <a:gd name="connsiteY5" fmla="*/ 0 h 3397518"/>
              <a:gd name="connsiteX6" fmla="*/ 5410200 w 5410200"/>
              <a:gd name="connsiteY6" fmla="*/ 444509 h 3397518"/>
              <a:gd name="connsiteX7" fmla="*/ 5410200 w 5410200"/>
              <a:gd name="connsiteY7" fmla="*/ 1555750 h 3397518"/>
              <a:gd name="connsiteX8" fmla="*/ 5410200 w 5410200"/>
              <a:gd name="connsiteY8" fmla="*/ 1555750 h 3397518"/>
              <a:gd name="connsiteX9" fmla="*/ 5410200 w 5410200"/>
              <a:gd name="connsiteY9" fmla="*/ 2222500 h 3397518"/>
              <a:gd name="connsiteX10" fmla="*/ 5410200 w 5410200"/>
              <a:gd name="connsiteY10" fmla="*/ 2222491 h 3397518"/>
              <a:gd name="connsiteX11" fmla="*/ 4965691 w 5410200"/>
              <a:gd name="connsiteY11" fmla="*/ 2667000 h 3397518"/>
              <a:gd name="connsiteX12" fmla="*/ 3168650 w 5410200"/>
              <a:gd name="connsiteY12" fmla="*/ 2657764 h 3397518"/>
              <a:gd name="connsiteX13" fmla="*/ 1688848 w 5410200"/>
              <a:gd name="connsiteY13" fmla="*/ 3397518 h 3397518"/>
              <a:gd name="connsiteX14" fmla="*/ 901700 w 5410200"/>
              <a:gd name="connsiteY14" fmla="*/ 2667000 h 3397518"/>
              <a:gd name="connsiteX15" fmla="*/ 444509 w 5410200"/>
              <a:gd name="connsiteY15" fmla="*/ 2667000 h 3397518"/>
              <a:gd name="connsiteX16" fmla="*/ 0 w 5410200"/>
              <a:gd name="connsiteY16" fmla="*/ 2222491 h 3397518"/>
              <a:gd name="connsiteX17" fmla="*/ 0 w 5410200"/>
              <a:gd name="connsiteY17" fmla="*/ 2222500 h 3397518"/>
              <a:gd name="connsiteX18" fmla="*/ 0 w 5410200"/>
              <a:gd name="connsiteY18" fmla="*/ 1555750 h 3397518"/>
              <a:gd name="connsiteX19" fmla="*/ 0 w 5410200"/>
              <a:gd name="connsiteY19" fmla="*/ 1555750 h 3397518"/>
              <a:gd name="connsiteX20" fmla="*/ 0 w 5410200"/>
              <a:gd name="connsiteY20" fmla="*/ 444509 h 3397518"/>
              <a:gd name="connsiteX0" fmla="*/ 0 w 5410200"/>
              <a:gd name="connsiteY0" fmla="*/ 444509 h 3397518"/>
              <a:gd name="connsiteX1" fmla="*/ 444509 w 5410200"/>
              <a:gd name="connsiteY1" fmla="*/ 0 h 3397518"/>
              <a:gd name="connsiteX2" fmla="*/ 901700 w 5410200"/>
              <a:gd name="connsiteY2" fmla="*/ 0 h 3397518"/>
              <a:gd name="connsiteX3" fmla="*/ 901700 w 5410200"/>
              <a:gd name="connsiteY3" fmla="*/ 0 h 3397518"/>
              <a:gd name="connsiteX4" fmla="*/ 2254250 w 5410200"/>
              <a:gd name="connsiteY4" fmla="*/ 0 h 3397518"/>
              <a:gd name="connsiteX5" fmla="*/ 4965691 w 5410200"/>
              <a:gd name="connsiteY5" fmla="*/ 0 h 3397518"/>
              <a:gd name="connsiteX6" fmla="*/ 5410200 w 5410200"/>
              <a:gd name="connsiteY6" fmla="*/ 444509 h 3397518"/>
              <a:gd name="connsiteX7" fmla="*/ 5410200 w 5410200"/>
              <a:gd name="connsiteY7" fmla="*/ 1555750 h 3397518"/>
              <a:gd name="connsiteX8" fmla="*/ 5410200 w 5410200"/>
              <a:gd name="connsiteY8" fmla="*/ 1555750 h 3397518"/>
              <a:gd name="connsiteX9" fmla="*/ 5410200 w 5410200"/>
              <a:gd name="connsiteY9" fmla="*/ 2222500 h 3397518"/>
              <a:gd name="connsiteX10" fmla="*/ 5410200 w 5410200"/>
              <a:gd name="connsiteY10" fmla="*/ 2222491 h 3397518"/>
              <a:gd name="connsiteX11" fmla="*/ 4965691 w 5410200"/>
              <a:gd name="connsiteY11" fmla="*/ 2667000 h 3397518"/>
              <a:gd name="connsiteX12" fmla="*/ 3168650 w 5410200"/>
              <a:gd name="connsiteY12" fmla="*/ 2657764 h 3397518"/>
              <a:gd name="connsiteX13" fmla="*/ 1688848 w 5410200"/>
              <a:gd name="connsiteY13" fmla="*/ 3397518 h 3397518"/>
              <a:gd name="connsiteX14" fmla="*/ 2361045 w 5410200"/>
              <a:gd name="connsiteY14" fmla="*/ 2667000 h 3397518"/>
              <a:gd name="connsiteX15" fmla="*/ 444509 w 5410200"/>
              <a:gd name="connsiteY15" fmla="*/ 2667000 h 3397518"/>
              <a:gd name="connsiteX16" fmla="*/ 0 w 5410200"/>
              <a:gd name="connsiteY16" fmla="*/ 2222491 h 3397518"/>
              <a:gd name="connsiteX17" fmla="*/ 0 w 5410200"/>
              <a:gd name="connsiteY17" fmla="*/ 2222500 h 3397518"/>
              <a:gd name="connsiteX18" fmla="*/ 0 w 5410200"/>
              <a:gd name="connsiteY18" fmla="*/ 1555750 h 3397518"/>
              <a:gd name="connsiteX19" fmla="*/ 0 w 5410200"/>
              <a:gd name="connsiteY19" fmla="*/ 1555750 h 3397518"/>
              <a:gd name="connsiteX20" fmla="*/ 0 w 5410200"/>
              <a:gd name="connsiteY20" fmla="*/ 444509 h 3397518"/>
              <a:gd name="connsiteX0" fmla="*/ 0 w 5410200"/>
              <a:gd name="connsiteY0" fmla="*/ 444509 h 3157372"/>
              <a:gd name="connsiteX1" fmla="*/ 444509 w 5410200"/>
              <a:gd name="connsiteY1" fmla="*/ 0 h 3157372"/>
              <a:gd name="connsiteX2" fmla="*/ 901700 w 5410200"/>
              <a:gd name="connsiteY2" fmla="*/ 0 h 3157372"/>
              <a:gd name="connsiteX3" fmla="*/ 901700 w 5410200"/>
              <a:gd name="connsiteY3" fmla="*/ 0 h 3157372"/>
              <a:gd name="connsiteX4" fmla="*/ 2254250 w 5410200"/>
              <a:gd name="connsiteY4" fmla="*/ 0 h 3157372"/>
              <a:gd name="connsiteX5" fmla="*/ 4965691 w 5410200"/>
              <a:gd name="connsiteY5" fmla="*/ 0 h 3157372"/>
              <a:gd name="connsiteX6" fmla="*/ 5410200 w 5410200"/>
              <a:gd name="connsiteY6" fmla="*/ 444509 h 3157372"/>
              <a:gd name="connsiteX7" fmla="*/ 5410200 w 5410200"/>
              <a:gd name="connsiteY7" fmla="*/ 1555750 h 3157372"/>
              <a:gd name="connsiteX8" fmla="*/ 5410200 w 5410200"/>
              <a:gd name="connsiteY8" fmla="*/ 1555750 h 3157372"/>
              <a:gd name="connsiteX9" fmla="*/ 5410200 w 5410200"/>
              <a:gd name="connsiteY9" fmla="*/ 2222500 h 3157372"/>
              <a:gd name="connsiteX10" fmla="*/ 5410200 w 5410200"/>
              <a:gd name="connsiteY10" fmla="*/ 2222491 h 3157372"/>
              <a:gd name="connsiteX11" fmla="*/ 4965691 w 5410200"/>
              <a:gd name="connsiteY11" fmla="*/ 2667000 h 3157372"/>
              <a:gd name="connsiteX12" fmla="*/ 3168650 w 5410200"/>
              <a:gd name="connsiteY12" fmla="*/ 2657764 h 3157372"/>
              <a:gd name="connsiteX13" fmla="*/ 2806448 w 5410200"/>
              <a:gd name="connsiteY13" fmla="*/ 3157372 h 3157372"/>
              <a:gd name="connsiteX14" fmla="*/ 2361045 w 5410200"/>
              <a:gd name="connsiteY14" fmla="*/ 2667000 h 3157372"/>
              <a:gd name="connsiteX15" fmla="*/ 444509 w 5410200"/>
              <a:gd name="connsiteY15" fmla="*/ 2667000 h 3157372"/>
              <a:gd name="connsiteX16" fmla="*/ 0 w 5410200"/>
              <a:gd name="connsiteY16" fmla="*/ 2222491 h 3157372"/>
              <a:gd name="connsiteX17" fmla="*/ 0 w 5410200"/>
              <a:gd name="connsiteY17" fmla="*/ 2222500 h 3157372"/>
              <a:gd name="connsiteX18" fmla="*/ 0 w 5410200"/>
              <a:gd name="connsiteY18" fmla="*/ 1555750 h 3157372"/>
              <a:gd name="connsiteX19" fmla="*/ 0 w 5410200"/>
              <a:gd name="connsiteY19" fmla="*/ 1555750 h 3157372"/>
              <a:gd name="connsiteX20" fmla="*/ 0 w 5410200"/>
              <a:gd name="connsiteY20" fmla="*/ 444509 h 3157372"/>
              <a:gd name="connsiteX0" fmla="*/ 0 w 5410200"/>
              <a:gd name="connsiteY0" fmla="*/ 444509 h 3157372"/>
              <a:gd name="connsiteX1" fmla="*/ 444509 w 5410200"/>
              <a:gd name="connsiteY1" fmla="*/ 0 h 3157372"/>
              <a:gd name="connsiteX2" fmla="*/ 901700 w 5410200"/>
              <a:gd name="connsiteY2" fmla="*/ 0 h 3157372"/>
              <a:gd name="connsiteX3" fmla="*/ 901700 w 5410200"/>
              <a:gd name="connsiteY3" fmla="*/ 0 h 3157372"/>
              <a:gd name="connsiteX4" fmla="*/ 2254250 w 5410200"/>
              <a:gd name="connsiteY4" fmla="*/ 0 h 3157372"/>
              <a:gd name="connsiteX5" fmla="*/ 4965691 w 5410200"/>
              <a:gd name="connsiteY5" fmla="*/ 0 h 3157372"/>
              <a:gd name="connsiteX6" fmla="*/ 5410200 w 5410200"/>
              <a:gd name="connsiteY6" fmla="*/ 444509 h 3157372"/>
              <a:gd name="connsiteX7" fmla="*/ 5410200 w 5410200"/>
              <a:gd name="connsiteY7" fmla="*/ 1555750 h 3157372"/>
              <a:gd name="connsiteX8" fmla="*/ 5410200 w 5410200"/>
              <a:gd name="connsiteY8" fmla="*/ 1555750 h 3157372"/>
              <a:gd name="connsiteX9" fmla="*/ 5410200 w 5410200"/>
              <a:gd name="connsiteY9" fmla="*/ 2222500 h 3157372"/>
              <a:gd name="connsiteX10" fmla="*/ 5410200 w 5410200"/>
              <a:gd name="connsiteY10" fmla="*/ 2222491 h 3157372"/>
              <a:gd name="connsiteX11" fmla="*/ 4965691 w 5410200"/>
              <a:gd name="connsiteY11" fmla="*/ 2667000 h 3157372"/>
              <a:gd name="connsiteX12" fmla="*/ 3168650 w 5410200"/>
              <a:gd name="connsiteY12" fmla="*/ 2657764 h 3157372"/>
              <a:gd name="connsiteX13" fmla="*/ 2806448 w 5410200"/>
              <a:gd name="connsiteY13" fmla="*/ 3157372 h 3157372"/>
              <a:gd name="connsiteX14" fmla="*/ 2074718 w 5410200"/>
              <a:gd name="connsiteY14" fmla="*/ 2667000 h 3157372"/>
              <a:gd name="connsiteX15" fmla="*/ 444509 w 5410200"/>
              <a:gd name="connsiteY15" fmla="*/ 2667000 h 3157372"/>
              <a:gd name="connsiteX16" fmla="*/ 0 w 5410200"/>
              <a:gd name="connsiteY16" fmla="*/ 2222491 h 3157372"/>
              <a:gd name="connsiteX17" fmla="*/ 0 w 5410200"/>
              <a:gd name="connsiteY17" fmla="*/ 2222500 h 3157372"/>
              <a:gd name="connsiteX18" fmla="*/ 0 w 5410200"/>
              <a:gd name="connsiteY18" fmla="*/ 1555750 h 3157372"/>
              <a:gd name="connsiteX19" fmla="*/ 0 w 5410200"/>
              <a:gd name="connsiteY19" fmla="*/ 1555750 h 3157372"/>
              <a:gd name="connsiteX20" fmla="*/ 0 w 5410200"/>
              <a:gd name="connsiteY20" fmla="*/ 444509 h 3157372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3168650 w 5410200"/>
              <a:gd name="connsiteY12" fmla="*/ 2657764 h 3166608"/>
              <a:gd name="connsiteX13" fmla="*/ 2667902 w 5410200"/>
              <a:gd name="connsiteY13" fmla="*/ 3166608 h 3166608"/>
              <a:gd name="connsiteX14" fmla="*/ 2074718 w 5410200"/>
              <a:gd name="connsiteY14" fmla="*/ 2667000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2919268 w 5410200"/>
              <a:gd name="connsiteY12" fmla="*/ 2667000 h 3166608"/>
              <a:gd name="connsiteX13" fmla="*/ 2667902 w 5410200"/>
              <a:gd name="connsiteY13" fmla="*/ 3166608 h 3166608"/>
              <a:gd name="connsiteX14" fmla="*/ 2074718 w 5410200"/>
              <a:gd name="connsiteY14" fmla="*/ 2667000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2919268 w 5410200"/>
              <a:gd name="connsiteY12" fmla="*/ 2667000 h 3166608"/>
              <a:gd name="connsiteX13" fmla="*/ 2667902 w 5410200"/>
              <a:gd name="connsiteY13" fmla="*/ 3166608 h 3166608"/>
              <a:gd name="connsiteX14" fmla="*/ 2351809 w 5410200"/>
              <a:gd name="connsiteY14" fmla="*/ 2657764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10200" h="3166608">
                <a:moveTo>
                  <a:pt x="0" y="444509"/>
                </a:moveTo>
                <a:cubicBezTo>
                  <a:pt x="0" y="199013"/>
                  <a:pt x="199013" y="0"/>
                  <a:pt x="444509" y="0"/>
                </a:cubicBezTo>
                <a:lnTo>
                  <a:pt x="901700" y="0"/>
                </a:lnTo>
                <a:lnTo>
                  <a:pt x="901700" y="0"/>
                </a:lnTo>
                <a:lnTo>
                  <a:pt x="2254250" y="0"/>
                </a:lnTo>
                <a:lnTo>
                  <a:pt x="4965691" y="0"/>
                </a:lnTo>
                <a:cubicBezTo>
                  <a:pt x="5211187" y="0"/>
                  <a:pt x="5410200" y="199013"/>
                  <a:pt x="5410200" y="444509"/>
                </a:cubicBezTo>
                <a:lnTo>
                  <a:pt x="5410200" y="1555750"/>
                </a:lnTo>
                <a:lnTo>
                  <a:pt x="5410200" y="1555750"/>
                </a:lnTo>
                <a:lnTo>
                  <a:pt x="5410200" y="2222500"/>
                </a:lnTo>
                <a:lnTo>
                  <a:pt x="5410200" y="2222491"/>
                </a:lnTo>
                <a:cubicBezTo>
                  <a:pt x="5410200" y="2467987"/>
                  <a:pt x="5211187" y="2667000"/>
                  <a:pt x="4965691" y="2667000"/>
                </a:cubicBezTo>
                <a:lnTo>
                  <a:pt x="2919268" y="2667000"/>
                </a:lnTo>
                <a:lnTo>
                  <a:pt x="2667902" y="3166608"/>
                </a:lnTo>
                <a:lnTo>
                  <a:pt x="2351809" y="2657764"/>
                </a:lnTo>
                <a:lnTo>
                  <a:pt x="444509" y="2667000"/>
                </a:lnTo>
                <a:cubicBezTo>
                  <a:pt x="199013" y="2667000"/>
                  <a:pt x="0" y="2467987"/>
                  <a:pt x="0" y="2222491"/>
                </a:cubicBezTo>
                <a:lnTo>
                  <a:pt x="0" y="2222500"/>
                </a:lnTo>
                <a:lnTo>
                  <a:pt x="0" y="1555750"/>
                </a:lnTo>
                <a:lnTo>
                  <a:pt x="0" y="1555750"/>
                </a:lnTo>
                <a:lnTo>
                  <a:pt x="0" y="444509"/>
                </a:lnTo>
                <a:close/>
              </a:path>
            </a:pathLst>
          </a:custGeom>
          <a:solidFill>
            <a:srgbClr val="0072BC"/>
          </a:solidFill>
          <a:ln w="285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itle 7"/>
          <p:cNvSpPr txBox="1">
            <a:spLocks/>
          </p:cNvSpPr>
          <p:nvPr/>
        </p:nvSpPr>
        <p:spPr bwMode="auto">
          <a:xfrm rot="19806540">
            <a:off x="6734115" y="712547"/>
            <a:ext cx="1678202" cy="455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Без залога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784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8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76694064"/>
              </p:ext>
            </p:extLst>
          </p:nvPr>
        </p:nvGraphicFramePr>
        <p:xfrm>
          <a:off x="122720" y="894224"/>
          <a:ext cx="8841768" cy="15266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68111"/>
                <a:gridCol w="2863408"/>
                <a:gridCol w="3010249"/>
              </a:tblGrid>
              <a:tr h="532557">
                <a:tc gridSpan="3">
                  <a:txBody>
                    <a:bodyPr/>
                    <a:lstStyle/>
                    <a:p>
                      <a:pPr algn="ctr"/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«Микрокредит»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94107">
                <a:tc>
                  <a:txBody>
                    <a:bodyPr/>
                    <a:lstStyle/>
                    <a:p>
                      <a:pPr algn="ctr"/>
                      <a:r>
                        <a:rPr lang="ru-RU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«Дальневосточный федеральный округ»</a:t>
                      </a:r>
                      <a:endParaRPr lang="ru-RU" sz="1000" b="0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1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субъект МСП зарегистрирован на территории Дальневосточного федерального округа</a:t>
                      </a:r>
                      <a:r>
                        <a:rPr lang="ru-RU" sz="1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«Моногорода»</a:t>
                      </a:r>
                    </a:p>
                    <a:p>
                      <a:pPr algn="ctr"/>
                      <a:r>
                        <a:rPr lang="ru-RU" sz="1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1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субъект МСП зарегистрирован или осуществляет предпринимательскую деятельность на территории моногорода)</a:t>
                      </a:r>
                      <a:endParaRPr lang="ru-RU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«Мама – предприниматель»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(субъект МСП, получивший грант в рамках федерального образовательного проекта по развитию женского предпринимательства «Мама – предприниматель»)</a:t>
                      </a:r>
                    </a:p>
                  </a:txBody>
                  <a:tcPr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27584" y="2495218"/>
            <a:ext cx="801743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Arial" pitchFamily="34" charset="0"/>
                <a:cs typeface="Arial" pitchFamily="34" charset="0"/>
              </a:rPr>
              <a:t>На организацию и (или) развитие бизнеса в части пополнения оборотных средств, финансирования текущей деятельности 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включая выплату заработной платы и пр. платежи, за исключением уплаты налогов и сборов), а также финансирования инвестиций.</a:t>
            </a:r>
          </a:p>
          <a:p>
            <a:pPr algn="ctr"/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00" dirty="0">
                <a:latin typeface="Arial" pitchFamily="34" charset="0"/>
                <a:cs typeface="Arial" pitchFamily="34" charset="0"/>
              </a:rPr>
              <a:t>Не допускается рефинансирование ранее выданных кредитов (займов).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5085" y="5203717"/>
            <a:ext cx="886650" cy="2462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ru-RU"/>
            </a:defPPr>
            <a:lvl1pPr>
              <a:defRPr sz="1000" b="1">
                <a:solidFill>
                  <a:srgbClr val="0072BC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/>
            <a:r>
              <a:rPr lang="ru-RU" dirty="0" smtClean="0"/>
              <a:t>СРОК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-149160" y="6063099"/>
            <a:ext cx="1215441" cy="2462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ru-RU"/>
            </a:defPPr>
            <a:lvl1pPr algn="ctr">
              <a:defRPr sz="1000" b="1">
                <a:solidFill>
                  <a:srgbClr val="0072BC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СТАВКА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37430" y="4569116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22720" y="5476652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19043" y="3637638"/>
            <a:ext cx="639863" cy="625153"/>
          </a:xfrm>
          <a:prstGeom prst="rect">
            <a:avLst/>
          </a:prstGeom>
        </p:spPr>
      </p:pic>
      <p:sp>
        <p:nvSpPr>
          <p:cNvPr id="31" name="Freeform 5"/>
          <p:cNvSpPr/>
          <p:nvPr/>
        </p:nvSpPr>
        <p:spPr>
          <a:xfrm>
            <a:off x="137431" y="116632"/>
            <a:ext cx="8178986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начинающих предпринимателей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324544" y="4226751"/>
            <a:ext cx="1515099" cy="2462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ru-RU"/>
            </a:defPPr>
            <a:lvl1pPr>
              <a:defRPr sz="1000" b="1">
                <a:solidFill>
                  <a:srgbClr val="0072BC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/>
            <a:r>
              <a:rPr lang="ru-RU" smtClean="0"/>
              <a:t>СУММА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019880" y="3789040"/>
            <a:ext cx="76328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Arial" pitchFamily="34" charset="0"/>
                <a:cs typeface="Arial" pitchFamily="34" charset="0"/>
              </a:rPr>
              <a:t>Не более 500 тыс. рублей и не более 1 кредита одному Заемщику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563888" y="4653136"/>
            <a:ext cx="22322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Не более 36 месяцев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661432" y="5613561"/>
            <a:ext cx="23497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,5% годовых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10986" y="3023039"/>
            <a:ext cx="658914" cy="2462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ru-RU"/>
            </a:defPPr>
            <a:lvl1pPr>
              <a:defRPr sz="1000" b="1">
                <a:solidFill>
                  <a:srgbClr val="0072BC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/>
            <a:r>
              <a:rPr lang="ru-RU" dirty="0" smtClean="0"/>
              <a:t>ЦЕЛЬ</a:t>
            </a:r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184796" y="2495245"/>
            <a:ext cx="504056" cy="504056"/>
            <a:chOff x="184796" y="1844824"/>
            <a:chExt cx="504056" cy="504056"/>
          </a:xfrm>
        </p:grpSpPr>
        <p:sp>
          <p:nvSpPr>
            <p:cNvPr id="8" name="Овал 7"/>
            <p:cNvSpPr/>
            <p:nvPr/>
          </p:nvSpPr>
          <p:spPr>
            <a:xfrm>
              <a:off x="184796" y="1844824"/>
              <a:ext cx="504056" cy="504056"/>
            </a:xfrm>
            <a:prstGeom prst="ellipse">
              <a:avLst/>
            </a:prstGeom>
            <a:noFill/>
            <a:ln w="22225">
              <a:solidFill>
                <a:srgbClr val="F370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7" name="Прямая соединительная линия 16"/>
            <p:cNvCxnSpPr>
              <a:stCxn id="8" idx="0"/>
            </p:cNvCxnSpPr>
            <p:nvPr/>
          </p:nvCxnSpPr>
          <p:spPr>
            <a:xfrm>
              <a:off x="436824" y="1844824"/>
              <a:ext cx="0" cy="207608"/>
            </a:xfrm>
            <a:prstGeom prst="line">
              <a:avLst/>
            </a:prstGeom>
            <a:ln w="19050">
              <a:solidFill>
                <a:srgbClr val="F370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>
              <a:off x="436824" y="2101418"/>
              <a:ext cx="0" cy="207608"/>
            </a:xfrm>
            <a:prstGeom prst="line">
              <a:avLst/>
            </a:prstGeom>
            <a:ln w="19050">
              <a:solidFill>
                <a:srgbClr val="F370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rot="16200000">
              <a:off x="292848" y="1981427"/>
              <a:ext cx="0" cy="207608"/>
            </a:xfrm>
            <a:prstGeom prst="line">
              <a:avLst/>
            </a:prstGeom>
            <a:ln w="19050">
              <a:solidFill>
                <a:srgbClr val="F370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/>
            <p:nvPr/>
          </p:nvCxnSpPr>
          <p:spPr>
            <a:xfrm rot="16200000">
              <a:off x="583276" y="1978268"/>
              <a:ext cx="0" cy="207608"/>
            </a:xfrm>
            <a:prstGeom prst="line">
              <a:avLst/>
            </a:prstGeom>
            <a:ln w="19050">
              <a:solidFill>
                <a:srgbClr val="F370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единительная линия 20"/>
          <p:cNvCxnSpPr/>
          <p:nvPr/>
        </p:nvCxnSpPr>
        <p:spPr>
          <a:xfrm>
            <a:off x="251520" y="3542711"/>
            <a:ext cx="85433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>
            <a:off x="251520" y="4478815"/>
            <a:ext cx="83273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421140" y="5442928"/>
            <a:ext cx="7751260" cy="70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ular Callout 1"/>
          <p:cNvSpPr/>
          <p:nvPr/>
        </p:nvSpPr>
        <p:spPr>
          <a:xfrm rot="9006540">
            <a:off x="7217916" y="233907"/>
            <a:ext cx="1303699" cy="955612"/>
          </a:xfrm>
          <a:custGeom>
            <a:avLst/>
            <a:gdLst>
              <a:gd name="connsiteX0" fmla="*/ 0 w 5410200"/>
              <a:gd name="connsiteY0" fmla="*/ 444509 h 2667000"/>
              <a:gd name="connsiteX1" fmla="*/ 444509 w 5410200"/>
              <a:gd name="connsiteY1" fmla="*/ 0 h 2667000"/>
              <a:gd name="connsiteX2" fmla="*/ 901700 w 5410200"/>
              <a:gd name="connsiteY2" fmla="*/ 0 h 2667000"/>
              <a:gd name="connsiteX3" fmla="*/ 901700 w 5410200"/>
              <a:gd name="connsiteY3" fmla="*/ 0 h 2667000"/>
              <a:gd name="connsiteX4" fmla="*/ 2254250 w 5410200"/>
              <a:gd name="connsiteY4" fmla="*/ 0 h 2667000"/>
              <a:gd name="connsiteX5" fmla="*/ 4965691 w 5410200"/>
              <a:gd name="connsiteY5" fmla="*/ 0 h 2667000"/>
              <a:gd name="connsiteX6" fmla="*/ 5410200 w 5410200"/>
              <a:gd name="connsiteY6" fmla="*/ 444509 h 2667000"/>
              <a:gd name="connsiteX7" fmla="*/ 5410200 w 5410200"/>
              <a:gd name="connsiteY7" fmla="*/ 1555750 h 2667000"/>
              <a:gd name="connsiteX8" fmla="*/ 5410200 w 5410200"/>
              <a:gd name="connsiteY8" fmla="*/ 1555750 h 2667000"/>
              <a:gd name="connsiteX9" fmla="*/ 5410200 w 5410200"/>
              <a:gd name="connsiteY9" fmla="*/ 2222500 h 2667000"/>
              <a:gd name="connsiteX10" fmla="*/ 5410200 w 5410200"/>
              <a:gd name="connsiteY10" fmla="*/ 2222491 h 2667000"/>
              <a:gd name="connsiteX11" fmla="*/ 4965691 w 5410200"/>
              <a:gd name="connsiteY11" fmla="*/ 2667000 h 2667000"/>
              <a:gd name="connsiteX12" fmla="*/ 2254250 w 5410200"/>
              <a:gd name="connsiteY12" fmla="*/ 2667000 h 2667000"/>
              <a:gd name="connsiteX13" fmla="*/ 1688848 w 5410200"/>
              <a:gd name="connsiteY13" fmla="*/ 3397518 h 2667000"/>
              <a:gd name="connsiteX14" fmla="*/ 901700 w 5410200"/>
              <a:gd name="connsiteY14" fmla="*/ 2667000 h 2667000"/>
              <a:gd name="connsiteX15" fmla="*/ 444509 w 5410200"/>
              <a:gd name="connsiteY15" fmla="*/ 2667000 h 2667000"/>
              <a:gd name="connsiteX16" fmla="*/ 0 w 5410200"/>
              <a:gd name="connsiteY16" fmla="*/ 2222491 h 2667000"/>
              <a:gd name="connsiteX17" fmla="*/ 0 w 5410200"/>
              <a:gd name="connsiteY17" fmla="*/ 2222500 h 2667000"/>
              <a:gd name="connsiteX18" fmla="*/ 0 w 5410200"/>
              <a:gd name="connsiteY18" fmla="*/ 1555750 h 2667000"/>
              <a:gd name="connsiteX19" fmla="*/ 0 w 5410200"/>
              <a:gd name="connsiteY19" fmla="*/ 1555750 h 2667000"/>
              <a:gd name="connsiteX20" fmla="*/ 0 w 5410200"/>
              <a:gd name="connsiteY20" fmla="*/ 444509 h 2667000"/>
              <a:gd name="connsiteX0" fmla="*/ 0 w 5410200"/>
              <a:gd name="connsiteY0" fmla="*/ 444509 h 3397518"/>
              <a:gd name="connsiteX1" fmla="*/ 444509 w 5410200"/>
              <a:gd name="connsiteY1" fmla="*/ 0 h 3397518"/>
              <a:gd name="connsiteX2" fmla="*/ 901700 w 5410200"/>
              <a:gd name="connsiteY2" fmla="*/ 0 h 3397518"/>
              <a:gd name="connsiteX3" fmla="*/ 901700 w 5410200"/>
              <a:gd name="connsiteY3" fmla="*/ 0 h 3397518"/>
              <a:gd name="connsiteX4" fmla="*/ 2254250 w 5410200"/>
              <a:gd name="connsiteY4" fmla="*/ 0 h 3397518"/>
              <a:gd name="connsiteX5" fmla="*/ 4965691 w 5410200"/>
              <a:gd name="connsiteY5" fmla="*/ 0 h 3397518"/>
              <a:gd name="connsiteX6" fmla="*/ 5410200 w 5410200"/>
              <a:gd name="connsiteY6" fmla="*/ 444509 h 3397518"/>
              <a:gd name="connsiteX7" fmla="*/ 5410200 w 5410200"/>
              <a:gd name="connsiteY7" fmla="*/ 1555750 h 3397518"/>
              <a:gd name="connsiteX8" fmla="*/ 5410200 w 5410200"/>
              <a:gd name="connsiteY8" fmla="*/ 1555750 h 3397518"/>
              <a:gd name="connsiteX9" fmla="*/ 5410200 w 5410200"/>
              <a:gd name="connsiteY9" fmla="*/ 2222500 h 3397518"/>
              <a:gd name="connsiteX10" fmla="*/ 5410200 w 5410200"/>
              <a:gd name="connsiteY10" fmla="*/ 2222491 h 3397518"/>
              <a:gd name="connsiteX11" fmla="*/ 4965691 w 5410200"/>
              <a:gd name="connsiteY11" fmla="*/ 2667000 h 3397518"/>
              <a:gd name="connsiteX12" fmla="*/ 3168650 w 5410200"/>
              <a:gd name="connsiteY12" fmla="*/ 2657764 h 3397518"/>
              <a:gd name="connsiteX13" fmla="*/ 1688848 w 5410200"/>
              <a:gd name="connsiteY13" fmla="*/ 3397518 h 3397518"/>
              <a:gd name="connsiteX14" fmla="*/ 901700 w 5410200"/>
              <a:gd name="connsiteY14" fmla="*/ 2667000 h 3397518"/>
              <a:gd name="connsiteX15" fmla="*/ 444509 w 5410200"/>
              <a:gd name="connsiteY15" fmla="*/ 2667000 h 3397518"/>
              <a:gd name="connsiteX16" fmla="*/ 0 w 5410200"/>
              <a:gd name="connsiteY16" fmla="*/ 2222491 h 3397518"/>
              <a:gd name="connsiteX17" fmla="*/ 0 w 5410200"/>
              <a:gd name="connsiteY17" fmla="*/ 2222500 h 3397518"/>
              <a:gd name="connsiteX18" fmla="*/ 0 w 5410200"/>
              <a:gd name="connsiteY18" fmla="*/ 1555750 h 3397518"/>
              <a:gd name="connsiteX19" fmla="*/ 0 w 5410200"/>
              <a:gd name="connsiteY19" fmla="*/ 1555750 h 3397518"/>
              <a:gd name="connsiteX20" fmla="*/ 0 w 5410200"/>
              <a:gd name="connsiteY20" fmla="*/ 444509 h 3397518"/>
              <a:gd name="connsiteX0" fmla="*/ 0 w 5410200"/>
              <a:gd name="connsiteY0" fmla="*/ 444509 h 3397518"/>
              <a:gd name="connsiteX1" fmla="*/ 444509 w 5410200"/>
              <a:gd name="connsiteY1" fmla="*/ 0 h 3397518"/>
              <a:gd name="connsiteX2" fmla="*/ 901700 w 5410200"/>
              <a:gd name="connsiteY2" fmla="*/ 0 h 3397518"/>
              <a:gd name="connsiteX3" fmla="*/ 901700 w 5410200"/>
              <a:gd name="connsiteY3" fmla="*/ 0 h 3397518"/>
              <a:gd name="connsiteX4" fmla="*/ 2254250 w 5410200"/>
              <a:gd name="connsiteY4" fmla="*/ 0 h 3397518"/>
              <a:gd name="connsiteX5" fmla="*/ 4965691 w 5410200"/>
              <a:gd name="connsiteY5" fmla="*/ 0 h 3397518"/>
              <a:gd name="connsiteX6" fmla="*/ 5410200 w 5410200"/>
              <a:gd name="connsiteY6" fmla="*/ 444509 h 3397518"/>
              <a:gd name="connsiteX7" fmla="*/ 5410200 w 5410200"/>
              <a:gd name="connsiteY7" fmla="*/ 1555750 h 3397518"/>
              <a:gd name="connsiteX8" fmla="*/ 5410200 w 5410200"/>
              <a:gd name="connsiteY8" fmla="*/ 1555750 h 3397518"/>
              <a:gd name="connsiteX9" fmla="*/ 5410200 w 5410200"/>
              <a:gd name="connsiteY9" fmla="*/ 2222500 h 3397518"/>
              <a:gd name="connsiteX10" fmla="*/ 5410200 w 5410200"/>
              <a:gd name="connsiteY10" fmla="*/ 2222491 h 3397518"/>
              <a:gd name="connsiteX11" fmla="*/ 4965691 w 5410200"/>
              <a:gd name="connsiteY11" fmla="*/ 2667000 h 3397518"/>
              <a:gd name="connsiteX12" fmla="*/ 3168650 w 5410200"/>
              <a:gd name="connsiteY12" fmla="*/ 2657764 h 3397518"/>
              <a:gd name="connsiteX13" fmla="*/ 1688848 w 5410200"/>
              <a:gd name="connsiteY13" fmla="*/ 3397518 h 3397518"/>
              <a:gd name="connsiteX14" fmla="*/ 2361045 w 5410200"/>
              <a:gd name="connsiteY14" fmla="*/ 2667000 h 3397518"/>
              <a:gd name="connsiteX15" fmla="*/ 444509 w 5410200"/>
              <a:gd name="connsiteY15" fmla="*/ 2667000 h 3397518"/>
              <a:gd name="connsiteX16" fmla="*/ 0 w 5410200"/>
              <a:gd name="connsiteY16" fmla="*/ 2222491 h 3397518"/>
              <a:gd name="connsiteX17" fmla="*/ 0 w 5410200"/>
              <a:gd name="connsiteY17" fmla="*/ 2222500 h 3397518"/>
              <a:gd name="connsiteX18" fmla="*/ 0 w 5410200"/>
              <a:gd name="connsiteY18" fmla="*/ 1555750 h 3397518"/>
              <a:gd name="connsiteX19" fmla="*/ 0 w 5410200"/>
              <a:gd name="connsiteY19" fmla="*/ 1555750 h 3397518"/>
              <a:gd name="connsiteX20" fmla="*/ 0 w 5410200"/>
              <a:gd name="connsiteY20" fmla="*/ 444509 h 3397518"/>
              <a:gd name="connsiteX0" fmla="*/ 0 w 5410200"/>
              <a:gd name="connsiteY0" fmla="*/ 444509 h 3157372"/>
              <a:gd name="connsiteX1" fmla="*/ 444509 w 5410200"/>
              <a:gd name="connsiteY1" fmla="*/ 0 h 3157372"/>
              <a:gd name="connsiteX2" fmla="*/ 901700 w 5410200"/>
              <a:gd name="connsiteY2" fmla="*/ 0 h 3157372"/>
              <a:gd name="connsiteX3" fmla="*/ 901700 w 5410200"/>
              <a:gd name="connsiteY3" fmla="*/ 0 h 3157372"/>
              <a:gd name="connsiteX4" fmla="*/ 2254250 w 5410200"/>
              <a:gd name="connsiteY4" fmla="*/ 0 h 3157372"/>
              <a:gd name="connsiteX5" fmla="*/ 4965691 w 5410200"/>
              <a:gd name="connsiteY5" fmla="*/ 0 h 3157372"/>
              <a:gd name="connsiteX6" fmla="*/ 5410200 w 5410200"/>
              <a:gd name="connsiteY6" fmla="*/ 444509 h 3157372"/>
              <a:gd name="connsiteX7" fmla="*/ 5410200 w 5410200"/>
              <a:gd name="connsiteY7" fmla="*/ 1555750 h 3157372"/>
              <a:gd name="connsiteX8" fmla="*/ 5410200 w 5410200"/>
              <a:gd name="connsiteY8" fmla="*/ 1555750 h 3157372"/>
              <a:gd name="connsiteX9" fmla="*/ 5410200 w 5410200"/>
              <a:gd name="connsiteY9" fmla="*/ 2222500 h 3157372"/>
              <a:gd name="connsiteX10" fmla="*/ 5410200 w 5410200"/>
              <a:gd name="connsiteY10" fmla="*/ 2222491 h 3157372"/>
              <a:gd name="connsiteX11" fmla="*/ 4965691 w 5410200"/>
              <a:gd name="connsiteY11" fmla="*/ 2667000 h 3157372"/>
              <a:gd name="connsiteX12" fmla="*/ 3168650 w 5410200"/>
              <a:gd name="connsiteY12" fmla="*/ 2657764 h 3157372"/>
              <a:gd name="connsiteX13" fmla="*/ 2806448 w 5410200"/>
              <a:gd name="connsiteY13" fmla="*/ 3157372 h 3157372"/>
              <a:gd name="connsiteX14" fmla="*/ 2361045 w 5410200"/>
              <a:gd name="connsiteY14" fmla="*/ 2667000 h 3157372"/>
              <a:gd name="connsiteX15" fmla="*/ 444509 w 5410200"/>
              <a:gd name="connsiteY15" fmla="*/ 2667000 h 3157372"/>
              <a:gd name="connsiteX16" fmla="*/ 0 w 5410200"/>
              <a:gd name="connsiteY16" fmla="*/ 2222491 h 3157372"/>
              <a:gd name="connsiteX17" fmla="*/ 0 w 5410200"/>
              <a:gd name="connsiteY17" fmla="*/ 2222500 h 3157372"/>
              <a:gd name="connsiteX18" fmla="*/ 0 w 5410200"/>
              <a:gd name="connsiteY18" fmla="*/ 1555750 h 3157372"/>
              <a:gd name="connsiteX19" fmla="*/ 0 w 5410200"/>
              <a:gd name="connsiteY19" fmla="*/ 1555750 h 3157372"/>
              <a:gd name="connsiteX20" fmla="*/ 0 w 5410200"/>
              <a:gd name="connsiteY20" fmla="*/ 444509 h 3157372"/>
              <a:gd name="connsiteX0" fmla="*/ 0 w 5410200"/>
              <a:gd name="connsiteY0" fmla="*/ 444509 h 3157372"/>
              <a:gd name="connsiteX1" fmla="*/ 444509 w 5410200"/>
              <a:gd name="connsiteY1" fmla="*/ 0 h 3157372"/>
              <a:gd name="connsiteX2" fmla="*/ 901700 w 5410200"/>
              <a:gd name="connsiteY2" fmla="*/ 0 h 3157372"/>
              <a:gd name="connsiteX3" fmla="*/ 901700 w 5410200"/>
              <a:gd name="connsiteY3" fmla="*/ 0 h 3157372"/>
              <a:gd name="connsiteX4" fmla="*/ 2254250 w 5410200"/>
              <a:gd name="connsiteY4" fmla="*/ 0 h 3157372"/>
              <a:gd name="connsiteX5" fmla="*/ 4965691 w 5410200"/>
              <a:gd name="connsiteY5" fmla="*/ 0 h 3157372"/>
              <a:gd name="connsiteX6" fmla="*/ 5410200 w 5410200"/>
              <a:gd name="connsiteY6" fmla="*/ 444509 h 3157372"/>
              <a:gd name="connsiteX7" fmla="*/ 5410200 w 5410200"/>
              <a:gd name="connsiteY7" fmla="*/ 1555750 h 3157372"/>
              <a:gd name="connsiteX8" fmla="*/ 5410200 w 5410200"/>
              <a:gd name="connsiteY8" fmla="*/ 1555750 h 3157372"/>
              <a:gd name="connsiteX9" fmla="*/ 5410200 w 5410200"/>
              <a:gd name="connsiteY9" fmla="*/ 2222500 h 3157372"/>
              <a:gd name="connsiteX10" fmla="*/ 5410200 w 5410200"/>
              <a:gd name="connsiteY10" fmla="*/ 2222491 h 3157372"/>
              <a:gd name="connsiteX11" fmla="*/ 4965691 w 5410200"/>
              <a:gd name="connsiteY11" fmla="*/ 2667000 h 3157372"/>
              <a:gd name="connsiteX12" fmla="*/ 3168650 w 5410200"/>
              <a:gd name="connsiteY12" fmla="*/ 2657764 h 3157372"/>
              <a:gd name="connsiteX13" fmla="*/ 2806448 w 5410200"/>
              <a:gd name="connsiteY13" fmla="*/ 3157372 h 3157372"/>
              <a:gd name="connsiteX14" fmla="*/ 2074718 w 5410200"/>
              <a:gd name="connsiteY14" fmla="*/ 2667000 h 3157372"/>
              <a:gd name="connsiteX15" fmla="*/ 444509 w 5410200"/>
              <a:gd name="connsiteY15" fmla="*/ 2667000 h 3157372"/>
              <a:gd name="connsiteX16" fmla="*/ 0 w 5410200"/>
              <a:gd name="connsiteY16" fmla="*/ 2222491 h 3157372"/>
              <a:gd name="connsiteX17" fmla="*/ 0 w 5410200"/>
              <a:gd name="connsiteY17" fmla="*/ 2222500 h 3157372"/>
              <a:gd name="connsiteX18" fmla="*/ 0 w 5410200"/>
              <a:gd name="connsiteY18" fmla="*/ 1555750 h 3157372"/>
              <a:gd name="connsiteX19" fmla="*/ 0 w 5410200"/>
              <a:gd name="connsiteY19" fmla="*/ 1555750 h 3157372"/>
              <a:gd name="connsiteX20" fmla="*/ 0 w 5410200"/>
              <a:gd name="connsiteY20" fmla="*/ 444509 h 3157372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3168650 w 5410200"/>
              <a:gd name="connsiteY12" fmla="*/ 2657764 h 3166608"/>
              <a:gd name="connsiteX13" fmla="*/ 2667902 w 5410200"/>
              <a:gd name="connsiteY13" fmla="*/ 3166608 h 3166608"/>
              <a:gd name="connsiteX14" fmla="*/ 2074718 w 5410200"/>
              <a:gd name="connsiteY14" fmla="*/ 2667000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2919268 w 5410200"/>
              <a:gd name="connsiteY12" fmla="*/ 2667000 h 3166608"/>
              <a:gd name="connsiteX13" fmla="*/ 2667902 w 5410200"/>
              <a:gd name="connsiteY13" fmla="*/ 3166608 h 3166608"/>
              <a:gd name="connsiteX14" fmla="*/ 2074718 w 5410200"/>
              <a:gd name="connsiteY14" fmla="*/ 2667000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2919268 w 5410200"/>
              <a:gd name="connsiteY12" fmla="*/ 2667000 h 3166608"/>
              <a:gd name="connsiteX13" fmla="*/ 2667902 w 5410200"/>
              <a:gd name="connsiteY13" fmla="*/ 3166608 h 3166608"/>
              <a:gd name="connsiteX14" fmla="*/ 2351809 w 5410200"/>
              <a:gd name="connsiteY14" fmla="*/ 2657764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10200" h="3166608">
                <a:moveTo>
                  <a:pt x="0" y="444509"/>
                </a:moveTo>
                <a:cubicBezTo>
                  <a:pt x="0" y="199013"/>
                  <a:pt x="199013" y="0"/>
                  <a:pt x="444509" y="0"/>
                </a:cubicBezTo>
                <a:lnTo>
                  <a:pt x="901700" y="0"/>
                </a:lnTo>
                <a:lnTo>
                  <a:pt x="901700" y="0"/>
                </a:lnTo>
                <a:lnTo>
                  <a:pt x="2254250" y="0"/>
                </a:lnTo>
                <a:lnTo>
                  <a:pt x="4965691" y="0"/>
                </a:lnTo>
                <a:cubicBezTo>
                  <a:pt x="5211187" y="0"/>
                  <a:pt x="5410200" y="199013"/>
                  <a:pt x="5410200" y="444509"/>
                </a:cubicBezTo>
                <a:lnTo>
                  <a:pt x="5410200" y="1555750"/>
                </a:lnTo>
                <a:lnTo>
                  <a:pt x="5410200" y="1555750"/>
                </a:lnTo>
                <a:lnTo>
                  <a:pt x="5410200" y="2222500"/>
                </a:lnTo>
                <a:lnTo>
                  <a:pt x="5410200" y="2222491"/>
                </a:lnTo>
                <a:cubicBezTo>
                  <a:pt x="5410200" y="2467987"/>
                  <a:pt x="5211187" y="2667000"/>
                  <a:pt x="4965691" y="2667000"/>
                </a:cubicBezTo>
                <a:lnTo>
                  <a:pt x="2919268" y="2667000"/>
                </a:lnTo>
                <a:lnTo>
                  <a:pt x="2667902" y="3166608"/>
                </a:lnTo>
                <a:lnTo>
                  <a:pt x="2351809" y="2657764"/>
                </a:lnTo>
                <a:lnTo>
                  <a:pt x="444509" y="2667000"/>
                </a:lnTo>
                <a:cubicBezTo>
                  <a:pt x="199013" y="2667000"/>
                  <a:pt x="0" y="2467987"/>
                  <a:pt x="0" y="2222491"/>
                </a:cubicBezTo>
                <a:lnTo>
                  <a:pt x="0" y="2222500"/>
                </a:lnTo>
                <a:lnTo>
                  <a:pt x="0" y="1555750"/>
                </a:lnTo>
                <a:lnTo>
                  <a:pt x="0" y="1555750"/>
                </a:lnTo>
                <a:lnTo>
                  <a:pt x="0" y="444509"/>
                </a:lnTo>
                <a:close/>
              </a:path>
            </a:pathLst>
          </a:custGeom>
          <a:solidFill>
            <a:srgbClr val="0072BC"/>
          </a:solidFill>
          <a:ln w="285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itle 7"/>
          <p:cNvSpPr txBox="1">
            <a:spLocks/>
          </p:cNvSpPr>
          <p:nvPr/>
        </p:nvSpPr>
        <p:spPr bwMode="auto">
          <a:xfrm rot="19806540">
            <a:off x="7068387" y="602505"/>
            <a:ext cx="1678202" cy="455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Без залога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8772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3791881"/>
              </p:ext>
            </p:extLst>
          </p:nvPr>
        </p:nvGraphicFramePr>
        <p:xfrm>
          <a:off x="52113" y="908720"/>
          <a:ext cx="9025420" cy="604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23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760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4379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1389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37839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5809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604880">
                <a:tc>
                  <a:txBody>
                    <a:bodyPr/>
                    <a:lstStyle/>
                    <a:p>
                      <a:pPr marL="0" algn="ctr" defTabSz="1072689" rtl="0" eaLnBrk="1" latinLnBrk="0" hangingPunct="1"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Arial" charset="0"/>
                        <a:cs typeface="Arial" pitchFamily="34" charset="0"/>
                      </a:endParaRPr>
                    </a:p>
                  </a:txBody>
                  <a:tcPr marL="15666" marR="1566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689" rtl="0" eaLnBrk="1" latinLnBrk="0" hangingPunct="1">
                        <a:spcAft>
                          <a:spcPts val="0"/>
                        </a:spcAft>
                      </a:pPr>
                      <a:endParaRPr lang="ru-RU" sz="1000" b="0" i="1" kern="12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Arial" charset="0"/>
                        <a:cs typeface="Arial" pitchFamily="34" charset="0"/>
                      </a:endParaRPr>
                    </a:p>
                  </a:txBody>
                  <a:tcPr marL="15666" marR="1566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000" b="1" baseline="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Arial" charset="0"/>
                        <a:cs typeface="Arial" pitchFamily="34" charset="0"/>
                      </a:endParaRPr>
                    </a:p>
                  </a:txBody>
                  <a:tcPr marL="15666" marR="1566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Arial" charset="0"/>
                        <a:cs typeface="Arial" pitchFamily="34" charset="0"/>
                      </a:endParaRPr>
                    </a:p>
                  </a:txBody>
                  <a:tcPr marL="15666" marR="1566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Arial" charset="0"/>
                        <a:cs typeface="Arial" pitchFamily="34" charset="0"/>
                      </a:endParaRPr>
                    </a:p>
                  </a:txBody>
                  <a:tcPr marL="15666" marR="1566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Arial" charset="0"/>
                        <a:cs typeface="Arial" pitchFamily="34" charset="0"/>
                      </a:endParaRPr>
                    </a:p>
                  </a:txBody>
                  <a:tcPr marL="15666" marR="15666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Прямая соединительная линия 11"/>
          <p:cNvCxnSpPr/>
          <p:nvPr/>
        </p:nvCxnSpPr>
        <p:spPr>
          <a:xfrm>
            <a:off x="185052" y="1595264"/>
            <a:ext cx="8819159" cy="0"/>
          </a:xfrm>
          <a:prstGeom prst="line">
            <a:avLst/>
          </a:prstGeom>
          <a:ln w="22225">
            <a:solidFill>
              <a:srgbClr val="0072B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85051" y="6309320"/>
            <a:ext cx="8819160" cy="1"/>
          </a:xfrm>
          <a:prstGeom prst="line">
            <a:avLst/>
          </a:prstGeom>
          <a:ln w="22225">
            <a:solidFill>
              <a:srgbClr val="0072B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362002" y="1923260"/>
            <a:ext cx="1661724" cy="46166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Оборотное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кредитование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2113" y="1916833"/>
            <a:ext cx="258138" cy="2769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2113" y="3140969"/>
            <a:ext cx="258138" cy="2769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2113" y="4149081"/>
            <a:ext cx="258138" cy="2769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2113" y="5096218"/>
            <a:ext cx="258138" cy="2769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2113" y="5814421"/>
            <a:ext cx="258138" cy="2769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5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62001" y="3140969"/>
            <a:ext cx="1595254" cy="46166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Инвестиционное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кредитование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62002" y="4149081"/>
            <a:ext cx="1661723" cy="46166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Контрактное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кредитование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62002" y="5096218"/>
            <a:ext cx="1883586" cy="2769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Рефинансирование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362002" y="5816298"/>
            <a:ext cx="1750649" cy="2769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 smtClean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Микрокредит</a:t>
            </a:r>
            <a:endParaRPr lang="ru-RU" sz="1200" b="1" dirty="0">
              <a:solidFill>
                <a:srgbClr val="4D4D4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185051" y="2723229"/>
            <a:ext cx="8819160" cy="15472"/>
          </a:xfrm>
          <a:prstGeom prst="line">
            <a:avLst/>
          </a:prstGeom>
          <a:ln w="22225">
            <a:solidFill>
              <a:srgbClr val="0072B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85051" y="3904257"/>
            <a:ext cx="8819160" cy="1917"/>
          </a:xfrm>
          <a:prstGeom prst="line">
            <a:avLst/>
          </a:prstGeom>
          <a:ln w="22225">
            <a:solidFill>
              <a:srgbClr val="0072B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85052" y="4860776"/>
            <a:ext cx="8819159" cy="0"/>
          </a:xfrm>
          <a:prstGeom prst="line">
            <a:avLst/>
          </a:prstGeom>
          <a:ln w="22225">
            <a:solidFill>
              <a:srgbClr val="0072B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85052" y="5589240"/>
            <a:ext cx="8819159" cy="0"/>
          </a:xfrm>
          <a:prstGeom prst="line">
            <a:avLst/>
          </a:prstGeom>
          <a:ln w="22225">
            <a:solidFill>
              <a:srgbClr val="0072B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C:\Users\b05frv\Downloads\robot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2021" y="2116299"/>
            <a:ext cx="394354" cy="42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b05frv\Downloads\tracto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8478" y="1675915"/>
            <a:ext cx="301438" cy="32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:\Users\b05frv\Downloads\cavia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3641" y="1694979"/>
            <a:ext cx="283842" cy="30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b05frv\Downloads\business-woma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9984" y="2164145"/>
            <a:ext cx="350189" cy="3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1" descr="C:\Users\b05frv\Downloads\gym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6641" y="2116298"/>
            <a:ext cx="423611" cy="45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b05frv\Downloads\industry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8633" y="1628801"/>
            <a:ext cx="344929" cy="37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" descr="C:\Users\b05frv\Downloads\robot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0999" y="3332011"/>
            <a:ext cx="394354" cy="42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6" descr="C:\Users\b05frv\Downloads\tracto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87456" y="2903153"/>
            <a:ext cx="301438" cy="32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7" descr="C:\Users\b05frv\Downloads\cavia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2619" y="2922217"/>
            <a:ext cx="283842" cy="30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8" descr="C:\Users\b05frv\Downloads\business-woma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48962" y="3389583"/>
            <a:ext cx="341211" cy="369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9" descr="C:\Users\b05frv\Downloads\coupl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10611" y="2829267"/>
            <a:ext cx="369641" cy="40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10" descr="C:\Users\b05frv\Downloads\family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1405" y="3366101"/>
            <a:ext cx="362886" cy="39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11" descr="C:\Users\b05frv\Downloads\gym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6641" y="3386805"/>
            <a:ext cx="437763" cy="47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12" descr="C:\Users\b05frv\Downloads\industry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29363" y="2856039"/>
            <a:ext cx="344929" cy="37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11" descr="C:\Users\b05frv\Downloads\gym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6640" y="4150831"/>
            <a:ext cx="424537" cy="459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12" descr="C:\Users\b05frv\Downloads\industry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29363" y="5659225"/>
            <a:ext cx="344929" cy="37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7" descr="C:\Users\b05frv\Downloads\cavia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6136" y="5725403"/>
            <a:ext cx="283842" cy="30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b05frv\Downloads\91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11237" y="5028046"/>
            <a:ext cx="333638" cy="36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94" name="Прямая соединительная линия 93"/>
          <p:cNvCxnSpPr/>
          <p:nvPr/>
        </p:nvCxnSpPr>
        <p:spPr>
          <a:xfrm>
            <a:off x="2112650" y="866606"/>
            <a:ext cx="0" cy="5442714"/>
          </a:xfrm>
          <a:prstGeom prst="line">
            <a:avLst/>
          </a:prstGeom>
          <a:ln w="15875">
            <a:solidFill>
              <a:srgbClr val="0072BC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>
            <a:off x="5364088" y="866606"/>
            <a:ext cx="0" cy="5442714"/>
          </a:xfrm>
          <a:prstGeom prst="line">
            <a:avLst/>
          </a:prstGeom>
          <a:ln w="15875">
            <a:solidFill>
              <a:srgbClr val="0072BC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9" name="Picture 15" descr="290c77bb89.gif (280Ã291)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44157" y="1839296"/>
            <a:ext cx="376608" cy="42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6500" y="1810916"/>
            <a:ext cx="452493" cy="435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2179119" y="2205444"/>
            <a:ext cx="96531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Минэкономразвития</a:t>
            </a:r>
          </a:p>
        </p:txBody>
      </p:sp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81150" y="1797414"/>
            <a:ext cx="407874" cy="448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" name="TextBox 108"/>
          <p:cNvSpPr txBox="1"/>
          <p:nvPr/>
        </p:nvSpPr>
        <p:spPr>
          <a:xfrm>
            <a:off x="3747600" y="2205444"/>
            <a:ext cx="60430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Минсельхоз</a:t>
            </a:r>
          </a:p>
        </p:txBody>
      </p:sp>
      <p:pic>
        <p:nvPicPr>
          <p:cNvPr id="110" name="Picture 15" descr="290c77bb89.gif (280Ã291)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44157" y="2989018"/>
            <a:ext cx="376608" cy="42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1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6500" y="2977860"/>
            <a:ext cx="452493" cy="435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" name="TextBox 111"/>
          <p:cNvSpPr txBox="1"/>
          <p:nvPr/>
        </p:nvSpPr>
        <p:spPr>
          <a:xfrm>
            <a:off x="2179119" y="3372388"/>
            <a:ext cx="96531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Минэкономразвития</a:t>
            </a:r>
          </a:p>
        </p:txBody>
      </p:sp>
      <p:pic>
        <p:nvPicPr>
          <p:cNvPr id="113" name="Picture 18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81150" y="2964358"/>
            <a:ext cx="407874" cy="448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4" name="TextBox 113"/>
          <p:cNvSpPr txBox="1"/>
          <p:nvPr/>
        </p:nvSpPr>
        <p:spPr>
          <a:xfrm>
            <a:off x="3747600" y="3372388"/>
            <a:ext cx="60430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Минсельхоз</a:t>
            </a:r>
          </a:p>
        </p:txBody>
      </p:sp>
      <p:pic>
        <p:nvPicPr>
          <p:cNvPr id="115" name="Picture 15" descr="290c77bb89.gif (280Ã291)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44157" y="4101732"/>
            <a:ext cx="376608" cy="42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1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6500" y="4090574"/>
            <a:ext cx="452493" cy="435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7" name="TextBox 116"/>
          <p:cNvSpPr txBox="1"/>
          <p:nvPr/>
        </p:nvSpPr>
        <p:spPr>
          <a:xfrm>
            <a:off x="2194147" y="4487333"/>
            <a:ext cx="95028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Минэкономразвития</a:t>
            </a:r>
          </a:p>
        </p:txBody>
      </p:sp>
      <p:pic>
        <p:nvPicPr>
          <p:cNvPr id="118" name="Picture 18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81150" y="4077072"/>
            <a:ext cx="407874" cy="448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9" name="TextBox 118"/>
          <p:cNvSpPr txBox="1"/>
          <p:nvPr/>
        </p:nvSpPr>
        <p:spPr>
          <a:xfrm>
            <a:off x="3762629" y="4496135"/>
            <a:ext cx="60430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Минсельхоз</a:t>
            </a:r>
          </a:p>
        </p:txBody>
      </p:sp>
      <p:pic>
        <p:nvPicPr>
          <p:cNvPr id="120" name="Picture 15" descr="290c77bb89.gif (280Ã291)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44157" y="4965466"/>
            <a:ext cx="376608" cy="42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1" name="Прямоугольник 120"/>
          <p:cNvSpPr/>
          <p:nvPr/>
        </p:nvSpPr>
        <p:spPr>
          <a:xfrm>
            <a:off x="185052" y="1094258"/>
            <a:ext cx="1838674" cy="2769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 smtClean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Базовые продукты</a:t>
            </a:r>
            <a:endParaRPr lang="ru-RU" sz="1200" b="1" dirty="0">
              <a:solidFill>
                <a:srgbClr val="4D4D4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2428502" y="908721"/>
            <a:ext cx="2431530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19050" marR="0" lvl="0" indent="-190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Наличие льготных программ</a:t>
            </a:r>
            <a:r>
              <a:rPr lang="en-US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и возможности рыночного кредитования</a:t>
            </a:r>
          </a:p>
        </p:txBody>
      </p:sp>
      <p:sp>
        <p:nvSpPr>
          <p:cNvPr id="123" name="Прямоугольник 122"/>
          <p:cNvSpPr/>
          <p:nvPr/>
        </p:nvSpPr>
        <p:spPr>
          <a:xfrm>
            <a:off x="5652119" y="910462"/>
            <a:ext cx="2808313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ru-RU" sz="1200" b="1" dirty="0" smtClean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Специальные продукты для приоритетных ниш*</a:t>
            </a:r>
            <a:endParaRPr lang="ru-RU" sz="1200" b="1" dirty="0">
              <a:solidFill>
                <a:srgbClr val="4D4D4D"/>
              </a:solidFill>
              <a:latin typeface="Arial" charset="0"/>
              <a:ea typeface="Arial" charset="0"/>
              <a:cs typeface="Arial" charset="0"/>
            </a:endParaRPr>
          </a:p>
          <a:p>
            <a:pPr lvl="0" algn="ctr" defTabSz="914400">
              <a:defRPr/>
            </a:pPr>
            <a:r>
              <a:rPr lang="ru-RU" sz="1200" b="1" dirty="0" smtClean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ru-RU" sz="1200" b="1" u="sng" dirty="0">
                <a:latin typeface="Arial" charset="0"/>
                <a:ea typeface="Arial" charset="0"/>
                <a:cs typeface="Arial" charset="0"/>
              </a:rPr>
              <a:t>процентная ставка – </a:t>
            </a:r>
            <a:r>
              <a:rPr lang="ru-RU" sz="1200" b="1" u="sng" dirty="0" smtClean="0">
                <a:solidFill>
                  <a:srgbClr val="ED1B34"/>
                </a:solidFill>
                <a:latin typeface="Arial" charset="0"/>
                <a:ea typeface="Arial" charset="0"/>
                <a:cs typeface="Arial" charset="0"/>
              </a:rPr>
              <a:t>8,5%</a:t>
            </a:r>
            <a:r>
              <a:rPr lang="ru-RU" sz="1200" b="1" dirty="0">
                <a:latin typeface="Arial" charset="0"/>
                <a:ea typeface="Arial" charset="0"/>
                <a:cs typeface="Arial" charset="0"/>
              </a:rPr>
              <a:t>)</a:t>
            </a:r>
          </a:p>
        </p:txBody>
      </p:sp>
      <p:pic>
        <p:nvPicPr>
          <p:cNvPr id="1026" name="Picture 2" descr="C:\Users\b05frv\Desktop\1548893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0960" y="1820475"/>
            <a:ext cx="380052" cy="41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TextBox 63"/>
          <p:cNvSpPr txBox="1"/>
          <p:nvPr/>
        </p:nvSpPr>
        <p:spPr>
          <a:xfrm>
            <a:off x="4433399" y="2217607"/>
            <a:ext cx="3988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Рынок</a:t>
            </a:r>
          </a:p>
        </p:txBody>
      </p:sp>
      <p:pic>
        <p:nvPicPr>
          <p:cNvPr id="65" name="Picture 2" descr="C:\Users\b05frv\Desktop\1548893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0960" y="2975782"/>
            <a:ext cx="380052" cy="41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TextBox 65"/>
          <p:cNvSpPr txBox="1"/>
          <p:nvPr/>
        </p:nvSpPr>
        <p:spPr>
          <a:xfrm>
            <a:off x="4433399" y="3372914"/>
            <a:ext cx="3988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Рынок</a:t>
            </a:r>
          </a:p>
        </p:txBody>
      </p:sp>
      <p:pic>
        <p:nvPicPr>
          <p:cNvPr id="67" name="Picture 2" descr="C:\Users\b05frv\Desktop\1548893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0960" y="4095551"/>
            <a:ext cx="380052" cy="41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extBox 67"/>
          <p:cNvSpPr txBox="1"/>
          <p:nvPr/>
        </p:nvSpPr>
        <p:spPr>
          <a:xfrm>
            <a:off x="4433399" y="4492683"/>
            <a:ext cx="3988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Рынок</a:t>
            </a:r>
          </a:p>
        </p:txBody>
      </p:sp>
      <p:pic>
        <p:nvPicPr>
          <p:cNvPr id="69" name="Picture 2" descr="C:\Users\b05frv\Desktop\1548893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0960" y="4898167"/>
            <a:ext cx="380052" cy="41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TextBox 69"/>
          <p:cNvSpPr txBox="1"/>
          <p:nvPr/>
        </p:nvSpPr>
        <p:spPr>
          <a:xfrm>
            <a:off x="4461218" y="5295299"/>
            <a:ext cx="3988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Рынок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627784" y="2331534"/>
            <a:ext cx="4577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ED1B34"/>
                </a:solidFill>
                <a:cs typeface="Aharoni" pitchFamily="2" charset="-79"/>
              </a:rPr>
              <a:t>7</a:t>
            </a:r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,</a:t>
            </a:r>
            <a:r>
              <a:rPr lang="en-US" sz="800" b="1" dirty="0" smtClean="0">
                <a:solidFill>
                  <a:srgbClr val="ED1B34"/>
                </a:solidFill>
                <a:cs typeface="Aharoni" pitchFamily="2" charset="-79"/>
              </a:rPr>
              <a:t>7</a:t>
            </a:r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5</a:t>
            </a:r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%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3178552" y="2331534"/>
            <a:ext cx="8065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9,6%</a:t>
            </a:r>
            <a:r>
              <a:rPr lang="en-US" sz="800" b="1" dirty="0">
                <a:solidFill>
                  <a:srgbClr val="ED1B34"/>
                </a:solidFill>
                <a:cs typeface="Aharoni" pitchFamily="2" charset="-79"/>
              </a:rPr>
              <a:t>/</a:t>
            </a:r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10,6</a:t>
            </a:r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%**</a:t>
            </a:r>
            <a:endParaRPr lang="ru-RU" sz="800" b="1" dirty="0">
              <a:solidFill>
                <a:srgbClr val="ED1B34"/>
              </a:solidFill>
              <a:cs typeface="Aharoni" pitchFamily="2" charset="-79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843242" y="2331534"/>
            <a:ext cx="5248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1-5%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2627784" y="3534958"/>
            <a:ext cx="4579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ED1B34"/>
                </a:solidFill>
                <a:cs typeface="Aharoni" pitchFamily="2" charset="-79"/>
              </a:rPr>
              <a:t>7</a:t>
            </a:r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,</a:t>
            </a:r>
            <a:r>
              <a:rPr lang="en-US" sz="800" b="1" dirty="0">
                <a:solidFill>
                  <a:srgbClr val="ED1B34"/>
                </a:solidFill>
                <a:cs typeface="Aharoni" pitchFamily="2" charset="-79"/>
              </a:rPr>
              <a:t>7</a:t>
            </a:r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5%</a:t>
            </a:r>
            <a:endParaRPr lang="ru-RU" sz="800" b="1" dirty="0">
              <a:solidFill>
                <a:srgbClr val="ED1B34"/>
              </a:solidFill>
              <a:cs typeface="Aharoni" pitchFamily="2" charset="-79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185919" y="3534958"/>
            <a:ext cx="7991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9,1%</a:t>
            </a:r>
            <a:r>
              <a:rPr lang="en-US" sz="800" b="1" dirty="0">
                <a:solidFill>
                  <a:srgbClr val="ED1B34"/>
                </a:solidFill>
                <a:cs typeface="Aharoni" pitchFamily="2" charset="-79"/>
              </a:rPr>
              <a:t>/</a:t>
            </a:r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10,1%</a:t>
            </a:r>
            <a:endParaRPr lang="ru-RU" sz="800" b="1" dirty="0">
              <a:solidFill>
                <a:srgbClr val="ED1B34"/>
              </a:solidFill>
              <a:cs typeface="Aharoni" pitchFamily="2" charset="-79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850609" y="3534958"/>
            <a:ext cx="5248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1-5%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2627784" y="4581708"/>
            <a:ext cx="4652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rgbClr val="ED1B34"/>
                </a:solidFill>
                <a:cs typeface="Aharoni" pitchFamily="2" charset="-79"/>
              </a:rPr>
              <a:t>7</a:t>
            </a:r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,</a:t>
            </a:r>
            <a:r>
              <a:rPr lang="en-US" sz="800" b="1" dirty="0" smtClean="0">
                <a:solidFill>
                  <a:srgbClr val="ED1B34"/>
                </a:solidFill>
                <a:cs typeface="Aharoni" pitchFamily="2" charset="-79"/>
              </a:rPr>
              <a:t>7</a:t>
            </a:r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5 </a:t>
            </a:r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%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3178553" y="4581708"/>
            <a:ext cx="8065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9,6%</a:t>
            </a:r>
            <a:r>
              <a:rPr lang="en-US" sz="800" b="1" dirty="0">
                <a:solidFill>
                  <a:srgbClr val="ED1B34"/>
                </a:solidFill>
                <a:cs typeface="Aharoni" pitchFamily="2" charset="-79"/>
              </a:rPr>
              <a:t>/</a:t>
            </a:r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10,6%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3843242" y="4581708"/>
            <a:ext cx="5248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1-5%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3171617" y="5391142"/>
            <a:ext cx="8781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9,6%</a:t>
            </a:r>
            <a:r>
              <a:rPr lang="en-US" sz="800" b="1" dirty="0">
                <a:solidFill>
                  <a:srgbClr val="ED1B34"/>
                </a:solidFill>
                <a:cs typeface="Aharoni" pitchFamily="2" charset="-79"/>
              </a:rPr>
              <a:t>/</a:t>
            </a:r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10,6%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627551" y="1981169"/>
            <a:ext cx="89969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Сельхозкооперация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6363442" y="1988840"/>
            <a:ext cx="3802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ДФО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6729121" y="1988840"/>
            <a:ext cx="61282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Моногорода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5823215" y="2524254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Газели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6278444" y="2543515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Женщины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6816201" y="2538563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Спорт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5627551" y="3212976"/>
            <a:ext cx="89969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Сельхозкооперация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6363442" y="3220647"/>
            <a:ext cx="3802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ДФО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6610789" y="3220647"/>
            <a:ext cx="782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Серебряный бизнес</a:t>
            </a:r>
          </a:p>
        </p:txBody>
      </p:sp>
      <p:sp>
        <p:nvSpPr>
          <p:cNvPr id="148" name="TextBox 147"/>
          <p:cNvSpPr txBox="1"/>
          <p:nvPr/>
        </p:nvSpPr>
        <p:spPr>
          <a:xfrm>
            <a:off x="7260873" y="3220647"/>
            <a:ext cx="61282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Моногорода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5836443" y="3729129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Газели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6291671" y="3748390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Женщины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6782558" y="3743438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Спорт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7200780" y="3748390"/>
            <a:ext cx="102147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Семейный бизнес</a:t>
            </a:r>
          </a:p>
        </p:txBody>
      </p:sp>
      <p:sp>
        <p:nvSpPr>
          <p:cNvPr id="153" name="TextBox 152"/>
          <p:cNvSpPr txBox="1"/>
          <p:nvPr/>
        </p:nvSpPr>
        <p:spPr>
          <a:xfrm>
            <a:off x="6778388" y="4551847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Спорт</a:t>
            </a:r>
          </a:p>
        </p:txBody>
      </p:sp>
      <p:sp>
        <p:nvSpPr>
          <p:cNvPr id="154" name="TextBox 153"/>
          <p:cNvSpPr txBox="1"/>
          <p:nvPr/>
        </p:nvSpPr>
        <p:spPr>
          <a:xfrm>
            <a:off x="6211975" y="5370430"/>
            <a:ext cx="63053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Опция «911»</a:t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6316556" y="6034368"/>
            <a:ext cx="3802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ДФО</a:t>
            </a:r>
          </a:p>
        </p:txBody>
      </p:sp>
      <p:sp>
        <p:nvSpPr>
          <p:cNvPr id="156" name="TextBox 155"/>
          <p:cNvSpPr txBox="1"/>
          <p:nvPr/>
        </p:nvSpPr>
        <p:spPr>
          <a:xfrm>
            <a:off x="7224673" y="6034855"/>
            <a:ext cx="61282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Моногорода</a:t>
            </a:r>
          </a:p>
        </p:txBody>
      </p:sp>
      <p:sp>
        <p:nvSpPr>
          <p:cNvPr id="108" name="Заголовок 1"/>
          <p:cNvSpPr txBox="1">
            <a:spLocks/>
          </p:cNvSpPr>
          <p:nvPr/>
        </p:nvSpPr>
        <p:spPr bwMode="auto">
          <a:xfrm>
            <a:off x="118583" y="6381328"/>
            <a:ext cx="8574490" cy="432048"/>
          </a:xfrm>
          <a:prstGeom prst="rect">
            <a:avLst/>
          </a:prstGeom>
          <a:ln w="12700">
            <a:solidFill>
              <a:schemeClr val="bg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80805" tIns="40403" rIns="80805" bIns="40403" rtlCol="0" anchor="ctr">
            <a:noAutofit/>
          </a:bodyPr>
          <a:lstStyle>
            <a:lvl1pPr algn="ctr" defTabSz="107268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1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algn="l"/>
            <a:r>
              <a:rPr lang="ru-RU" sz="800" dirty="0" smtClean="0">
                <a:latin typeface="Arial" pitchFamily="34" charset="0"/>
                <a:cs typeface="Arial" pitchFamily="34" charset="0"/>
              </a:rPr>
              <a:t>* – </a:t>
            </a:r>
            <a:r>
              <a:rPr lang="ru-RU" sz="800" dirty="0">
                <a:latin typeface="Arial" pitchFamily="34" charset="0"/>
                <a:cs typeface="Arial" pitchFamily="34" charset="0"/>
              </a:rPr>
              <a:t>соответствие целевым сегментам 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определяется </a:t>
            </a:r>
            <a:r>
              <a:rPr lang="ru-RU" sz="800" dirty="0">
                <a:latin typeface="Arial" pitchFamily="34" charset="0"/>
                <a:cs typeface="Arial" pitchFamily="34" charset="0"/>
              </a:rPr>
              <a:t>на основании 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чек-листа</a:t>
            </a:r>
          </a:p>
          <a:p>
            <a:pPr algn="l"/>
            <a:r>
              <a:rPr lang="ru-RU" sz="800" dirty="0">
                <a:latin typeface="Arial" pitchFamily="34" charset="0"/>
                <a:cs typeface="Arial" pitchFamily="34" charset="0"/>
              </a:rPr>
              <a:t>** – 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для приоритетных и неприоритетных отраслей в рамках Программы стимулирования кредитования субъектов МСП, см. Приложение 3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5" name="Picture 2" descr="C:\Users\b05frv\Downloads\rocket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675915"/>
            <a:ext cx="293563" cy="31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6" name="TextBox 125"/>
          <p:cNvSpPr txBox="1"/>
          <p:nvPr/>
        </p:nvSpPr>
        <p:spPr>
          <a:xfrm>
            <a:off x="7297662" y="1988840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 err="1">
                <a:cs typeface="Aharoni" pitchFamily="2" charset="-79"/>
              </a:rPr>
              <a:t>Стартапы</a:t>
            </a:r>
            <a:endParaRPr lang="ru-RU" sz="600" b="1" dirty="0">
              <a:cs typeface="Aharoni" pitchFamily="2" charset="-79"/>
            </a:endParaRPr>
          </a:p>
        </p:txBody>
      </p:sp>
      <p:pic>
        <p:nvPicPr>
          <p:cNvPr id="127" name="Picture 2" descr="C:\Users\b05frv\Downloads\rocket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78837" y="2870476"/>
            <a:ext cx="293563" cy="31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8" name="TextBox 127"/>
          <p:cNvSpPr txBox="1"/>
          <p:nvPr/>
        </p:nvSpPr>
        <p:spPr>
          <a:xfrm>
            <a:off x="7752570" y="3212976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 err="1">
                <a:cs typeface="Aharoni" pitchFamily="2" charset="-79"/>
              </a:rPr>
              <a:t>Стартапы</a:t>
            </a:r>
            <a:endParaRPr lang="ru-RU" sz="600" b="1" dirty="0">
              <a:cs typeface="Aharoni" pitchFamily="2" charset="-79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570471" y="6032322"/>
            <a:ext cx="8818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cs typeface="Aharoni" pitchFamily="2" charset="-79"/>
              </a:rPr>
              <a:t>Мама предприниматель</a:t>
            </a:r>
            <a:endParaRPr lang="ru-RU" sz="600" b="1" dirty="0">
              <a:cs typeface="Aharoni" pitchFamily="2" charset="-79"/>
            </a:endParaRPr>
          </a:p>
        </p:txBody>
      </p:sp>
      <p:pic>
        <p:nvPicPr>
          <p:cNvPr id="5" name="Picture 2" descr="C:\Users\b05frv\Desktop\maternity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16201" y="5685513"/>
            <a:ext cx="365779" cy="396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9" name="Freeform 5"/>
          <p:cNvSpPr/>
          <p:nvPr/>
        </p:nvSpPr>
        <p:spPr>
          <a:xfrm>
            <a:off x="137430" y="116632"/>
            <a:ext cx="8686063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Специальные продукты в рамках базовых продуктов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" name="Picture 2" descr="C:\Users\b05frv\Desktop\1548893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0960" y="5655514"/>
            <a:ext cx="380052" cy="41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TextBox 104"/>
          <p:cNvSpPr txBox="1"/>
          <p:nvPr/>
        </p:nvSpPr>
        <p:spPr>
          <a:xfrm>
            <a:off x="4461218" y="6052646"/>
            <a:ext cx="3988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Рынок</a:t>
            </a:r>
          </a:p>
        </p:txBody>
      </p:sp>
    </p:spTree>
    <p:extLst>
      <p:ext uri="{BB962C8B-B14F-4D97-AF65-F5344CB8AC3E}">
        <p14:creationId xmlns:p14="http://schemas.microsoft.com/office/powerpoint/2010/main" xmlns="" val="208681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4917</TotalTime>
  <Words>2206</Words>
  <Application>Microsoft Office PowerPoint</Application>
  <PresentationFormat>Экран (4:3)</PresentationFormat>
  <Paragraphs>298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Специальное оформление</vt:lpstr>
      <vt:lpstr>Инструменты поддержки малого и среднего предпринимательства</vt:lpstr>
      <vt:lpstr>О Банке</vt:lpstr>
      <vt:lpstr>Слайд 3</vt:lpstr>
      <vt:lpstr>Продукты Банка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Bigcomp</dc:creator>
  <cp:lastModifiedBy>skazutin_og</cp:lastModifiedBy>
  <cp:revision>260</cp:revision>
  <cp:lastPrinted>2017-11-27T08:27:26Z</cp:lastPrinted>
  <dcterms:created xsi:type="dcterms:W3CDTF">2017-08-03T13:00:25Z</dcterms:created>
  <dcterms:modified xsi:type="dcterms:W3CDTF">2019-11-06T02:57:29Z</dcterms:modified>
</cp:coreProperties>
</file>